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4"/>
  </p:notesMasterIdLst>
  <p:sldIdLst>
    <p:sldId id="377" r:id="rId2"/>
    <p:sldId id="387" r:id="rId3"/>
    <p:sldId id="405" r:id="rId4"/>
    <p:sldId id="378" r:id="rId5"/>
    <p:sldId id="355" r:id="rId6"/>
    <p:sldId id="371" r:id="rId7"/>
    <p:sldId id="358" r:id="rId8"/>
    <p:sldId id="356" r:id="rId9"/>
    <p:sldId id="372" r:id="rId10"/>
    <p:sldId id="360" r:id="rId11"/>
    <p:sldId id="357" r:id="rId12"/>
    <p:sldId id="388" r:id="rId13"/>
    <p:sldId id="361" r:id="rId14"/>
    <p:sldId id="359" r:id="rId15"/>
    <p:sldId id="374" r:id="rId16"/>
    <p:sldId id="362" r:id="rId17"/>
    <p:sldId id="392" r:id="rId18"/>
    <p:sldId id="363" r:id="rId19"/>
    <p:sldId id="389" r:id="rId20"/>
    <p:sldId id="375" r:id="rId21"/>
    <p:sldId id="390" r:id="rId22"/>
    <p:sldId id="394" r:id="rId23"/>
    <p:sldId id="393" r:id="rId24"/>
    <p:sldId id="401" r:id="rId25"/>
    <p:sldId id="397" r:id="rId26"/>
    <p:sldId id="402" r:id="rId27"/>
    <p:sldId id="398" r:id="rId28"/>
    <p:sldId id="391" r:id="rId29"/>
    <p:sldId id="396" r:id="rId30"/>
    <p:sldId id="399" r:id="rId31"/>
    <p:sldId id="400" r:id="rId32"/>
    <p:sldId id="39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55" autoAdjust="0"/>
  </p:normalViewPr>
  <p:slideViewPr>
    <p:cSldViewPr snapToGrid="0" snapToObjects="1">
      <p:cViewPr varScale="1">
        <p:scale>
          <a:sx n="117" d="100"/>
          <a:sy n="117" d="100"/>
        </p:scale>
        <p:origin x="30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D37960-593D-2C42-8B65-F31E10245A8C}" type="datetimeFigureOut">
              <a:rPr lang="en-US" smtClean="0"/>
              <a:t>6/29/2021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AFA99-D999-2A40-BF30-192AA8FB0D58}" type="slidenum">
              <a:rPr lang="en-US" smtClean="0"/>
              <a:t>‹#›</a:t>
            </a:fld>
            <a:endParaRPr lang="en-US"/>
          </a:p>
        </p:txBody>
      </p:sp>
    </p:spTree>
    <p:extLst>
      <p:ext uri="{BB962C8B-B14F-4D97-AF65-F5344CB8AC3E}">
        <p14:creationId xmlns:p14="http://schemas.microsoft.com/office/powerpoint/2010/main" val="25293668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kern="1200" baseline="0" dirty="0">
                <a:solidFill>
                  <a:schemeClr val="tx1"/>
                </a:solidFill>
                <a:latin typeface="+mn-lt"/>
                <a:ea typeface="+mn-ea"/>
                <a:cs typeface="+mn-cs"/>
              </a:rPr>
              <a:t>The presenter of this workshop should become familiar with the Global Mercury Project’s “manual for training artisanal and small scale gold miners.” (2006). I will refer to this later as GMP 2006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kern="1200" baseline="0" dirty="0">
                <a:solidFill>
                  <a:schemeClr val="tx1"/>
                </a:solidFill>
                <a:latin typeface="+mn-lt"/>
                <a:ea typeface="+mn-ea"/>
                <a:cs typeface="+mn-cs"/>
              </a:rPr>
              <a:t>That document will give the presenter all of the detailed information needed to deliver this course.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Golden means is for miners that want to earn more and contaminate less. Each episode tells a story about the challenges that miners face, potential solutions, and the fundamental principles that point the way toward a cleaner and richer future. In this episode we will show you how to improve milling efficiency so you can recover more gold using fewer chemicals.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sizing,</a:t>
            </a:r>
            <a:r>
              <a:rPr lang="en-US" baseline="0" dirty="0"/>
              <a:t> feed rate, and machinery optimization (mill capacity has to match concentration equipment capacity as an example.)</a:t>
            </a:r>
          </a:p>
          <a:p>
            <a:endParaRPr lang="en-US" baseline="0" dirty="0"/>
          </a:p>
          <a:p>
            <a:r>
              <a:rPr lang="en-US" baseline="0" dirty="0"/>
              <a:t>Size:  GMP 2006:  page 16-32</a:t>
            </a:r>
          </a:p>
          <a:p>
            <a:r>
              <a:rPr lang="en-US" baseline="0" dirty="0"/>
              <a:t>Feed: GMP 2006: page 12-14, 39</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12</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Process control by screen filters out smaller particles and crushes the oversize.  Two crushers in sequence ensures perfect feed sizing.</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13</a:t>
            </a:fld>
            <a:endParaRPr lang="en-US"/>
          </a:p>
        </p:txBody>
      </p:sp>
    </p:spTree>
    <p:extLst>
      <p:ext uri="{BB962C8B-B14F-4D97-AF65-F5344CB8AC3E}">
        <p14:creationId xmlns:p14="http://schemas.microsoft.com/office/powerpoint/2010/main" val="135735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If they improved their milling by crushing their to the optimal size before milling, add X water for Y ore, use the right milling speed, they could make their ore distribution look more like this.  Amalgamation of the well milled ore would produce more gold than they do now</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14</a:t>
            </a:fld>
            <a:endParaRPr lang="en-US"/>
          </a:p>
        </p:txBody>
      </p:sp>
    </p:spTree>
    <p:extLst>
      <p:ext uri="{BB962C8B-B14F-4D97-AF65-F5344CB8AC3E}">
        <p14:creationId xmlns:p14="http://schemas.microsoft.com/office/powerpoint/2010/main" val="320382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{Compare with well milled ore distribution with gold side by side with real tails distribution;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But its possible to recover the same amount of gold or more with mercury free concentration techniques. In episode two we discuss concentration in detail, but for now lets look at the difference between good and poor liberation on the shaker table.  </a:t>
            </a:r>
          </a:p>
        </p:txBody>
      </p:sp>
      <p:sp>
        <p:nvSpPr>
          <p:cNvPr id="4" name="Slide Number Placeholder 3"/>
          <p:cNvSpPr>
            <a:spLocks noGrp="1"/>
          </p:cNvSpPr>
          <p:nvPr>
            <p:ph type="sldNum" sz="quarter" idx="10"/>
          </p:nvPr>
        </p:nvSpPr>
        <p:spPr/>
        <p:txBody>
          <a:bodyPr/>
          <a:lstStyle/>
          <a:p>
            <a:fld id="{96EAFA99-D999-2A40-BF30-192AA8FB0D58}" type="slidenum">
              <a:rPr lang="en-US" smtClean="0"/>
              <a:t>15</a:t>
            </a:fld>
            <a:endParaRPr lang="en-US"/>
          </a:p>
        </p:txBody>
      </p:sp>
    </p:spTree>
    <p:extLst>
      <p:ext uri="{BB962C8B-B14F-4D97-AF65-F5344CB8AC3E}">
        <p14:creationId xmlns:p14="http://schemas.microsoft.com/office/powerpoint/2010/main" val="393938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coarse </a:t>
            </a:r>
            <a:r>
              <a:rPr lang="en-US" dirty="0" err="1"/>
              <a:t>unliberated</a:t>
            </a:r>
            <a:r>
              <a:rPr lang="en-US" baseline="0" dirty="0"/>
              <a:t> (left column of distributions) and overly milled fine gold is lost in best practices and worst. The difference is that best practices produce less </a:t>
            </a:r>
            <a:r>
              <a:rPr lang="en-US" baseline="0" dirty="0" err="1"/>
              <a:t>unliberated</a:t>
            </a:r>
            <a:r>
              <a:rPr lang="en-US" baseline="0" dirty="0"/>
              <a:t> and fine gold.</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16</a:t>
            </a:fld>
            <a:endParaRPr lang="en-US"/>
          </a:p>
        </p:txBody>
      </p:sp>
    </p:spTree>
    <p:extLst>
      <p:ext uri="{BB962C8B-B14F-4D97-AF65-F5344CB8AC3E}">
        <p14:creationId xmlns:p14="http://schemas.microsoft.com/office/powerpoint/2010/main" val="375540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a:t>
            </a:r>
            <a:r>
              <a:rPr lang="en-US" baseline="0" dirty="0"/>
              <a:t> importance of doing demonstrations on site at their mine using their mineral using only a small addition of kit.  By drawing off the finer fraction of the milled slurry, we can show how much more efficient other concentration methods are compared to amalgamation plates.  The coarse fraction is reintroduced to the mill so that the miners don’t have to fear that we increase their losses because of the pilot testing.</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17</a:t>
            </a:fld>
            <a:endParaRPr lang="en-US"/>
          </a:p>
        </p:txBody>
      </p:sp>
    </p:spTree>
    <p:extLst>
      <p:ext uri="{BB962C8B-B14F-4D97-AF65-F5344CB8AC3E}">
        <p14:creationId xmlns:p14="http://schemas.microsoft.com/office/powerpoint/2010/main" val="236353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This is why milling is the most important step in the production chain; it frees the gold to be captured by concentration or chemical separation.</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The simplest way to increase milling efficiency is to add the right amount of water, ore, and steel balls. Next, crushing to the optimal size will ensure proper liberation. More advanced operations would feed the coarse fraction of to a secondary mill to get the best possible liberation without overgrinding the fine gold.</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18</a:t>
            </a:fld>
            <a:endParaRPr lang="en-US"/>
          </a:p>
        </p:txBody>
      </p:sp>
    </p:spTree>
    <p:extLst>
      <p:ext uri="{BB962C8B-B14F-4D97-AF65-F5344CB8AC3E}">
        <p14:creationId xmlns:p14="http://schemas.microsoft.com/office/powerpoint/2010/main" val="382077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GMP 2006: page 10-14, </a:t>
            </a:r>
          </a:p>
          <a:p>
            <a:endParaRPr lang="en-US" dirty="0"/>
          </a:p>
          <a:p>
            <a:r>
              <a:rPr lang="en-US" baseline="0" dirty="0"/>
              <a:t>Perfect process control means that all equipment is being fed constantly and uniformly the correct size material, at the correct rate, and these parameters are calculated based on the properties of the ore and the machinery. The properties of the machinery are chosen to suit the ore.  Therefore the ore designs the mineral processing plant.</a:t>
            </a:r>
          </a:p>
          <a:p>
            <a:endParaRPr lang="en-US" baseline="0" dirty="0"/>
          </a:p>
          <a:p>
            <a:r>
              <a:rPr lang="en-US" baseline="0" dirty="0"/>
              <a:t>Analysis of ore gives you the ore characteristics upon which you base the design of the plant.  Ongoing analysis is also important during operations, to ensure that you have good process control and to understand the efficiency of your plant.</a:t>
            </a:r>
          </a:p>
          <a:p>
            <a:endParaRPr lang="en-US" baseline="0" dirty="0"/>
          </a:p>
          <a:p>
            <a:r>
              <a:rPr lang="en-US" baseline="0" dirty="0"/>
              <a:t>Economics:  Efficiency is the amount of gold recovered divided by the amount contained in the ore, minus the cost of producing that gold.  Energy, maintenance, downtime and machine wear (depreciation) are all part of the cost element of the efficiency equation. But we will focus mostly on the first part of the equation… maximizing gold recovery.  This is achieved by concentration, which is capable of completely replacing mercury use.</a:t>
            </a:r>
          </a:p>
          <a:p>
            <a:endParaRPr lang="en-US" baseline="0" dirty="0"/>
          </a:p>
          <a:p>
            <a:r>
              <a:rPr lang="en-US" baseline="0" dirty="0"/>
              <a:t>Keep coming back to these key words throughout the presentation.</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19</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Well liberated gold and heavy minerals make thick and discrete lines on the shaker table. This poorly liberated ore doesn’t separate well because many grains still contain light and heavy minerals bound together.</a:t>
            </a:r>
          </a:p>
          <a:p>
            <a:endParaRPr lang="en-US" sz="1200" u="none" kern="1200" baseline="0" dirty="0">
              <a:solidFill>
                <a:schemeClr val="tx1"/>
              </a:solidFill>
              <a:latin typeface="+mn-lt"/>
              <a:ea typeface="+mn-ea"/>
              <a:cs typeface="+mn-cs"/>
            </a:endParaRP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{freeze frame on thick grains that are clearly composed of many different minerals}</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20</a:t>
            </a:fld>
            <a:endParaRPr lang="en-US"/>
          </a:p>
        </p:txBody>
      </p:sp>
    </p:spTree>
    <p:extLst>
      <p:ext uri="{BB962C8B-B14F-4D97-AF65-F5344CB8AC3E}">
        <p14:creationId xmlns:p14="http://schemas.microsoft.com/office/powerpoint/2010/main" val="1086941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GMP 2006: page 34-51</a:t>
            </a:r>
          </a:p>
          <a:p>
            <a:endParaRPr lang="en-US" dirty="0"/>
          </a:p>
          <a:p>
            <a:r>
              <a:rPr lang="en-US" dirty="0"/>
              <a:t>Reinforce</a:t>
            </a:r>
            <a:r>
              <a:rPr lang="en-US" baseline="0" dirty="0"/>
              <a:t> the chain of concentration tools progressively captures losses.</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21</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key themes that we will come back to throughout</a:t>
            </a:r>
            <a:r>
              <a:rPr lang="en-US" baseline="0" dirty="0"/>
              <a:t> the presentation.  Whenever the presenter explains a principle or case study they should always hit on as many of these as they can think of.   For example, in the </a:t>
            </a:r>
            <a:r>
              <a:rPr lang="en-US" baseline="0" dirty="0" err="1"/>
              <a:t>bolivian</a:t>
            </a:r>
            <a:r>
              <a:rPr lang="en-US" baseline="0" dirty="0"/>
              <a:t> case, no control over the size of the mill feed is poor process control, and adding a crusher to adjust size with a screen to recycle the oversize is process control.  This helps liberation by not introducing oversize particles.  Perfect process control means that all equipment is being fed constantly and uniformly the correct size material, at the correct rate, and these parameters are calculated based on the properties of the ore and the machinery. The properties of the machinery are chosen to suit the ore.  Therefore the ore designs the mineral processing plant.</a:t>
            </a:r>
          </a:p>
          <a:p>
            <a:endParaRPr lang="en-US" baseline="0" dirty="0"/>
          </a:p>
          <a:p>
            <a:r>
              <a:rPr lang="en-US" baseline="0" dirty="0"/>
              <a:t>Analysis of ore gives you the ore characteristics upon which you base the design of the plant.  Ongoing analysis is also important during operations, to ensure that you have good process control and to understand the efficiency of your plant.</a:t>
            </a:r>
          </a:p>
          <a:p>
            <a:endParaRPr lang="en-US" baseline="0" dirty="0"/>
          </a:p>
          <a:p>
            <a:r>
              <a:rPr lang="en-US" baseline="0" dirty="0"/>
              <a:t>Economics:  Efficiency is the amount of gold recovered divided by the amount contained in the ore, minus the cost of producing that gold.  Energy, maintenance, downtime and machine wear (depreciation) are all part of the cost element of the efficiency equation. But we will focus mostly on the first part of the equation… maximizing gold recovery.  This is achieved by concentration, which is capable of completely replacing mercury use.</a:t>
            </a:r>
          </a:p>
          <a:p>
            <a:endParaRPr lang="en-US" baseline="0" dirty="0"/>
          </a:p>
          <a:p>
            <a:r>
              <a:rPr lang="en-US" baseline="0" dirty="0"/>
              <a:t>Keep coming back to these key words throughout the presentation.</a:t>
            </a:r>
          </a:p>
        </p:txBody>
      </p:sp>
      <p:sp>
        <p:nvSpPr>
          <p:cNvPr id="4" name="Slide Number Placeholder 3"/>
          <p:cNvSpPr>
            <a:spLocks noGrp="1"/>
          </p:cNvSpPr>
          <p:nvPr>
            <p:ph type="sldNum" sz="quarter" idx="10"/>
          </p:nvPr>
        </p:nvSpPr>
        <p:spPr/>
        <p:txBody>
          <a:bodyPr/>
          <a:lstStyle/>
          <a:p>
            <a:fld id="{96EAFA99-D999-2A40-BF30-192AA8FB0D58}" type="slidenum">
              <a:rPr lang="en-US" smtClean="0"/>
              <a:t>4</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methods are</a:t>
            </a:r>
            <a:r>
              <a:rPr lang="en-US" baseline="0" dirty="0"/>
              <a:t> optimal for different sizes of gold.  Centrifuges and floatation are the only things that will capture fine gold efficiently.  This is important for the final exercise, where students have to choose the right equipment for their ore.   This slide should be shown again at the end of the exercise, and maybe even added as a handout during the exercise.</a:t>
            </a:r>
          </a:p>
          <a:p>
            <a:endParaRPr lang="en-US" baseline="0" dirty="0"/>
          </a:p>
          <a:p>
            <a:r>
              <a:rPr lang="en-US" baseline="0" dirty="0"/>
              <a:t>Explain each tool GMP 2006 p34-51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22</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a sample calculation as in the handouts of the exercise to demonstrate concentration ratio.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23</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series of pictures to use while the presenter explains each piece of equipment to the class in preparation for the exercise.</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24</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25</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26</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27</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28</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29</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r>
              <a:rPr lang="en-US" dirty="0"/>
              <a:t>  </a:t>
            </a:r>
          </a:p>
          <a:p>
            <a:r>
              <a:rPr lang="en-US" dirty="0" err="1"/>
              <a:t>hydrocyclone</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30</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series of pictures to use while the presenter explains each piece of equipment to the class in preparation for the exercise.</a:t>
            </a:r>
            <a:endParaRPr lang="en-US" dirty="0"/>
          </a:p>
          <a:p>
            <a:endParaRPr lang="en-US" dirty="0"/>
          </a:p>
          <a:p>
            <a:r>
              <a:rPr lang="en-US" dirty="0"/>
              <a:t>floatation</a:t>
            </a:r>
          </a:p>
        </p:txBody>
      </p:sp>
      <p:sp>
        <p:nvSpPr>
          <p:cNvPr id="4" name="Slide Number Placeholder 3"/>
          <p:cNvSpPr>
            <a:spLocks noGrp="1"/>
          </p:cNvSpPr>
          <p:nvPr>
            <p:ph type="sldNum" sz="quarter" idx="10"/>
          </p:nvPr>
        </p:nvSpPr>
        <p:spPr/>
        <p:txBody>
          <a:bodyPr/>
          <a:lstStyle/>
          <a:p>
            <a:fld id="{96EAFA99-D999-2A40-BF30-192AA8FB0D58}" type="slidenum">
              <a:rPr lang="en-US" smtClean="0"/>
              <a:t>31</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To control liberation, we must study grain sizes and gold concentrations.  Any milled ore will have some coarser sand fragments and some fine powder.  Using a set of progressively smaller screens allows you to study the distribution of grain sizes in the milled ore.</a:t>
            </a:r>
          </a:p>
          <a:p>
            <a:endParaRPr lang="en-US" baseline="0" dirty="0"/>
          </a:p>
          <a:p>
            <a:r>
              <a:rPr lang="en-US" sz="1200" u="none" kern="1200" baseline="0" dirty="0">
                <a:solidFill>
                  <a:schemeClr val="tx1"/>
                </a:solidFill>
                <a:latin typeface="+mn-lt"/>
                <a:ea typeface="+mn-ea"/>
                <a:cs typeface="+mn-cs"/>
              </a:rPr>
              <a:t>When the screens are shaken, the particles fall through, and are trapped by screens that are too small to pass, and this way we can separate the sample into grain size fractions. By weighing the amount of ore trapped by each screen, we can compare the relative amount of material of each size. </a:t>
            </a:r>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5</a:t>
            </a:fld>
            <a:endParaRPr lang="en-US"/>
          </a:p>
        </p:txBody>
      </p:sp>
    </p:spTree>
    <p:extLst>
      <p:ext uri="{BB962C8B-B14F-4D97-AF65-F5344CB8AC3E}">
        <p14:creationId xmlns:p14="http://schemas.microsoft.com/office/powerpoint/2010/main" val="3773330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outcome of the exercise is to find</a:t>
            </a:r>
            <a:r>
              <a:rPr lang="en-US" baseline="0" dirty="0"/>
              <a:t> out how long it takes to pay back the plant students design with the additional gold recovered by using best practices.</a:t>
            </a:r>
          </a:p>
          <a:p>
            <a:br>
              <a:rPr lang="en-US" baseline="0" dirty="0"/>
            </a:br>
            <a:r>
              <a:rPr lang="en-US" baseline="0" dirty="0"/>
              <a:t>Go through sample calculations with the group to prepare them for the exercise.  The presenter should prepare for this by doing several different plant designs on their own to understand how the exercise works.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32</a:t>
            </a:fld>
            <a:endParaRPr lang="en-US"/>
          </a:p>
        </p:txBody>
      </p:sp>
    </p:spTree>
    <p:extLst>
      <p:ext uri="{BB962C8B-B14F-4D97-AF65-F5344CB8AC3E}">
        <p14:creationId xmlns:p14="http://schemas.microsoft.com/office/powerpoint/2010/main" val="353609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This is known as the distribution of grain sizes. The height of the columns indicates the percent of the sample material in each size range.</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Analysis of gold in each fraction tells you how finely to grind your ore.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6EAFA99-D999-2A40-BF30-192AA8FB0D58}" type="slidenum">
              <a:rPr lang="en-US" smtClean="0"/>
              <a:t>6</a:t>
            </a:fld>
            <a:endParaRPr lang="en-US"/>
          </a:p>
        </p:txBody>
      </p:sp>
    </p:spTree>
    <p:extLst>
      <p:ext uri="{BB962C8B-B14F-4D97-AF65-F5344CB8AC3E}">
        <p14:creationId xmlns:p14="http://schemas.microsoft.com/office/powerpoint/2010/main" val="40328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Use milling video animation sequence to show this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Lets look inside a mill to see how the ore is ground into smaller grains. In the beginning, most of the particles are relatively large,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{freeze frame, and on words “the particles” flashing highlighting (</a:t>
            </a:r>
            <a:r>
              <a:rPr lang="en-US" sz="1200" u="none" kern="1200" baseline="0" dirty="0" err="1">
                <a:solidFill>
                  <a:schemeClr val="tx1"/>
                </a:solidFill>
                <a:latin typeface="+mn-lt"/>
                <a:ea typeface="+mn-ea"/>
                <a:cs typeface="+mn-cs"/>
              </a:rPr>
              <a:t>colour</a:t>
            </a:r>
            <a:r>
              <a:rPr lang="en-US" sz="1200" u="none" kern="1200" baseline="0" dirty="0">
                <a:solidFill>
                  <a:schemeClr val="tx1"/>
                </a:solidFill>
                <a:latin typeface="+mn-lt"/>
                <a:ea typeface="+mn-ea"/>
                <a:cs typeface="+mn-cs"/>
              </a:rPr>
              <a:t>?) illuminates the larger grains and the two bars on the left of the graph at the same time to indicate that those columns represent the distribution of coarser grains.}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And only a few are very fine.</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{freeze frame again, and on words “few are very fine” flashing highlighting (</a:t>
            </a:r>
            <a:r>
              <a:rPr lang="en-US" sz="1200" u="none" kern="1200" baseline="0" dirty="0" err="1">
                <a:solidFill>
                  <a:schemeClr val="tx1"/>
                </a:solidFill>
                <a:latin typeface="+mn-lt"/>
                <a:ea typeface="+mn-ea"/>
                <a:cs typeface="+mn-cs"/>
              </a:rPr>
              <a:t>colour</a:t>
            </a:r>
            <a:r>
              <a:rPr lang="en-US" sz="1200" u="none" kern="1200" baseline="0" dirty="0">
                <a:solidFill>
                  <a:schemeClr val="tx1"/>
                </a:solidFill>
                <a:latin typeface="+mn-lt"/>
                <a:ea typeface="+mn-ea"/>
                <a:cs typeface="+mn-cs"/>
              </a:rPr>
              <a:t>?) illuminates the smallest grains (which of course are relatively few, to correspond with the small bar on the right) and the two bars on the right of the graph at the same time to indicate that those columns represent the distribution of finer grains.}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As the ore is milled, the ore particles are ground finer and the distribution of grains shifts right towards smaller sizes. Ideally, most grains fall in the middle of the distribution.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{freeze frame again, and on words “most grains fall in the middle” flashing highlighting (</a:t>
            </a:r>
            <a:r>
              <a:rPr lang="en-US" sz="1200" u="none" kern="1200" baseline="0" dirty="0" err="1">
                <a:solidFill>
                  <a:schemeClr val="tx1"/>
                </a:solidFill>
                <a:latin typeface="+mn-lt"/>
                <a:ea typeface="+mn-ea"/>
                <a:cs typeface="+mn-cs"/>
              </a:rPr>
              <a:t>colour</a:t>
            </a:r>
            <a:r>
              <a:rPr lang="en-US" sz="1200" u="none" kern="1200" baseline="0" dirty="0">
                <a:solidFill>
                  <a:schemeClr val="tx1"/>
                </a:solidFill>
                <a:latin typeface="+mn-lt"/>
                <a:ea typeface="+mn-ea"/>
                <a:cs typeface="+mn-cs"/>
              </a:rPr>
              <a:t>?) illuminates the middle bars}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Milling too long grinds most of the particles into a fine powder.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{freeze frame again, and on words “a fine powder” flashing highlighting (</a:t>
            </a:r>
            <a:r>
              <a:rPr lang="en-US" sz="1200" u="none" kern="1200" baseline="0" dirty="0" err="1">
                <a:solidFill>
                  <a:schemeClr val="tx1"/>
                </a:solidFill>
                <a:latin typeface="+mn-lt"/>
                <a:ea typeface="+mn-ea"/>
                <a:cs typeface="+mn-cs"/>
              </a:rPr>
              <a:t>colour</a:t>
            </a:r>
            <a:r>
              <a:rPr lang="en-US" sz="1200" u="none" kern="1200" baseline="0" dirty="0">
                <a:solidFill>
                  <a:schemeClr val="tx1"/>
                </a:solidFill>
                <a:latin typeface="+mn-lt"/>
                <a:ea typeface="+mn-ea"/>
                <a:cs typeface="+mn-cs"/>
              </a:rPr>
              <a:t>?) illuminates the smallest grains (which are now the majority of grains, to correspond with the now larger bars on the right and illuminate at the same time to indicate that those columns represent the distribution of finer grains. unfreeze animation and go to extreme end point during the following narration:}</a:t>
            </a:r>
          </a:p>
        </p:txBody>
      </p:sp>
      <p:sp>
        <p:nvSpPr>
          <p:cNvPr id="4" name="Slide Number Placeholder 3"/>
          <p:cNvSpPr>
            <a:spLocks noGrp="1"/>
          </p:cNvSpPr>
          <p:nvPr>
            <p:ph type="sldNum" sz="quarter" idx="10"/>
          </p:nvPr>
        </p:nvSpPr>
        <p:spPr/>
        <p:txBody>
          <a:bodyPr/>
          <a:lstStyle/>
          <a:p>
            <a:fld id="{96EAFA99-D999-2A40-BF30-192AA8FB0D58}" type="slidenum">
              <a:rPr lang="en-US" smtClean="0"/>
              <a:t>7</a:t>
            </a:fld>
            <a:endParaRPr lang="en-US"/>
          </a:p>
        </p:txBody>
      </p:sp>
    </p:spTree>
    <p:extLst>
      <p:ext uri="{BB962C8B-B14F-4D97-AF65-F5344CB8AC3E}">
        <p14:creationId xmlns:p14="http://schemas.microsoft.com/office/powerpoint/2010/main" val="217903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Often this is unnecessary, and is therefore a waste of money, time, and as we will soon see, loses a lot of gold.</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Now lets look at how much gold there is in each size fraction. this can be done by panning each size fraction and weighing the resulting gold, or by chemical analysis in a laboratory.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{go back to idealized distribution, now overlay new gold % axis and gold bars}</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Now instead of the percentage of the total sample material that passes each screen, lets look at the percentage of the total gold in the sample that is contained in each size fraction. This is the distribution of gold in the sample.</a:t>
            </a:r>
          </a:p>
        </p:txBody>
      </p:sp>
      <p:sp>
        <p:nvSpPr>
          <p:cNvPr id="4" name="Slide Number Placeholder 3"/>
          <p:cNvSpPr>
            <a:spLocks noGrp="1"/>
          </p:cNvSpPr>
          <p:nvPr>
            <p:ph type="sldNum" sz="quarter" idx="10"/>
          </p:nvPr>
        </p:nvSpPr>
        <p:spPr/>
        <p:txBody>
          <a:bodyPr/>
          <a:lstStyle/>
          <a:p>
            <a:fld id="{96EAFA99-D999-2A40-BF30-192AA8FB0D58}" type="slidenum">
              <a:rPr lang="en-US" smtClean="0"/>
              <a:t>8</a:t>
            </a:fld>
            <a:endParaRPr lang="en-US"/>
          </a:p>
        </p:txBody>
      </p:sp>
    </p:spTree>
    <p:extLst>
      <p:ext uri="{BB962C8B-B14F-4D97-AF65-F5344CB8AC3E}">
        <p14:creationId xmlns:p14="http://schemas.microsoft.com/office/powerpoint/2010/main" val="40328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Here is the distribution of grain sizes in the tailings of this mine. The reason there are two peaks and lots of fines in the tails, is that very large pieces are not ground fine enough because they started too big.  The finer fraction was milled for too long, and ground so fine that lots of gold is lost as fines that cannot be amalgamated.</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{THIS IS REAL DATA FROM </a:t>
            </a:r>
            <a:r>
              <a:rPr lang="en-US" sz="1200" u="none" kern="1200" baseline="0" dirty="0" err="1">
                <a:solidFill>
                  <a:schemeClr val="tx1"/>
                </a:solidFill>
                <a:latin typeface="+mn-lt"/>
                <a:ea typeface="+mn-ea"/>
                <a:cs typeface="+mn-cs"/>
              </a:rPr>
              <a:t>bolivia</a:t>
            </a:r>
            <a:r>
              <a:rPr lang="en-US" sz="1200" u="none" kern="1200" baseline="0" dirty="0">
                <a:solidFill>
                  <a:schemeClr val="tx1"/>
                </a:solidFill>
                <a:latin typeface="+mn-lt"/>
                <a:ea typeface="+mn-ea"/>
                <a:cs typeface="+mn-cs"/>
              </a:rPr>
              <a:t>, show distribution and highlight fines and coarse where losses occur}</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latin typeface="+mn-lt"/>
                <a:ea typeface="+mn-ea"/>
                <a:cs typeface="+mn-cs"/>
              </a:rPr>
              <a:t>If they improved their milling by crushing their to the optimal size before milling, add X water for Y ore, use the right milling speed, they could make their ore distribution look more like the distribution on the left.  Amalgamation of the well milled ore would produce more gold than they do now</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9</a:t>
            </a:fld>
            <a:endParaRPr lang="en-US"/>
          </a:p>
        </p:txBody>
      </p:sp>
    </p:spTree>
    <p:extLst>
      <p:ext uri="{BB962C8B-B14F-4D97-AF65-F5344CB8AC3E}">
        <p14:creationId xmlns:p14="http://schemas.microsoft.com/office/powerpoint/2010/main" val="53409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The ore has over 5 g/T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{add gold bars to the distribution, flash 5 g/T on screen. Splash mercury across the graph, have them drip down through the columns, dragging away gold particles and draining off but leaving mercury coatings and the </a:t>
            </a:r>
            <a:r>
              <a:rPr lang="en-US" sz="1200" u="none" kern="1200" baseline="0" dirty="0" err="1">
                <a:solidFill>
                  <a:schemeClr val="tx1"/>
                </a:solidFill>
                <a:latin typeface="+mn-lt"/>
                <a:ea typeface="+mn-ea"/>
                <a:cs typeface="+mn-cs"/>
              </a:rPr>
              <a:t>unliberated</a:t>
            </a:r>
            <a:r>
              <a:rPr lang="en-US" sz="1200" u="none" kern="1200" baseline="0" dirty="0">
                <a:solidFill>
                  <a:schemeClr val="tx1"/>
                </a:solidFill>
                <a:latin typeface="+mn-lt"/>
                <a:ea typeface="+mn-ea"/>
                <a:cs typeface="+mn-cs"/>
              </a:rPr>
              <a:t>/too fine gold behind.  Columns below show the amount of gold caught by amalgamation.} </a:t>
            </a:r>
          </a:p>
        </p:txBody>
      </p:sp>
      <p:sp>
        <p:nvSpPr>
          <p:cNvPr id="4" name="Slide Number Placeholder 3"/>
          <p:cNvSpPr>
            <a:spLocks noGrp="1"/>
          </p:cNvSpPr>
          <p:nvPr>
            <p:ph type="sldNum" sz="quarter" idx="10"/>
          </p:nvPr>
        </p:nvSpPr>
        <p:spPr/>
        <p:txBody>
          <a:bodyPr/>
          <a:lstStyle/>
          <a:p>
            <a:fld id="{96EAFA99-D999-2A40-BF30-192AA8FB0D58}" type="slidenum">
              <a:rPr lang="en-US" smtClean="0"/>
              <a:t>10</a:t>
            </a:fld>
            <a:endParaRPr lang="en-US"/>
          </a:p>
        </p:txBody>
      </p:sp>
    </p:spTree>
    <p:extLst>
      <p:ext uri="{BB962C8B-B14F-4D97-AF65-F5344CB8AC3E}">
        <p14:creationId xmlns:p14="http://schemas.microsoft.com/office/powerpoint/2010/main" val="393938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and the tailings have 2 g/T of gold in them, meaning that they flush most of the gold in their ore down into the creek.  Each </a:t>
            </a:r>
            <a:r>
              <a:rPr lang="en-US" sz="1200" u="none" kern="1200" baseline="0" dirty="0" err="1">
                <a:solidFill>
                  <a:schemeClr val="tx1"/>
                </a:solidFill>
                <a:latin typeface="+mn-lt"/>
                <a:ea typeface="+mn-ea"/>
                <a:cs typeface="+mn-cs"/>
              </a:rPr>
              <a:t>tonne</a:t>
            </a:r>
            <a:r>
              <a:rPr lang="en-US" sz="1200" u="none" kern="1200" baseline="0" dirty="0">
                <a:solidFill>
                  <a:schemeClr val="tx1"/>
                </a:solidFill>
                <a:latin typeface="+mn-lt"/>
                <a:ea typeface="+mn-ea"/>
                <a:cs typeface="+mn-cs"/>
              </a:rPr>
              <a:t> of tailings also has 25 g of mercury in tiny droplets and coatings on silt.</a:t>
            </a:r>
          </a:p>
          <a:p>
            <a:endParaRPr lang="en-US" dirty="0"/>
          </a:p>
        </p:txBody>
      </p:sp>
      <p:sp>
        <p:nvSpPr>
          <p:cNvPr id="4" name="Slide Number Placeholder 3"/>
          <p:cNvSpPr>
            <a:spLocks noGrp="1"/>
          </p:cNvSpPr>
          <p:nvPr>
            <p:ph type="sldNum" sz="quarter" idx="10"/>
          </p:nvPr>
        </p:nvSpPr>
        <p:spPr/>
        <p:txBody>
          <a:bodyPr/>
          <a:lstStyle/>
          <a:p>
            <a:fld id="{96EAFA99-D999-2A40-BF30-192AA8FB0D58}" type="slidenum">
              <a:rPr lang="en-US" smtClean="0"/>
              <a:t>11</a:t>
            </a:fld>
            <a:endParaRPr lang="en-US"/>
          </a:p>
        </p:txBody>
      </p:sp>
    </p:spTree>
    <p:extLst>
      <p:ext uri="{BB962C8B-B14F-4D97-AF65-F5344CB8AC3E}">
        <p14:creationId xmlns:p14="http://schemas.microsoft.com/office/powerpoint/2010/main" val="53409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CA"/>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0C7CE9DF-601F-2F46-99A1-7D8B916C091F}" type="datetimeFigureOut">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0C7CE9DF-601F-2F46-99A1-7D8B916C091F}" type="datetimeFigureOut">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0C7CE9DF-601F-2F46-99A1-7D8B916C091F}" type="datetimeFigureOut">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0C7CE9DF-601F-2F46-99A1-7D8B916C091F}" type="datetimeFigureOut">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C7CE9DF-601F-2F46-99A1-7D8B916C091F}" type="datetimeFigureOut">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0C7CE9DF-601F-2F46-99A1-7D8B916C091F}" type="datetimeFigureOut">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0C7CE9DF-601F-2F46-99A1-7D8B916C091F}" type="datetimeFigureOut">
              <a:rPr lang="en-US" smtClean="0"/>
              <a:t>6/29/2021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0C7CE9DF-601F-2F46-99A1-7D8B916C091F}" type="datetimeFigureOut">
              <a:rPr lang="en-US" smtClean="0"/>
              <a:t>6/29/2021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CE9DF-601F-2F46-99A1-7D8B916C091F}" type="datetimeFigureOut">
              <a:rPr lang="en-US" smtClean="0"/>
              <a:t>6/29/2021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0C7CE9DF-601F-2F46-99A1-7D8B916C091F}" type="datetimeFigureOut">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0C7CE9DF-601F-2F46-99A1-7D8B916C091F}" type="datetimeFigureOut">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C011B-3916-EF43-BACC-5708AD9D0DD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CE9DF-601F-2F46-99A1-7D8B916C091F}" type="datetimeFigureOut">
              <a:rPr lang="en-US" smtClean="0"/>
              <a:t>6/29/2021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C011B-3916-EF43-BACC-5708AD9D0DD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1.bin"/><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tiff"/></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6912" y="2461746"/>
            <a:ext cx="6767600" cy="4222113"/>
          </a:xfrm>
          <a:prstGeom prst="rect">
            <a:avLst/>
          </a:prstGeom>
        </p:spPr>
      </p:pic>
      <p:sp>
        <p:nvSpPr>
          <p:cNvPr id="2" name="Rectangle 1"/>
          <p:cNvSpPr/>
          <p:nvPr/>
        </p:nvSpPr>
        <p:spPr>
          <a:xfrm>
            <a:off x="434488" y="203251"/>
            <a:ext cx="8326053" cy="3816429"/>
          </a:xfrm>
          <a:prstGeom prst="rect">
            <a:avLst/>
          </a:prstGeom>
        </p:spPr>
        <p:txBody>
          <a:bodyPr wrap="square">
            <a:spAutoFit/>
          </a:bodyPr>
          <a:lstStyle/>
          <a:p>
            <a:pPr algn="ctr"/>
            <a:endParaRPr lang="en-US" sz="4400" b="1" dirty="0">
              <a:solidFill>
                <a:schemeClr val="accent1">
                  <a:lumMod val="75000"/>
                </a:schemeClr>
              </a:solidFill>
            </a:endParaRPr>
          </a:p>
          <a:p>
            <a:pPr algn="ctr"/>
            <a:r>
              <a:rPr lang="en-US" sz="4400" b="1" dirty="0" err="1">
                <a:solidFill>
                  <a:schemeClr val="accent1">
                    <a:lumMod val="75000"/>
                  </a:schemeClr>
                </a:solidFill>
              </a:rPr>
              <a:t>Extraccion</a:t>
            </a:r>
            <a:r>
              <a:rPr lang="en-US" sz="4400" b="1" dirty="0">
                <a:solidFill>
                  <a:schemeClr val="accent1">
                    <a:lumMod val="75000"/>
                  </a:schemeClr>
                </a:solidFill>
              </a:rPr>
              <a:t> de Oro </a:t>
            </a:r>
            <a:r>
              <a:rPr lang="en-US" sz="4400" b="1" dirty="0" err="1">
                <a:solidFill>
                  <a:schemeClr val="accent1">
                    <a:lumMod val="75000"/>
                  </a:schemeClr>
                </a:solidFill>
              </a:rPr>
              <a:t>Eficiente</a:t>
            </a:r>
            <a:r>
              <a:rPr lang="en-US" sz="4400" b="1" dirty="0">
                <a:solidFill>
                  <a:schemeClr val="accent1">
                    <a:lumMod val="75000"/>
                  </a:schemeClr>
                </a:solidFill>
              </a:rPr>
              <a:t> y Responsible</a:t>
            </a:r>
          </a:p>
          <a:p>
            <a:pPr algn="ctr"/>
            <a:endParaRPr lang="en-US" sz="4400" b="1" dirty="0">
              <a:solidFill>
                <a:schemeClr val="accent1">
                  <a:lumMod val="75000"/>
                </a:schemeClr>
              </a:solidFill>
            </a:endParaRPr>
          </a:p>
          <a:p>
            <a:pPr algn="ctr"/>
            <a:r>
              <a:rPr lang="en-US" sz="4400" b="1" dirty="0"/>
              <a:t>Paul Cordy, PhD</a:t>
            </a:r>
          </a:p>
          <a:p>
            <a:endParaRPr lang="en-US" sz="2200" dirty="0"/>
          </a:p>
        </p:txBody>
      </p:sp>
    </p:spTree>
    <p:extLst>
      <p:ext uri="{BB962C8B-B14F-4D97-AF65-F5344CB8AC3E}">
        <p14:creationId xmlns:p14="http://schemas.microsoft.com/office/powerpoint/2010/main" val="196180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457200"/>
            <a:ext cx="6311057" cy="1200329"/>
          </a:xfrm>
          <a:prstGeom prst="rect">
            <a:avLst/>
          </a:prstGeom>
        </p:spPr>
        <p:txBody>
          <a:bodyPr wrap="square">
            <a:spAutoFit/>
          </a:bodyPr>
          <a:lstStyle/>
          <a:p>
            <a:r>
              <a:rPr lang="en-US" sz="3600" b="1" dirty="0" err="1">
                <a:solidFill>
                  <a:srgbClr val="CC9A1A"/>
                </a:solidFill>
              </a:rPr>
              <a:t>Pobre</a:t>
            </a:r>
            <a:r>
              <a:rPr lang="en-US" sz="3600" b="1" dirty="0">
                <a:solidFill>
                  <a:srgbClr val="CC9A1A"/>
                </a:solidFill>
              </a:rPr>
              <a:t> </a:t>
            </a:r>
            <a:r>
              <a:rPr lang="en-US" sz="3600" b="1" dirty="0" err="1">
                <a:solidFill>
                  <a:srgbClr val="CC9A1A"/>
                </a:solidFill>
              </a:rPr>
              <a:t>liberación</a:t>
            </a:r>
            <a:r>
              <a:rPr lang="en-US" sz="3600" b="1" dirty="0">
                <a:solidFill>
                  <a:srgbClr val="CC9A1A"/>
                </a:solidFill>
              </a:rPr>
              <a:t>, </a:t>
            </a:r>
            <a:br>
              <a:rPr lang="en-US" sz="3600" b="1" dirty="0">
                <a:solidFill>
                  <a:srgbClr val="CC9A1A"/>
                </a:solidFill>
              </a:rPr>
            </a:br>
            <a:r>
              <a:rPr lang="en-US" sz="3600" b="1" dirty="0" err="1">
                <a:solidFill>
                  <a:srgbClr val="CC9A1A"/>
                </a:solidFill>
              </a:rPr>
              <a:t>poca</a:t>
            </a:r>
            <a:r>
              <a:rPr lang="en-US" sz="3600" b="1" dirty="0">
                <a:solidFill>
                  <a:srgbClr val="CC9A1A"/>
                </a:solidFill>
              </a:rPr>
              <a:t> </a:t>
            </a:r>
            <a:r>
              <a:rPr lang="en-US" sz="3600" b="1" dirty="0" err="1">
                <a:solidFill>
                  <a:srgbClr val="CC9A1A"/>
                </a:solidFill>
              </a:rPr>
              <a:t>eficiencia</a:t>
            </a:r>
            <a:endParaRPr lang="en-US" sz="3600" b="1" dirty="0">
              <a:solidFill>
                <a:srgbClr val="CC9A1A"/>
              </a:solidFill>
            </a:endParaRPr>
          </a:p>
        </p:txBody>
      </p:sp>
      <p:sp>
        <p:nvSpPr>
          <p:cNvPr id="4" name="Rectangle 3"/>
          <p:cNvSpPr/>
          <p:nvPr/>
        </p:nvSpPr>
        <p:spPr>
          <a:xfrm>
            <a:off x="4251327" y="5123696"/>
            <a:ext cx="531308" cy="11532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urved Connector 10"/>
          <p:cNvCxnSpPr/>
          <p:nvPr/>
        </p:nvCxnSpPr>
        <p:spPr>
          <a:xfrm rot="5400000">
            <a:off x="4483950" y="3865166"/>
            <a:ext cx="1161693" cy="109562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descr="TwoHistogramsTexture3b.ps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7930" y="-199328"/>
            <a:ext cx="4560276" cy="4456102"/>
          </a:xfrm>
          <a:prstGeom prst="rect">
            <a:avLst/>
          </a:prstGeom>
        </p:spPr>
      </p:pic>
      <p:sp>
        <p:nvSpPr>
          <p:cNvPr id="7" name="Right Brace 6"/>
          <p:cNvSpPr/>
          <p:nvPr/>
        </p:nvSpPr>
        <p:spPr>
          <a:xfrm rot="5400000">
            <a:off x="5490219" y="2554091"/>
            <a:ext cx="304800" cy="2251273"/>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157420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HistogramsTexture3a.ps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9543" y="457200"/>
            <a:ext cx="6028242" cy="6008277"/>
          </a:xfrm>
          <a:prstGeom prst="rect">
            <a:avLst/>
          </a:prstGeom>
        </p:spPr>
      </p:pic>
      <p:pic>
        <p:nvPicPr>
          <p:cNvPr id="14" name="Picture 13"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944938">
            <a:off x="741680" y="4322021"/>
            <a:ext cx="2063931" cy="674043"/>
          </a:xfrm>
          <a:prstGeom prst="rect">
            <a:avLst/>
          </a:prstGeom>
        </p:spPr>
      </p:pic>
      <p:pic>
        <p:nvPicPr>
          <p:cNvPr id="15" name="Picture 14"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92658">
            <a:off x="5957976" y="3818757"/>
            <a:ext cx="2063931" cy="674043"/>
          </a:xfrm>
          <a:prstGeom prst="rect">
            <a:avLst/>
          </a:prstGeom>
        </p:spPr>
      </p:pic>
      <p:pic>
        <p:nvPicPr>
          <p:cNvPr id="16" name="Picture 15"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03550">
            <a:off x="2997161" y="1802213"/>
            <a:ext cx="2063931" cy="674043"/>
          </a:xfrm>
          <a:prstGeom prst="rect">
            <a:avLst/>
          </a:prstGeom>
        </p:spPr>
      </p:pic>
    </p:spTree>
    <p:extLst>
      <p:ext uri="{BB962C8B-B14F-4D97-AF65-F5344CB8AC3E}">
        <p14:creationId xmlns:p14="http://schemas.microsoft.com/office/powerpoint/2010/main" val="403643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5416867"/>
          </a:xfrm>
          <a:prstGeom prst="rect">
            <a:avLst/>
          </a:prstGeom>
        </p:spPr>
        <p:txBody>
          <a:bodyPr wrap="square">
            <a:spAutoFit/>
          </a:bodyPr>
          <a:lstStyle/>
          <a:p>
            <a:pPr algn="ctr"/>
            <a:r>
              <a:rPr lang="en-US" sz="4400" b="1" dirty="0">
                <a:solidFill>
                  <a:schemeClr val="accent1">
                    <a:lumMod val="75000"/>
                  </a:schemeClr>
                </a:solidFill>
              </a:rPr>
              <a:t>Control de </a:t>
            </a:r>
            <a:r>
              <a:rPr lang="en-US" sz="4400" b="1" dirty="0" err="1">
                <a:solidFill>
                  <a:schemeClr val="accent1">
                    <a:lumMod val="75000"/>
                  </a:schemeClr>
                </a:solidFill>
              </a:rPr>
              <a:t>Processos</a:t>
            </a:r>
            <a:endParaRPr lang="en-US" sz="4400" b="1" dirty="0">
              <a:solidFill>
                <a:schemeClr val="accent1">
                  <a:lumMod val="75000"/>
                </a:schemeClr>
              </a:solidFill>
            </a:endParaRPr>
          </a:p>
          <a:p>
            <a:pPr algn="ctr"/>
            <a:endParaRPr lang="en-US" sz="4400" b="1" dirty="0">
              <a:solidFill>
                <a:schemeClr val="accent1">
                  <a:lumMod val="75000"/>
                </a:schemeClr>
              </a:solidFill>
            </a:endParaRPr>
          </a:p>
          <a:p>
            <a:pPr algn="ctr"/>
            <a:r>
              <a:rPr lang="en-US" sz="3200" b="1" dirty="0" err="1">
                <a:solidFill>
                  <a:schemeClr val="accent1">
                    <a:lumMod val="75000"/>
                  </a:schemeClr>
                </a:solidFill>
              </a:rPr>
              <a:t>Tamaños</a:t>
            </a:r>
            <a:endParaRPr lang="en-US" sz="3200" b="1" dirty="0">
              <a:solidFill>
                <a:schemeClr val="accent1">
                  <a:lumMod val="75000"/>
                </a:schemeClr>
              </a:solidFill>
            </a:endParaRPr>
          </a:p>
          <a:p>
            <a:pPr algn="ctr"/>
            <a:r>
              <a:rPr lang="en-US" sz="3200" b="1" dirty="0" err="1">
                <a:solidFill>
                  <a:schemeClr val="accent1">
                    <a:lumMod val="75000"/>
                  </a:schemeClr>
                </a:solidFill>
              </a:rPr>
              <a:t>Alimentación</a:t>
            </a:r>
            <a:endParaRPr lang="en-US" sz="3200" b="1" dirty="0">
              <a:solidFill>
                <a:schemeClr val="accent1">
                  <a:lumMod val="75000"/>
                </a:schemeClr>
              </a:solidFill>
            </a:endParaRPr>
          </a:p>
          <a:p>
            <a:pPr algn="ctr"/>
            <a:r>
              <a:rPr lang="en-US" sz="3200" b="1" dirty="0" err="1">
                <a:solidFill>
                  <a:schemeClr val="accent1">
                    <a:lumMod val="75000"/>
                  </a:schemeClr>
                </a:solidFill>
              </a:rPr>
              <a:t>Maquinaria</a:t>
            </a:r>
            <a:endParaRPr lang="en-US" sz="3200" b="1" dirty="0">
              <a:solidFill>
                <a:schemeClr val="accent1">
                  <a:lumMod val="75000"/>
                </a:schemeClr>
              </a:solidFill>
            </a:endParaRPr>
          </a:p>
          <a:p>
            <a:pPr algn="ctr"/>
            <a:endParaRPr lang="en-US" sz="3200" b="1" dirty="0">
              <a:solidFill>
                <a:schemeClr val="accent1">
                  <a:lumMod val="75000"/>
                </a:schemeClr>
              </a:solidFill>
            </a:endParaRPr>
          </a:p>
          <a:p>
            <a:pPr algn="ctr"/>
            <a:endParaRPr lang="en-US" sz="3200" b="1" dirty="0">
              <a:solidFill>
                <a:schemeClr val="accent1">
                  <a:lumMod val="75000"/>
                </a:schemeClr>
              </a:solidFill>
            </a:endParaRPr>
          </a:p>
          <a:p>
            <a:pPr algn="ctr"/>
            <a:endParaRPr lang="en-US" sz="4400" b="1" dirty="0">
              <a:solidFill>
                <a:schemeClr val="accent1">
                  <a:lumMod val="75000"/>
                </a:schemeClr>
              </a:solidFill>
            </a:endParaRPr>
          </a:p>
          <a:p>
            <a:pPr algn="ct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3712792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usher.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65086"/>
            <a:ext cx="9144000" cy="5183496"/>
          </a:xfrm>
          <a:prstGeom prst="rect">
            <a:avLst/>
          </a:prstGeom>
        </p:spPr>
      </p:pic>
      <p:sp>
        <p:nvSpPr>
          <p:cNvPr id="6" name="Title 5"/>
          <p:cNvSpPr>
            <a:spLocks noGrp="1"/>
          </p:cNvSpPr>
          <p:nvPr>
            <p:ph type="title"/>
          </p:nvPr>
        </p:nvSpPr>
        <p:spPr>
          <a:xfrm>
            <a:off x="373529" y="186808"/>
            <a:ext cx="7872924" cy="707886"/>
          </a:xfrm>
          <a:prstGeom prst="rect">
            <a:avLst/>
          </a:prstGeom>
        </p:spPr>
        <p:txBody>
          <a:bodyPr wrap="square">
            <a:spAutoFit/>
          </a:bodyPr>
          <a:lstStyle/>
          <a:p>
            <a:r>
              <a:rPr lang="en-US" sz="4000" b="1" dirty="0" err="1">
                <a:solidFill>
                  <a:srgbClr val="CC9A1A"/>
                </a:solidFill>
              </a:rPr>
              <a:t>Chancador</a:t>
            </a:r>
            <a:r>
              <a:rPr lang="en-US" sz="4000" b="1" dirty="0">
                <a:solidFill>
                  <a:srgbClr val="CC9A1A"/>
                </a:solidFill>
              </a:rPr>
              <a:t> y control de </a:t>
            </a:r>
            <a:r>
              <a:rPr lang="en-US" sz="4000" b="1" dirty="0" err="1">
                <a:solidFill>
                  <a:srgbClr val="CC9A1A"/>
                </a:solidFill>
              </a:rPr>
              <a:t>tamaños</a:t>
            </a:r>
            <a:endParaRPr lang="en-US" sz="4000" b="1" dirty="0">
              <a:solidFill>
                <a:srgbClr val="CC9A1A"/>
              </a:solidFill>
            </a:endParaRPr>
          </a:p>
        </p:txBody>
      </p:sp>
    </p:spTree>
    <p:extLst>
      <p:ext uri="{BB962C8B-B14F-4D97-AF65-F5344CB8AC3E}">
        <p14:creationId xmlns:p14="http://schemas.microsoft.com/office/powerpoint/2010/main" val="1574202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er_mill_bol.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82367"/>
            <a:ext cx="9144000" cy="5086077"/>
          </a:xfrm>
          <a:prstGeom prst="rect">
            <a:avLst/>
          </a:prstGeom>
        </p:spPr>
      </p:pic>
    </p:spTree>
    <p:extLst>
      <p:ext uri="{BB962C8B-B14F-4D97-AF65-F5344CB8AC3E}">
        <p14:creationId xmlns:p14="http://schemas.microsoft.com/office/powerpoint/2010/main" val="1574202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0128" y="3992780"/>
            <a:ext cx="583143" cy="2486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989109" y="5619573"/>
            <a:ext cx="531308" cy="8594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urved Connector 8"/>
          <p:cNvCxnSpPr/>
          <p:nvPr/>
        </p:nvCxnSpPr>
        <p:spPr>
          <a:xfrm>
            <a:off x="2618172" y="3884293"/>
            <a:ext cx="951956" cy="852316"/>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rot="5400000">
            <a:off x="5117530" y="4183512"/>
            <a:ext cx="1546820" cy="94838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descr="TwoHistogramsTexture3b.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377" y="594338"/>
            <a:ext cx="7546848" cy="3657600"/>
          </a:xfrm>
          <a:prstGeom prst="rect">
            <a:avLst/>
          </a:prstGeom>
        </p:spPr>
      </p:pic>
      <p:sp>
        <p:nvSpPr>
          <p:cNvPr id="12" name="Title 5"/>
          <p:cNvSpPr>
            <a:spLocks noGrp="1"/>
          </p:cNvSpPr>
          <p:nvPr>
            <p:ph type="title"/>
          </p:nvPr>
        </p:nvSpPr>
        <p:spPr>
          <a:xfrm>
            <a:off x="194224" y="269041"/>
            <a:ext cx="8491204" cy="1200329"/>
          </a:xfrm>
          <a:prstGeom prst="rect">
            <a:avLst/>
          </a:prstGeom>
        </p:spPr>
        <p:txBody>
          <a:bodyPr wrap="square">
            <a:spAutoFit/>
          </a:bodyPr>
          <a:lstStyle/>
          <a:p>
            <a:r>
              <a:rPr lang="en-US" sz="3600" b="1" dirty="0" err="1">
                <a:solidFill>
                  <a:srgbClr val="CC9A1A"/>
                </a:solidFill>
              </a:rPr>
              <a:t>Mejor</a:t>
            </a:r>
            <a:r>
              <a:rPr lang="en-US" sz="3600" b="1" dirty="0">
                <a:solidFill>
                  <a:srgbClr val="CC9A1A"/>
                </a:solidFill>
              </a:rPr>
              <a:t> </a:t>
            </a:r>
            <a:r>
              <a:rPr lang="en-US" sz="3600" b="1" dirty="0" err="1">
                <a:solidFill>
                  <a:srgbClr val="CC9A1A"/>
                </a:solidFill>
              </a:rPr>
              <a:t>molienda</a:t>
            </a:r>
            <a:r>
              <a:rPr lang="en-US" sz="3600" b="1" dirty="0">
                <a:solidFill>
                  <a:srgbClr val="CC9A1A"/>
                </a:solidFill>
              </a:rPr>
              <a:t>, mayor </a:t>
            </a:r>
            <a:r>
              <a:rPr lang="en-US" sz="3600" b="1" dirty="0" err="1">
                <a:solidFill>
                  <a:srgbClr val="CC9A1A"/>
                </a:solidFill>
              </a:rPr>
              <a:t>liberación</a:t>
            </a:r>
            <a:r>
              <a:rPr lang="en-US" sz="3600" b="1" dirty="0">
                <a:solidFill>
                  <a:srgbClr val="CC9A1A"/>
                </a:solidFill>
              </a:rPr>
              <a:t>, </a:t>
            </a:r>
            <a:r>
              <a:rPr lang="en-US" sz="3600" b="1" dirty="0" err="1">
                <a:solidFill>
                  <a:srgbClr val="CC9A1A"/>
                </a:solidFill>
              </a:rPr>
              <a:t>poca</a:t>
            </a:r>
            <a:r>
              <a:rPr lang="en-US" sz="3600" b="1" dirty="0">
                <a:solidFill>
                  <a:srgbClr val="CC9A1A"/>
                </a:solidFill>
              </a:rPr>
              <a:t> </a:t>
            </a:r>
            <a:r>
              <a:rPr lang="en-US" sz="3600" b="1" dirty="0" err="1">
                <a:solidFill>
                  <a:srgbClr val="CC9A1A"/>
                </a:solidFill>
              </a:rPr>
              <a:t>generacion</a:t>
            </a:r>
            <a:r>
              <a:rPr lang="en-US" sz="3600" b="1" dirty="0">
                <a:solidFill>
                  <a:srgbClr val="CC9A1A"/>
                </a:solidFill>
              </a:rPr>
              <a:t> de </a:t>
            </a:r>
            <a:r>
              <a:rPr lang="en-US" sz="3600" b="1" dirty="0" err="1">
                <a:solidFill>
                  <a:srgbClr val="CC9A1A"/>
                </a:solidFill>
              </a:rPr>
              <a:t>finos</a:t>
            </a:r>
            <a:r>
              <a:rPr lang="en-US" sz="3600" b="1" dirty="0">
                <a:solidFill>
                  <a:srgbClr val="CC9A1A"/>
                </a:solidFill>
              </a:rPr>
              <a:t> = </a:t>
            </a:r>
            <a:r>
              <a:rPr lang="en-US" sz="3600" b="1" dirty="0" err="1">
                <a:solidFill>
                  <a:srgbClr val="CC9A1A"/>
                </a:solidFill>
              </a:rPr>
              <a:t>Más</a:t>
            </a:r>
            <a:r>
              <a:rPr lang="en-US" sz="3600" b="1" dirty="0">
                <a:solidFill>
                  <a:srgbClr val="CC9A1A"/>
                </a:solidFill>
              </a:rPr>
              <a:t> Oro!</a:t>
            </a:r>
          </a:p>
        </p:txBody>
      </p:sp>
      <p:sp>
        <p:nvSpPr>
          <p:cNvPr id="14" name="Right Brace 13"/>
          <p:cNvSpPr/>
          <p:nvPr/>
        </p:nvSpPr>
        <p:spPr>
          <a:xfrm rot="5400000">
            <a:off x="2448751" y="2606256"/>
            <a:ext cx="304800" cy="2251273"/>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 name="Right Brace 17"/>
          <p:cNvSpPr/>
          <p:nvPr/>
        </p:nvSpPr>
        <p:spPr>
          <a:xfrm rot="5400000">
            <a:off x="6195714" y="2554092"/>
            <a:ext cx="304800" cy="2251273"/>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416508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HistogramsTexture3a.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431" y="3200400"/>
            <a:ext cx="7546848" cy="3657600"/>
          </a:xfrm>
          <a:prstGeom prst="rect">
            <a:avLst/>
          </a:prstGeom>
        </p:spPr>
      </p:pic>
      <p:sp>
        <p:nvSpPr>
          <p:cNvPr id="7" name="Rectangle 6"/>
          <p:cNvSpPr/>
          <p:nvPr/>
        </p:nvSpPr>
        <p:spPr>
          <a:xfrm>
            <a:off x="3633729" y="2871630"/>
            <a:ext cx="583143" cy="1309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16749" y="1847078"/>
            <a:ext cx="531308" cy="23340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urved Connector 8"/>
          <p:cNvCxnSpPr/>
          <p:nvPr/>
        </p:nvCxnSpPr>
        <p:spPr>
          <a:xfrm rot="16200000" flipV="1">
            <a:off x="3120961" y="4948211"/>
            <a:ext cx="1702866" cy="16865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urved Connector 9"/>
          <p:cNvCxnSpPr/>
          <p:nvPr/>
        </p:nvCxnSpPr>
        <p:spPr>
          <a:xfrm rot="10800000">
            <a:off x="6114291" y="4181108"/>
            <a:ext cx="1754586" cy="1295179"/>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Picture 18"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944938">
            <a:off x="2893336" y="2865210"/>
            <a:ext cx="2063931" cy="674043"/>
          </a:xfrm>
          <a:prstGeom prst="rect">
            <a:avLst/>
          </a:prstGeom>
        </p:spPr>
      </p:pic>
      <p:pic>
        <p:nvPicPr>
          <p:cNvPr id="20" name="Picture 19"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92658">
            <a:off x="4846317" y="3340911"/>
            <a:ext cx="2063931" cy="674043"/>
          </a:xfrm>
          <a:prstGeom prst="rect">
            <a:avLst/>
          </a:prstGeom>
        </p:spPr>
      </p:pic>
      <p:pic>
        <p:nvPicPr>
          <p:cNvPr id="21" name="Picture 20"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03550">
            <a:off x="4673409" y="1823467"/>
            <a:ext cx="2063931" cy="674043"/>
          </a:xfrm>
          <a:prstGeom prst="rect">
            <a:avLst/>
          </a:prstGeom>
        </p:spPr>
      </p:pic>
      <p:cxnSp>
        <p:nvCxnSpPr>
          <p:cNvPr id="15" name="Curved Connector 14"/>
          <p:cNvCxnSpPr/>
          <p:nvPr/>
        </p:nvCxnSpPr>
        <p:spPr>
          <a:xfrm flipV="1">
            <a:off x="1496887" y="4181106"/>
            <a:ext cx="2136842" cy="185526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rot="5400000" flipH="1" flipV="1">
            <a:off x="4510367" y="4977592"/>
            <a:ext cx="1587679" cy="22508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420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132" y="307000"/>
            <a:ext cx="8685428" cy="707886"/>
          </a:xfrm>
          <a:prstGeom prst="rect">
            <a:avLst/>
          </a:prstGeom>
        </p:spPr>
        <p:txBody>
          <a:bodyPr wrap="square">
            <a:spAutoFit/>
          </a:bodyPr>
          <a:lstStyle/>
          <a:p>
            <a:r>
              <a:rPr lang="en-US" sz="4000" dirty="0" err="1">
                <a:solidFill>
                  <a:schemeClr val="accent6">
                    <a:lumMod val="75000"/>
                  </a:schemeClr>
                </a:solidFill>
              </a:rPr>
              <a:t>Ingineros</a:t>
            </a:r>
            <a:r>
              <a:rPr lang="en-US" sz="4000" dirty="0">
                <a:solidFill>
                  <a:schemeClr val="accent6">
                    <a:lumMod val="75000"/>
                  </a:schemeClr>
                </a:solidFill>
              </a:rPr>
              <a:t> locales </a:t>
            </a:r>
            <a:r>
              <a:rPr lang="en-US" sz="4000" dirty="0" err="1">
                <a:solidFill>
                  <a:schemeClr val="accent6">
                    <a:lumMod val="75000"/>
                  </a:schemeClr>
                </a:solidFill>
              </a:rPr>
              <a:t>muestran</a:t>
            </a:r>
            <a:r>
              <a:rPr lang="en-US" sz="4000" dirty="0">
                <a:solidFill>
                  <a:schemeClr val="accent6">
                    <a:lumMod val="75000"/>
                  </a:schemeClr>
                </a:solidFill>
              </a:rPr>
              <a:t> </a:t>
            </a:r>
            <a:r>
              <a:rPr lang="en-US" sz="4000" dirty="0" err="1">
                <a:solidFill>
                  <a:schemeClr val="accent6">
                    <a:lumMod val="75000"/>
                  </a:schemeClr>
                </a:solidFill>
              </a:rPr>
              <a:t>perdidas</a:t>
            </a:r>
            <a:endParaRPr lang="en-US" sz="4000" dirty="0">
              <a:solidFill>
                <a:schemeClr val="accent6">
                  <a:lumMod val="75000"/>
                </a:schemeClr>
              </a:solidFill>
            </a:endParaRPr>
          </a:p>
        </p:txBody>
      </p:sp>
      <p:pic>
        <p:nvPicPr>
          <p:cNvPr id="7" name="Picture 6" descr="armando.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5183"/>
            <a:ext cx="9144000" cy="5125020"/>
          </a:xfrm>
          <a:prstGeom prst="rect">
            <a:avLst/>
          </a:prstGeom>
        </p:spPr>
      </p:pic>
    </p:spTree>
    <p:extLst>
      <p:ext uri="{BB962C8B-B14F-4D97-AF65-F5344CB8AC3E}">
        <p14:creationId xmlns:p14="http://schemas.microsoft.com/office/powerpoint/2010/main" val="303137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707886"/>
          </a:xfrm>
          <a:prstGeom prst="rect">
            <a:avLst/>
          </a:prstGeom>
        </p:spPr>
        <p:txBody>
          <a:bodyPr wrap="square">
            <a:spAutoFit/>
          </a:bodyPr>
          <a:lstStyle/>
          <a:p>
            <a:r>
              <a:rPr lang="en-US" sz="4000" b="1" dirty="0" err="1">
                <a:solidFill>
                  <a:srgbClr val="CC9A1A"/>
                </a:solidFill>
              </a:rPr>
              <a:t>Molienda</a:t>
            </a:r>
            <a:r>
              <a:rPr lang="en-US" sz="4000" b="1" dirty="0">
                <a:solidFill>
                  <a:srgbClr val="CC9A1A"/>
                </a:solidFill>
              </a:rPr>
              <a:t> </a:t>
            </a:r>
            <a:r>
              <a:rPr lang="en-US" sz="4000" b="1" dirty="0" err="1">
                <a:solidFill>
                  <a:srgbClr val="CC9A1A"/>
                </a:solidFill>
              </a:rPr>
              <a:t>secundaria</a:t>
            </a:r>
            <a:endParaRPr lang="en-US" sz="4000" b="1" dirty="0">
              <a:solidFill>
                <a:srgbClr val="CC9A1A"/>
              </a:solidFill>
            </a:endParaRPr>
          </a:p>
        </p:txBody>
      </p:sp>
      <p:pic>
        <p:nvPicPr>
          <p:cNvPr id="4" name="Picture 3" descr="secondary mill.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56448"/>
            <a:ext cx="9144000" cy="5211097"/>
          </a:xfrm>
          <a:prstGeom prst="rect">
            <a:avLst/>
          </a:prstGeom>
        </p:spPr>
      </p:pic>
    </p:spTree>
    <p:extLst>
      <p:ext uri="{BB962C8B-B14F-4D97-AF65-F5344CB8AC3E}">
        <p14:creationId xmlns:p14="http://schemas.microsoft.com/office/powerpoint/2010/main" val="157420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5232201"/>
          </a:xfrm>
          <a:prstGeom prst="rect">
            <a:avLst/>
          </a:prstGeom>
        </p:spPr>
        <p:txBody>
          <a:bodyPr wrap="square">
            <a:spAutoFit/>
          </a:bodyPr>
          <a:lstStyle/>
          <a:p>
            <a:pPr algn="ctr"/>
            <a:r>
              <a:rPr lang="en-US" sz="4400" b="1" dirty="0" err="1">
                <a:solidFill>
                  <a:schemeClr val="accent1">
                    <a:lumMod val="75000"/>
                  </a:schemeClr>
                </a:solidFill>
              </a:rPr>
              <a:t>Análisis</a:t>
            </a:r>
            <a:endParaRPr lang="en-US" sz="4400" b="1" dirty="0">
              <a:solidFill>
                <a:schemeClr val="accent1">
                  <a:lumMod val="75000"/>
                </a:schemeClr>
              </a:solidFill>
            </a:endParaRPr>
          </a:p>
          <a:p>
            <a:pPr algn="ctr"/>
            <a:endParaRPr lang="en-US" sz="4400" b="1" dirty="0">
              <a:solidFill>
                <a:schemeClr val="accent1">
                  <a:lumMod val="75000"/>
                </a:schemeClr>
              </a:solidFill>
            </a:endParaRPr>
          </a:p>
          <a:p>
            <a:pPr algn="ctr"/>
            <a:r>
              <a:rPr lang="en-US" sz="3200" b="1" dirty="0" err="1">
                <a:solidFill>
                  <a:schemeClr val="accent1">
                    <a:lumMod val="75000"/>
                  </a:schemeClr>
                </a:solidFill>
              </a:rPr>
              <a:t>Optimización</a:t>
            </a:r>
            <a:r>
              <a:rPr lang="en-US" sz="3200" b="1" dirty="0">
                <a:solidFill>
                  <a:schemeClr val="accent1">
                    <a:lumMod val="75000"/>
                  </a:schemeClr>
                </a:solidFill>
              </a:rPr>
              <a:t> </a:t>
            </a:r>
            <a:r>
              <a:rPr lang="en-US" sz="3200" b="1" dirty="0" err="1">
                <a:solidFill>
                  <a:schemeClr val="accent1">
                    <a:lumMod val="75000"/>
                  </a:schemeClr>
                </a:solidFill>
              </a:rPr>
              <a:t>para</a:t>
            </a:r>
            <a:r>
              <a:rPr lang="en-US" sz="3200" b="1" dirty="0">
                <a:solidFill>
                  <a:schemeClr val="accent1">
                    <a:lumMod val="75000"/>
                  </a:schemeClr>
                </a:solidFill>
              </a:rPr>
              <a:t> el mineral</a:t>
            </a:r>
          </a:p>
          <a:p>
            <a:pPr algn="ctr"/>
            <a:r>
              <a:rPr lang="en-US" sz="3200" b="1" dirty="0" err="1">
                <a:solidFill>
                  <a:schemeClr val="accent1">
                    <a:lumMod val="75000"/>
                  </a:schemeClr>
                </a:solidFill>
              </a:rPr>
              <a:t>Seguimiento</a:t>
            </a:r>
            <a:r>
              <a:rPr lang="en-US" sz="3200" b="1" dirty="0">
                <a:solidFill>
                  <a:schemeClr val="accent1">
                    <a:lumMod val="75000"/>
                  </a:schemeClr>
                </a:solidFill>
              </a:rPr>
              <a:t> de </a:t>
            </a:r>
            <a:r>
              <a:rPr lang="en-US" sz="3200" b="1" dirty="0" err="1">
                <a:solidFill>
                  <a:schemeClr val="accent1">
                    <a:lumMod val="75000"/>
                  </a:schemeClr>
                </a:solidFill>
              </a:rPr>
              <a:t>eficiencia</a:t>
            </a:r>
            <a:endParaRPr lang="en-US" sz="3200" b="1" dirty="0">
              <a:solidFill>
                <a:schemeClr val="accent1">
                  <a:lumMod val="75000"/>
                </a:schemeClr>
              </a:solidFill>
            </a:endParaRPr>
          </a:p>
          <a:p>
            <a:pPr algn="ctr"/>
            <a:r>
              <a:rPr lang="en-US" sz="3200" b="1" dirty="0" err="1">
                <a:solidFill>
                  <a:schemeClr val="accent1">
                    <a:lumMod val="75000"/>
                  </a:schemeClr>
                </a:solidFill>
              </a:rPr>
              <a:t>planificación</a:t>
            </a:r>
            <a:endParaRPr lang="en-US" sz="3200" b="1" dirty="0">
              <a:solidFill>
                <a:schemeClr val="accent1">
                  <a:lumMod val="75000"/>
                </a:schemeClr>
              </a:solidFill>
            </a:endParaRPr>
          </a:p>
          <a:p>
            <a:pPr algn="ctr"/>
            <a:r>
              <a:rPr lang="en-US" sz="3200" b="1" dirty="0" err="1">
                <a:solidFill>
                  <a:schemeClr val="accent1">
                    <a:lumMod val="75000"/>
                  </a:schemeClr>
                </a:solidFill>
              </a:rPr>
              <a:t>Tamaño</a:t>
            </a:r>
            <a:r>
              <a:rPr lang="en-US" sz="3200" b="1" dirty="0">
                <a:solidFill>
                  <a:schemeClr val="accent1">
                    <a:lumMod val="75000"/>
                  </a:schemeClr>
                </a:solidFill>
              </a:rPr>
              <a:t> de </a:t>
            </a:r>
            <a:r>
              <a:rPr lang="en-US" sz="3200" b="1" dirty="0" err="1">
                <a:solidFill>
                  <a:schemeClr val="accent1">
                    <a:lumMod val="75000"/>
                  </a:schemeClr>
                </a:solidFill>
              </a:rPr>
              <a:t>oro</a:t>
            </a:r>
            <a:endParaRPr lang="en-US" sz="3200" b="1" dirty="0">
              <a:solidFill>
                <a:schemeClr val="accent1">
                  <a:lumMod val="75000"/>
                </a:schemeClr>
              </a:solidFill>
            </a:endParaRPr>
          </a:p>
          <a:p>
            <a:pPr algn="ctr"/>
            <a:r>
              <a:rPr lang="en-US" sz="3200" b="1" dirty="0" err="1">
                <a:solidFill>
                  <a:schemeClr val="accent1">
                    <a:lumMod val="75000"/>
                  </a:schemeClr>
                </a:solidFill>
              </a:rPr>
              <a:t>Perdidas</a:t>
            </a:r>
            <a:r>
              <a:rPr lang="en-US" sz="3200" b="1" dirty="0">
                <a:solidFill>
                  <a:schemeClr val="accent1">
                    <a:lumMod val="75000"/>
                  </a:schemeClr>
                </a:solidFill>
              </a:rPr>
              <a:t> en colas</a:t>
            </a:r>
          </a:p>
          <a:p>
            <a:pPr algn="ctr"/>
            <a:r>
              <a:rPr lang="en-US" sz="3200" b="1" dirty="0" err="1">
                <a:solidFill>
                  <a:schemeClr val="accent1">
                    <a:lumMod val="75000"/>
                  </a:schemeClr>
                </a:solidFill>
              </a:rPr>
              <a:t>Pruebas</a:t>
            </a:r>
            <a:r>
              <a:rPr lang="en-US" sz="3200" b="1" dirty="0">
                <a:solidFill>
                  <a:schemeClr val="accent1">
                    <a:lumMod val="75000"/>
                  </a:schemeClr>
                </a:solidFill>
              </a:rPr>
              <a:t> de </a:t>
            </a:r>
            <a:r>
              <a:rPr lang="en-US" sz="3200" b="1" dirty="0" err="1">
                <a:solidFill>
                  <a:schemeClr val="accent1">
                    <a:lumMod val="75000"/>
                  </a:schemeClr>
                </a:solidFill>
              </a:rPr>
              <a:t>liberación</a:t>
            </a:r>
            <a:endParaRPr lang="en-US" sz="3200" b="1" dirty="0">
              <a:solidFill>
                <a:schemeClr val="accent1">
                  <a:lumMod val="75000"/>
                </a:schemeClr>
              </a:solidFill>
            </a:endParaRPr>
          </a:p>
          <a:p>
            <a:pPr algn="ct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75330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 r="57601"/>
          <a:stretch/>
        </p:blipFill>
        <p:spPr>
          <a:xfrm>
            <a:off x="339482" y="1081927"/>
            <a:ext cx="3583417" cy="3718638"/>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07365" y="3049666"/>
            <a:ext cx="4165927" cy="1750899"/>
          </a:xfrm>
          <a:prstGeom prst="rect">
            <a:avLst/>
          </a:prstGeom>
          <a:noFill/>
          <a:ln>
            <a:noFill/>
          </a:ln>
        </p:spPr>
      </p:pic>
      <p:pic>
        <p:nvPicPr>
          <p:cNvPr id="6" name="Picture 5"/>
          <p:cNvPicPr>
            <a:picLocks noChangeAspect="1"/>
          </p:cNvPicPr>
          <p:nvPr/>
        </p:nvPicPr>
        <p:blipFill>
          <a:blip r:embed="rId4"/>
          <a:stretch>
            <a:fillRect/>
          </a:stretch>
        </p:blipFill>
        <p:spPr>
          <a:xfrm>
            <a:off x="0" y="4938888"/>
            <a:ext cx="9144000" cy="1317194"/>
          </a:xfrm>
          <a:prstGeom prst="rect">
            <a:avLst/>
          </a:prstGeom>
        </p:spPr>
      </p:pic>
      <p:sp>
        <p:nvSpPr>
          <p:cNvPr id="7" name="TextBox 6"/>
          <p:cNvSpPr txBox="1"/>
          <p:nvPr/>
        </p:nvSpPr>
        <p:spPr>
          <a:xfrm>
            <a:off x="2300931" y="250930"/>
            <a:ext cx="4400688" cy="830997"/>
          </a:xfrm>
          <a:prstGeom prst="rect">
            <a:avLst/>
          </a:prstGeom>
          <a:noFill/>
        </p:spPr>
        <p:txBody>
          <a:bodyPr wrap="square" rtlCol="0">
            <a:spAutoFit/>
          </a:bodyPr>
          <a:lstStyle/>
          <a:p>
            <a:pPr algn="ctr"/>
            <a:r>
              <a:rPr lang="en-US" sz="4800" dirty="0" err="1"/>
              <a:t>Presentado</a:t>
            </a:r>
            <a:r>
              <a:rPr lang="en-US" sz="4800" dirty="0"/>
              <a:t> </a:t>
            </a:r>
            <a:r>
              <a:rPr lang="en-US" sz="4800" dirty="0" err="1"/>
              <a:t>por</a:t>
            </a:r>
            <a:endParaRPr lang="en-US" sz="4800" dirty="0"/>
          </a:p>
        </p:txBody>
      </p:sp>
      <p:pic>
        <p:nvPicPr>
          <p:cNvPr id="9" name="Picture 8" descr="Seagate Backup Plus Drive:cordlogo.pdf"/>
          <p:cNvPicPr/>
          <p:nvPr/>
        </p:nvPicPr>
        <p:blipFill>
          <a:blip r:embed="rId5">
            <a:extLst>
              <a:ext uri="{28A0092B-C50C-407E-A947-70E740481C1C}">
                <a14:useLocalDpi xmlns:a14="http://schemas.microsoft.com/office/drawing/2010/main" val="0"/>
              </a:ext>
            </a:extLst>
          </a:blip>
          <a:srcRect/>
          <a:stretch>
            <a:fillRect/>
          </a:stretch>
        </p:blipFill>
        <p:spPr bwMode="auto">
          <a:xfrm>
            <a:off x="4107365" y="1263356"/>
            <a:ext cx="4660900" cy="2663190"/>
          </a:xfrm>
          <a:prstGeom prst="rect">
            <a:avLst/>
          </a:prstGeom>
          <a:noFill/>
          <a:ln>
            <a:noFill/>
          </a:ln>
        </p:spPr>
      </p:pic>
    </p:spTree>
    <p:extLst>
      <p:ext uri="{BB962C8B-B14F-4D97-AF65-F5344CB8AC3E}">
        <p14:creationId xmlns:p14="http://schemas.microsoft.com/office/powerpoint/2010/main" val="1606109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o5.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690688" cy="3750526"/>
          </a:xfrm>
          <a:prstGeom prst="rect">
            <a:avLst/>
          </a:prstGeom>
        </p:spPr>
      </p:pic>
      <p:pic>
        <p:nvPicPr>
          <p:cNvPr id="2" name="Picture 1" descr="poortabl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7791" y="2968380"/>
            <a:ext cx="6936209" cy="3889619"/>
          </a:xfrm>
          <a:prstGeom prst="rect">
            <a:avLst/>
          </a:prstGeom>
        </p:spPr>
      </p:pic>
    </p:spTree>
    <p:extLst>
      <p:ext uri="{BB962C8B-B14F-4D97-AF65-F5344CB8AC3E}">
        <p14:creationId xmlns:p14="http://schemas.microsoft.com/office/powerpoint/2010/main" val="52144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3754874"/>
          </a:xfrm>
          <a:prstGeom prst="rect">
            <a:avLst/>
          </a:prstGeom>
        </p:spPr>
        <p:txBody>
          <a:bodyPr wrap="square">
            <a:spAutoFit/>
          </a:bodyPr>
          <a:lstStyle/>
          <a:p>
            <a:pPr algn="ctr"/>
            <a:r>
              <a:rPr lang="en-US" sz="4400" b="1" dirty="0" err="1">
                <a:solidFill>
                  <a:schemeClr val="accent1">
                    <a:lumMod val="75000"/>
                  </a:schemeClr>
                </a:solidFill>
              </a:rPr>
              <a:t>Concentración</a:t>
            </a:r>
            <a:endParaRPr lang="en-US" sz="4400" b="1" dirty="0">
              <a:solidFill>
                <a:schemeClr val="accent1">
                  <a:lumMod val="75000"/>
                </a:schemeClr>
              </a:solidFill>
            </a:endParaRPr>
          </a:p>
          <a:p>
            <a:pPr algn="ctr"/>
            <a:endParaRPr lang="en-US" sz="4400" b="1" dirty="0">
              <a:solidFill>
                <a:schemeClr val="accent1">
                  <a:lumMod val="75000"/>
                </a:schemeClr>
              </a:solidFill>
            </a:endParaRPr>
          </a:p>
          <a:p>
            <a:pPr algn="ctr"/>
            <a:r>
              <a:rPr lang="en-US" sz="3200" b="1" dirty="0">
                <a:solidFill>
                  <a:schemeClr val="accent1">
                    <a:lumMod val="75000"/>
                  </a:schemeClr>
                </a:solidFill>
              </a:rPr>
              <a:t>Oro </a:t>
            </a:r>
            <a:r>
              <a:rPr lang="en-US" sz="3200" b="1" dirty="0" err="1">
                <a:solidFill>
                  <a:schemeClr val="accent1">
                    <a:lumMod val="75000"/>
                  </a:schemeClr>
                </a:solidFill>
              </a:rPr>
              <a:t>liberado</a:t>
            </a:r>
            <a:endParaRPr lang="en-US" sz="3200" b="1" dirty="0">
              <a:solidFill>
                <a:schemeClr val="accent1">
                  <a:lumMod val="75000"/>
                </a:schemeClr>
              </a:solidFill>
            </a:endParaRPr>
          </a:p>
          <a:p>
            <a:pPr algn="ctr"/>
            <a:r>
              <a:rPr lang="en-US" sz="3200" b="1" dirty="0" err="1">
                <a:solidFill>
                  <a:schemeClr val="accent1">
                    <a:lumMod val="75000"/>
                  </a:schemeClr>
                </a:solidFill>
              </a:rPr>
              <a:t>Cadenas</a:t>
            </a:r>
            <a:r>
              <a:rPr lang="en-US" sz="3200" b="1" dirty="0">
                <a:solidFill>
                  <a:schemeClr val="accent1">
                    <a:lumMod val="75000"/>
                  </a:schemeClr>
                </a:solidFill>
              </a:rPr>
              <a:t> de </a:t>
            </a:r>
            <a:r>
              <a:rPr lang="en-US" sz="3200" b="1" dirty="0" err="1">
                <a:solidFill>
                  <a:schemeClr val="accent1">
                    <a:lumMod val="75000"/>
                  </a:schemeClr>
                </a:solidFill>
              </a:rPr>
              <a:t>concentracion</a:t>
            </a:r>
            <a:endParaRPr lang="en-US" sz="3200" b="1" dirty="0">
              <a:solidFill>
                <a:schemeClr val="accent1">
                  <a:lumMod val="75000"/>
                </a:schemeClr>
              </a:solidFill>
            </a:endParaRPr>
          </a:p>
          <a:p>
            <a:pPr algn="ctr"/>
            <a:r>
              <a:rPr lang="en-US" sz="3200" b="1" dirty="0" err="1">
                <a:solidFill>
                  <a:schemeClr val="accent1">
                    <a:lumMod val="75000"/>
                  </a:schemeClr>
                </a:solidFill>
              </a:rPr>
              <a:t>Mejor</a:t>
            </a:r>
            <a:r>
              <a:rPr lang="en-US" sz="3200" b="1" dirty="0">
                <a:solidFill>
                  <a:schemeClr val="accent1">
                    <a:lumMod val="75000"/>
                  </a:schemeClr>
                </a:solidFill>
              </a:rPr>
              <a:t> </a:t>
            </a:r>
            <a:r>
              <a:rPr lang="en-US" sz="3200" b="1" dirty="0" err="1">
                <a:solidFill>
                  <a:schemeClr val="accent1">
                    <a:lumMod val="75000"/>
                  </a:schemeClr>
                </a:solidFill>
              </a:rPr>
              <a:t>recuperación</a:t>
            </a:r>
            <a:r>
              <a:rPr lang="en-US" sz="3200" b="1" dirty="0">
                <a:solidFill>
                  <a:schemeClr val="accent1">
                    <a:lumMod val="75000"/>
                  </a:schemeClr>
                </a:solidFill>
              </a:rPr>
              <a:t> sin </a:t>
            </a:r>
            <a:r>
              <a:rPr lang="en-US" sz="3200" b="1" dirty="0" err="1">
                <a:solidFill>
                  <a:schemeClr val="accent1">
                    <a:lumMod val="75000"/>
                  </a:schemeClr>
                </a:solidFill>
              </a:rPr>
              <a:t>químicos</a:t>
            </a:r>
            <a:endParaRPr lang="en-US" sz="3200" b="1" dirty="0">
              <a:solidFill>
                <a:schemeClr val="accent1">
                  <a:lumMod val="75000"/>
                </a:schemeClr>
              </a:solidFill>
            </a:endParaRPr>
          </a:p>
          <a:p>
            <a:pPr algn="ct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417540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154835"/>
            <a:ext cx="8326053" cy="1785104"/>
          </a:xfrm>
          <a:prstGeom prst="rect">
            <a:avLst/>
          </a:prstGeom>
        </p:spPr>
        <p:txBody>
          <a:bodyPr wrap="square">
            <a:spAutoFit/>
          </a:bodyPr>
          <a:lstStyle/>
          <a:p>
            <a:pPr algn="ctr"/>
            <a:r>
              <a:rPr lang="en-US" sz="4400" b="1" dirty="0" err="1">
                <a:solidFill>
                  <a:schemeClr val="accent1">
                    <a:lumMod val="75000"/>
                  </a:schemeClr>
                </a:solidFill>
              </a:rPr>
              <a:t>Concentración</a:t>
            </a:r>
            <a:endParaRPr lang="en-US" sz="4400" b="1" dirty="0">
              <a:solidFill>
                <a:schemeClr val="accent1">
                  <a:lumMod val="75000"/>
                </a:schemeClr>
              </a:solidFill>
            </a:endParaRPr>
          </a:p>
          <a:p>
            <a:pPr algn="ctr"/>
            <a:endParaRPr lang="en-US" sz="4400" b="1" dirty="0">
              <a:solidFill>
                <a:schemeClr val="accent1">
                  <a:lumMod val="75000"/>
                </a:schemeClr>
              </a:solidFill>
            </a:endParaRPr>
          </a:p>
          <a:p>
            <a:endParaRPr lang="en-US" sz="2200"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544233" y="1003514"/>
            <a:ext cx="7984420" cy="5284129"/>
          </a:xfrm>
          <a:prstGeom prst="rect">
            <a:avLst/>
          </a:prstGeom>
          <a:noFill/>
          <a:ln>
            <a:noFill/>
          </a:ln>
        </p:spPr>
      </p:pic>
      <p:sp>
        <p:nvSpPr>
          <p:cNvPr id="4" name="TextBox 3"/>
          <p:cNvSpPr txBox="1"/>
          <p:nvPr/>
        </p:nvSpPr>
        <p:spPr>
          <a:xfrm>
            <a:off x="674140" y="1955619"/>
            <a:ext cx="1426668" cy="369332"/>
          </a:xfrm>
          <a:prstGeom prst="rect">
            <a:avLst/>
          </a:prstGeom>
          <a:solidFill>
            <a:schemeClr val="tx1"/>
          </a:solidFill>
        </p:spPr>
        <p:txBody>
          <a:bodyPr wrap="square" rtlCol="0">
            <a:spAutoFit/>
          </a:bodyPr>
          <a:lstStyle/>
          <a:p>
            <a:r>
              <a:rPr lang="en-US" b="1" dirty="0" err="1">
                <a:solidFill>
                  <a:schemeClr val="bg1"/>
                </a:solidFill>
              </a:rPr>
              <a:t>Canaletas</a:t>
            </a:r>
            <a:endParaRPr lang="en-US" b="1" dirty="0">
              <a:solidFill>
                <a:schemeClr val="bg1"/>
              </a:solidFill>
            </a:endParaRPr>
          </a:p>
        </p:txBody>
      </p:sp>
      <p:sp>
        <p:nvSpPr>
          <p:cNvPr id="5" name="TextBox 4"/>
          <p:cNvSpPr txBox="1"/>
          <p:nvPr/>
        </p:nvSpPr>
        <p:spPr>
          <a:xfrm>
            <a:off x="674140" y="2828389"/>
            <a:ext cx="1426668" cy="369332"/>
          </a:xfrm>
          <a:prstGeom prst="rect">
            <a:avLst/>
          </a:prstGeom>
          <a:solidFill>
            <a:schemeClr val="tx1"/>
          </a:solidFill>
        </p:spPr>
        <p:txBody>
          <a:bodyPr wrap="square" rtlCol="0">
            <a:spAutoFit/>
          </a:bodyPr>
          <a:lstStyle/>
          <a:p>
            <a:r>
              <a:rPr lang="en-US" b="1" dirty="0" err="1">
                <a:solidFill>
                  <a:schemeClr val="bg1"/>
                </a:solidFill>
              </a:rPr>
              <a:t>Espiral</a:t>
            </a:r>
            <a:endParaRPr lang="en-US" b="1" dirty="0">
              <a:solidFill>
                <a:schemeClr val="bg1"/>
              </a:solidFill>
            </a:endParaRPr>
          </a:p>
        </p:txBody>
      </p:sp>
      <p:sp>
        <p:nvSpPr>
          <p:cNvPr id="6" name="TextBox 5"/>
          <p:cNvSpPr txBox="1"/>
          <p:nvPr/>
        </p:nvSpPr>
        <p:spPr>
          <a:xfrm>
            <a:off x="544232" y="3577531"/>
            <a:ext cx="1885807" cy="369332"/>
          </a:xfrm>
          <a:prstGeom prst="rect">
            <a:avLst/>
          </a:prstGeom>
          <a:solidFill>
            <a:schemeClr val="tx1"/>
          </a:solidFill>
        </p:spPr>
        <p:txBody>
          <a:bodyPr wrap="square" rtlCol="0">
            <a:spAutoFit/>
          </a:bodyPr>
          <a:lstStyle/>
          <a:p>
            <a:r>
              <a:rPr lang="en-US" b="1" dirty="0">
                <a:solidFill>
                  <a:schemeClr val="bg1"/>
                </a:solidFill>
              </a:rPr>
              <a:t>Mesa </a:t>
            </a:r>
            <a:r>
              <a:rPr lang="en-US" b="1" dirty="0" err="1">
                <a:solidFill>
                  <a:schemeClr val="bg1"/>
                </a:solidFill>
              </a:rPr>
              <a:t>Vibratoria</a:t>
            </a:r>
            <a:endParaRPr lang="en-US" b="1" dirty="0">
              <a:solidFill>
                <a:schemeClr val="bg1"/>
              </a:solidFill>
            </a:endParaRPr>
          </a:p>
        </p:txBody>
      </p:sp>
      <p:sp>
        <p:nvSpPr>
          <p:cNvPr id="7" name="TextBox 6"/>
          <p:cNvSpPr txBox="1"/>
          <p:nvPr/>
        </p:nvSpPr>
        <p:spPr>
          <a:xfrm>
            <a:off x="544233" y="3946863"/>
            <a:ext cx="2293425" cy="338554"/>
          </a:xfrm>
          <a:prstGeom prst="rect">
            <a:avLst/>
          </a:prstGeom>
          <a:solidFill>
            <a:schemeClr val="tx1"/>
          </a:solidFill>
        </p:spPr>
        <p:txBody>
          <a:bodyPr wrap="square" rtlCol="0">
            <a:spAutoFit/>
          </a:bodyPr>
          <a:lstStyle/>
          <a:p>
            <a:r>
              <a:rPr lang="en-US" sz="1600" b="1" dirty="0" err="1">
                <a:solidFill>
                  <a:schemeClr val="bg1"/>
                </a:solidFill>
              </a:rPr>
              <a:t>Centrifugo</a:t>
            </a:r>
            <a:r>
              <a:rPr lang="en-US" sz="1600" b="1" dirty="0">
                <a:solidFill>
                  <a:schemeClr val="bg1"/>
                </a:solidFill>
              </a:rPr>
              <a:t> horizontal</a:t>
            </a:r>
          </a:p>
        </p:txBody>
      </p:sp>
      <p:sp>
        <p:nvSpPr>
          <p:cNvPr id="8" name="TextBox 7"/>
          <p:cNvSpPr txBox="1"/>
          <p:nvPr/>
        </p:nvSpPr>
        <p:spPr>
          <a:xfrm>
            <a:off x="544232" y="4710779"/>
            <a:ext cx="2073939" cy="584776"/>
          </a:xfrm>
          <a:prstGeom prst="rect">
            <a:avLst/>
          </a:prstGeom>
          <a:solidFill>
            <a:schemeClr val="tx1"/>
          </a:solidFill>
        </p:spPr>
        <p:txBody>
          <a:bodyPr wrap="square" rtlCol="0">
            <a:spAutoFit/>
          </a:bodyPr>
          <a:lstStyle/>
          <a:p>
            <a:r>
              <a:rPr lang="en-US" sz="1600" b="1" dirty="0" err="1">
                <a:solidFill>
                  <a:schemeClr val="bg1"/>
                </a:solidFill>
              </a:rPr>
              <a:t>Centrifugo</a:t>
            </a:r>
            <a:r>
              <a:rPr lang="en-US" sz="1600" b="1" dirty="0">
                <a:solidFill>
                  <a:schemeClr val="bg1"/>
                </a:solidFill>
              </a:rPr>
              <a:t> </a:t>
            </a:r>
            <a:r>
              <a:rPr lang="en-US" sz="1600" b="1" dirty="0" err="1">
                <a:solidFill>
                  <a:schemeClr val="bg1"/>
                </a:solidFill>
              </a:rPr>
              <a:t>Knelson</a:t>
            </a:r>
            <a:r>
              <a:rPr lang="en-US" sz="1600" b="1" dirty="0">
                <a:solidFill>
                  <a:schemeClr val="bg1"/>
                </a:solidFill>
              </a:rPr>
              <a:t> o Icon o Russo</a:t>
            </a:r>
          </a:p>
        </p:txBody>
      </p:sp>
      <p:sp>
        <p:nvSpPr>
          <p:cNvPr id="9" name="TextBox 8"/>
          <p:cNvSpPr txBox="1"/>
          <p:nvPr/>
        </p:nvSpPr>
        <p:spPr>
          <a:xfrm>
            <a:off x="674139" y="3197721"/>
            <a:ext cx="1755899" cy="369332"/>
          </a:xfrm>
          <a:prstGeom prst="rect">
            <a:avLst/>
          </a:prstGeom>
          <a:solidFill>
            <a:schemeClr val="tx1"/>
          </a:solidFill>
        </p:spPr>
        <p:txBody>
          <a:bodyPr wrap="square" rtlCol="0">
            <a:spAutoFit/>
          </a:bodyPr>
          <a:lstStyle/>
          <a:p>
            <a:r>
              <a:rPr lang="en-US" b="1" dirty="0">
                <a:solidFill>
                  <a:schemeClr val="bg1"/>
                </a:solidFill>
              </a:rPr>
              <a:t>“Blue Bowl”</a:t>
            </a:r>
          </a:p>
        </p:txBody>
      </p:sp>
      <p:sp>
        <p:nvSpPr>
          <p:cNvPr id="10" name="TextBox 9"/>
          <p:cNvSpPr txBox="1"/>
          <p:nvPr/>
        </p:nvSpPr>
        <p:spPr>
          <a:xfrm>
            <a:off x="5122221" y="5972262"/>
            <a:ext cx="1426668" cy="369332"/>
          </a:xfrm>
          <a:prstGeom prst="rect">
            <a:avLst/>
          </a:prstGeom>
          <a:solidFill>
            <a:schemeClr val="tx1"/>
          </a:solidFill>
        </p:spPr>
        <p:txBody>
          <a:bodyPr wrap="square" rtlCol="0">
            <a:spAutoFit/>
          </a:bodyPr>
          <a:lstStyle/>
          <a:p>
            <a:endParaRPr lang="en-US" b="1" dirty="0">
              <a:solidFill>
                <a:schemeClr val="bg1"/>
              </a:solidFill>
            </a:endParaRPr>
          </a:p>
        </p:txBody>
      </p:sp>
      <p:sp>
        <p:nvSpPr>
          <p:cNvPr id="11" name="TextBox 10"/>
          <p:cNvSpPr txBox="1"/>
          <p:nvPr/>
        </p:nvSpPr>
        <p:spPr>
          <a:xfrm>
            <a:off x="6160409" y="5682133"/>
            <a:ext cx="1426668" cy="369332"/>
          </a:xfrm>
          <a:prstGeom prst="rect">
            <a:avLst/>
          </a:prstGeom>
          <a:solidFill>
            <a:schemeClr val="tx1"/>
          </a:solidFill>
        </p:spPr>
        <p:txBody>
          <a:bodyPr wrap="square" rtlCol="0">
            <a:spAutoFit/>
          </a:bodyPr>
          <a:lstStyle/>
          <a:p>
            <a:endParaRPr lang="en-US" b="1" dirty="0">
              <a:solidFill>
                <a:schemeClr val="bg1"/>
              </a:solidFill>
            </a:endParaRPr>
          </a:p>
        </p:txBody>
      </p:sp>
      <p:sp>
        <p:nvSpPr>
          <p:cNvPr id="13" name="TextBox 12"/>
          <p:cNvSpPr txBox="1"/>
          <p:nvPr/>
        </p:nvSpPr>
        <p:spPr>
          <a:xfrm>
            <a:off x="4000810" y="5728924"/>
            <a:ext cx="800476" cy="369332"/>
          </a:xfrm>
          <a:prstGeom prst="rect">
            <a:avLst/>
          </a:prstGeom>
          <a:solidFill>
            <a:schemeClr val="tx1"/>
          </a:solidFill>
        </p:spPr>
        <p:txBody>
          <a:bodyPr wrap="square" rtlCol="0">
            <a:spAutoFit/>
          </a:bodyPr>
          <a:lstStyle/>
          <a:p>
            <a:r>
              <a:rPr lang="en-US" b="1" dirty="0" err="1">
                <a:solidFill>
                  <a:schemeClr val="bg1"/>
                </a:solidFill>
              </a:rPr>
              <a:t>Malla</a:t>
            </a:r>
            <a:endParaRPr lang="en-US" b="1" dirty="0">
              <a:solidFill>
                <a:schemeClr val="bg1"/>
              </a:solidFill>
            </a:endParaRPr>
          </a:p>
        </p:txBody>
      </p:sp>
      <p:sp>
        <p:nvSpPr>
          <p:cNvPr id="14" name="TextBox 13"/>
          <p:cNvSpPr txBox="1"/>
          <p:nvPr/>
        </p:nvSpPr>
        <p:spPr>
          <a:xfrm>
            <a:off x="2837658" y="1036815"/>
            <a:ext cx="4445242" cy="369332"/>
          </a:xfrm>
          <a:prstGeom prst="rect">
            <a:avLst/>
          </a:prstGeom>
          <a:solidFill>
            <a:schemeClr val="tx1"/>
          </a:solidFill>
        </p:spPr>
        <p:txBody>
          <a:bodyPr wrap="square" rtlCol="0">
            <a:spAutoFit/>
          </a:bodyPr>
          <a:lstStyle/>
          <a:p>
            <a:r>
              <a:rPr lang="en-US" b="1" dirty="0" err="1">
                <a:solidFill>
                  <a:schemeClr val="bg1"/>
                </a:solidFill>
              </a:rPr>
              <a:t>Tamaño</a:t>
            </a:r>
            <a:r>
              <a:rPr lang="en-US" b="1" dirty="0">
                <a:solidFill>
                  <a:schemeClr val="bg1"/>
                </a:solidFill>
              </a:rPr>
              <a:t> de </a:t>
            </a:r>
            <a:r>
              <a:rPr lang="en-US" b="1" dirty="0" err="1">
                <a:solidFill>
                  <a:schemeClr val="bg1"/>
                </a:solidFill>
              </a:rPr>
              <a:t>particulos</a:t>
            </a:r>
            <a:r>
              <a:rPr lang="en-US" b="1" dirty="0">
                <a:solidFill>
                  <a:schemeClr val="bg1"/>
                </a:solidFill>
              </a:rPr>
              <a:t> de </a:t>
            </a:r>
            <a:r>
              <a:rPr lang="en-US" b="1" dirty="0" err="1">
                <a:solidFill>
                  <a:schemeClr val="bg1"/>
                </a:solidFill>
              </a:rPr>
              <a:t>oro</a:t>
            </a:r>
            <a:r>
              <a:rPr lang="en-US" b="1" dirty="0">
                <a:solidFill>
                  <a:schemeClr val="bg1"/>
                </a:solidFill>
              </a:rPr>
              <a:t> (</a:t>
            </a:r>
            <a:r>
              <a:rPr lang="en-US" b="1" dirty="0" err="1">
                <a:solidFill>
                  <a:schemeClr val="bg1"/>
                </a:solidFill>
              </a:rPr>
              <a:t>milimetros</a:t>
            </a:r>
            <a:r>
              <a:rPr lang="en-US" b="1" dirty="0">
                <a:solidFill>
                  <a:schemeClr val="bg1"/>
                </a:solidFill>
              </a:rPr>
              <a:t>)</a:t>
            </a:r>
          </a:p>
        </p:txBody>
      </p:sp>
      <p:sp>
        <p:nvSpPr>
          <p:cNvPr id="15" name="TextBox 14"/>
          <p:cNvSpPr txBox="1"/>
          <p:nvPr/>
        </p:nvSpPr>
        <p:spPr>
          <a:xfrm>
            <a:off x="674139" y="4341447"/>
            <a:ext cx="1426668" cy="369332"/>
          </a:xfrm>
          <a:prstGeom prst="rect">
            <a:avLst/>
          </a:prstGeom>
          <a:solidFill>
            <a:schemeClr val="tx1"/>
          </a:solidFill>
        </p:spPr>
        <p:txBody>
          <a:bodyPr wrap="square" rtlCol="0">
            <a:spAutoFit/>
          </a:bodyPr>
          <a:lstStyle/>
          <a:p>
            <a:r>
              <a:rPr lang="en-US" b="1" dirty="0" err="1">
                <a:solidFill>
                  <a:schemeClr val="bg1"/>
                </a:solidFill>
              </a:rPr>
              <a:t>Flotación</a:t>
            </a:r>
            <a:endParaRPr lang="en-US" b="1" dirty="0">
              <a:solidFill>
                <a:schemeClr val="bg1"/>
              </a:solidFill>
            </a:endParaRPr>
          </a:p>
        </p:txBody>
      </p:sp>
    </p:spTree>
    <p:extLst>
      <p:ext uri="{BB962C8B-B14F-4D97-AF65-F5344CB8AC3E}">
        <p14:creationId xmlns:p14="http://schemas.microsoft.com/office/powerpoint/2010/main" val="2380498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4770537"/>
          </a:xfrm>
          <a:prstGeom prst="rect">
            <a:avLst/>
          </a:prstGeom>
        </p:spPr>
        <p:txBody>
          <a:bodyPr wrap="square">
            <a:spAutoFit/>
          </a:bodyPr>
          <a:lstStyle/>
          <a:p>
            <a:pPr algn="ctr"/>
            <a:r>
              <a:rPr lang="en-US" sz="4400" b="1" dirty="0" err="1">
                <a:solidFill>
                  <a:schemeClr val="accent1">
                    <a:lumMod val="75000"/>
                  </a:schemeClr>
                </a:solidFill>
              </a:rPr>
              <a:t>Concentración</a:t>
            </a:r>
            <a:endParaRPr lang="en-US" sz="4400" b="1" dirty="0">
              <a:solidFill>
                <a:schemeClr val="accent1">
                  <a:lumMod val="75000"/>
                </a:schemeClr>
              </a:solidFill>
            </a:endParaRPr>
          </a:p>
          <a:p>
            <a:pPr algn="ctr"/>
            <a:endParaRPr lang="en-US" sz="4400" b="1" dirty="0">
              <a:solidFill>
                <a:schemeClr val="accent1">
                  <a:lumMod val="75000"/>
                </a:schemeClr>
              </a:solidFill>
            </a:endParaRPr>
          </a:p>
          <a:p>
            <a:pPr algn="ctr"/>
            <a:r>
              <a:rPr lang="en-US" sz="3200" b="1" dirty="0" err="1">
                <a:solidFill>
                  <a:schemeClr val="accent1">
                    <a:lumMod val="75000"/>
                  </a:schemeClr>
                </a:solidFill>
              </a:rPr>
              <a:t>Proporción</a:t>
            </a:r>
            <a:r>
              <a:rPr lang="en-US" sz="3200" b="1" dirty="0">
                <a:solidFill>
                  <a:schemeClr val="accent1">
                    <a:lumMod val="75000"/>
                  </a:schemeClr>
                </a:solidFill>
              </a:rPr>
              <a:t> de </a:t>
            </a:r>
            <a:r>
              <a:rPr lang="en-US" sz="3200" b="1" dirty="0" err="1">
                <a:solidFill>
                  <a:schemeClr val="accent1">
                    <a:lumMod val="75000"/>
                  </a:schemeClr>
                </a:solidFill>
              </a:rPr>
              <a:t>concentración</a:t>
            </a:r>
            <a:r>
              <a:rPr lang="en-US" sz="3200" b="1" dirty="0">
                <a:solidFill>
                  <a:schemeClr val="accent1">
                    <a:lumMod val="75000"/>
                  </a:schemeClr>
                </a:solidFill>
              </a:rPr>
              <a:t>:</a:t>
            </a:r>
          </a:p>
          <a:p>
            <a:pPr algn="ctr"/>
            <a:endParaRPr lang="en-US" sz="3200" b="1" dirty="0">
              <a:solidFill>
                <a:schemeClr val="accent1">
                  <a:lumMod val="75000"/>
                </a:schemeClr>
              </a:solidFill>
            </a:endParaRPr>
          </a:p>
          <a:p>
            <a:pPr algn="ctr"/>
            <a:r>
              <a:rPr lang="en-US" sz="3200" b="1" dirty="0">
                <a:solidFill>
                  <a:schemeClr val="accent1">
                    <a:lumMod val="75000"/>
                  </a:schemeClr>
                </a:solidFill>
              </a:rPr>
              <a:t>Peso de mineral original</a:t>
            </a:r>
          </a:p>
          <a:p>
            <a:pPr algn="ctr"/>
            <a:r>
              <a:rPr lang="en-US" sz="6600" b="1" dirty="0">
                <a:solidFill>
                  <a:schemeClr val="accent1">
                    <a:lumMod val="75000"/>
                  </a:schemeClr>
                </a:solidFill>
              </a:rPr>
              <a:t>÷</a:t>
            </a:r>
          </a:p>
          <a:p>
            <a:pPr algn="ctr"/>
            <a:r>
              <a:rPr lang="en-US" sz="3200" b="1" dirty="0">
                <a:solidFill>
                  <a:schemeClr val="accent1">
                    <a:lumMod val="75000"/>
                  </a:schemeClr>
                </a:solidFill>
              </a:rPr>
              <a:t>Peso de </a:t>
            </a:r>
            <a:r>
              <a:rPr lang="en-US" sz="3200" b="1" dirty="0" err="1">
                <a:solidFill>
                  <a:schemeClr val="accent1">
                    <a:lumMod val="75000"/>
                  </a:schemeClr>
                </a:solidFill>
              </a:rPr>
              <a:t>concentrado</a:t>
            </a: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352913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ncado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561"/>
            <a:ext cx="9144000" cy="5562074"/>
          </a:xfrm>
          <a:prstGeom prst="rect">
            <a:avLst/>
          </a:prstGeom>
        </p:spPr>
      </p:pic>
    </p:spTree>
    <p:extLst>
      <p:ext uri="{BB962C8B-B14F-4D97-AF65-F5344CB8AC3E}">
        <p14:creationId xmlns:p14="http://schemas.microsoft.com/office/powerpoint/2010/main" val="2098771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lin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416" y="-226402"/>
            <a:ext cx="5232400" cy="3556000"/>
          </a:xfrm>
          <a:prstGeom prst="rect">
            <a:avLst/>
          </a:prstGeom>
        </p:spPr>
      </p:pic>
      <p:pic>
        <p:nvPicPr>
          <p:cNvPr id="4" name="Picture 3" descr="molino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00760"/>
            <a:ext cx="5771578" cy="3219470"/>
          </a:xfrm>
          <a:prstGeom prst="rect">
            <a:avLst/>
          </a:prstGeom>
        </p:spPr>
      </p:pic>
      <p:pic>
        <p:nvPicPr>
          <p:cNvPr id="3" name="Picture 2" descr="molino chilen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312" y="3100760"/>
            <a:ext cx="4747687" cy="3757240"/>
          </a:xfrm>
          <a:prstGeom prst="rect">
            <a:avLst/>
          </a:prstGeom>
        </p:spPr>
      </p:pic>
    </p:spTree>
    <p:extLst>
      <p:ext uri="{BB962C8B-B14F-4D97-AF65-F5344CB8AC3E}">
        <p14:creationId xmlns:p14="http://schemas.microsoft.com/office/powerpoint/2010/main" val="1426393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564" y="-143044"/>
            <a:ext cx="6447567" cy="3628749"/>
          </a:xfrm>
          <a:prstGeom prst="rect">
            <a:avLst/>
          </a:prstGeom>
        </p:spPr>
      </p:pic>
      <p:pic>
        <p:nvPicPr>
          <p:cNvPr id="4" name="Picture 3"/>
          <p:cNvPicPr>
            <a:picLocks noChangeAspect="1"/>
          </p:cNvPicPr>
          <p:nvPr/>
        </p:nvPicPr>
        <p:blipFill>
          <a:blip r:embed="rId4"/>
          <a:stretch>
            <a:fillRect/>
          </a:stretch>
        </p:blipFill>
        <p:spPr>
          <a:xfrm>
            <a:off x="1805506" y="2723177"/>
            <a:ext cx="7191194" cy="4043287"/>
          </a:xfrm>
          <a:prstGeom prst="rect">
            <a:avLst/>
          </a:prstGeom>
        </p:spPr>
      </p:pic>
    </p:spTree>
    <p:extLst>
      <p:ext uri="{BB962C8B-B14F-4D97-AF65-F5344CB8AC3E}">
        <p14:creationId xmlns:p14="http://schemas.microsoft.com/office/powerpoint/2010/main" val="209877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uice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74" y="172124"/>
            <a:ext cx="6386568" cy="3237567"/>
          </a:xfrm>
          <a:prstGeom prst="rect">
            <a:avLst/>
          </a:prstGeom>
        </p:spPr>
      </p:pic>
      <p:graphicFrame>
        <p:nvGraphicFramePr>
          <p:cNvPr id="3" name="Object 4"/>
          <p:cNvGraphicFramePr>
            <a:graphicFrameLocks noChangeAspect="1"/>
          </p:cNvGraphicFramePr>
          <p:nvPr>
            <p:extLst>
              <p:ext uri="{D42A27DB-BD31-4B8C-83A1-F6EECF244321}">
                <p14:modId xmlns:p14="http://schemas.microsoft.com/office/powerpoint/2010/main" val="2467994146"/>
              </p:ext>
            </p:extLst>
          </p:nvPr>
        </p:nvGraphicFramePr>
        <p:xfrm>
          <a:off x="4667755" y="2494338"/>
          <a:ext cx="4303149" cy="4192034"/>
        </p:xfrm>
        <a:graphic>
          <a:graphicData uri="http://schemas.openxmlformats.org/presentationml/2006/ole">
            <mc:AlternateContent xmlns:mc="http://schemas.openxmlformats.org/markup-compatibility/2006">
              <mc:Choice xmlns:v="urn:schemas-microsoft-com:vml" Requires="v">
                <p:oleObj spid="_x0000_s1039" r:id="rId5" imgW="2324301" imgH="2263336" progId="">
                  <p:embed/>
                </p:oleObj>
              </mc:Choice>
              <mc:Fallback>
                <p:oleObj r:id="rId5" imgW="2324301" imgH="226333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755" y="2494338"/>
                        <a:ext cx="4303149" cy="419203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26393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13" y="178237"/>
            <a:ext cx="6291554" cy="4688763"/>
          </a:xfrm>
          <a:prstGeom prst="rect">
            <a:avLst/>
          </a:prstGeom>
        </p:spPr>
      </p:pic>
      <p:pic>
        <p:nvPicPr>
          <p:cNvPr id="4" name="Picture 3" descr="ji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479" y="2640156"/>
            <a:ext cx="3252687" cy="4095305"/>
          </a:xfrm>
          <a:prstGeom prst="rect">
            <a:avLst/>
          </a:prstGeom>
        </p:spPr>
      </p:pic>
    </p:spTree>
    <p:extLst>
      <p:ext uri="{BB962C8B-B14F-4D97-AF65-F5344CB8AC3E}">
        <p14:creationId xmlns:p14="http://schemas.microsoft.com/office/powerpoint/2010/main" val="1839687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sa vi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488" y="2718134"/>
            <a:ext cx="5001512" cy="4139865"/>
          </a:xfrm>
          <a:prstGeom prst="rect">
            <a:avLst/>
          </a:prstGeom>
        </p:spPr>
      </p:pic>
      <p:pic>
        <p:nvPicPr>
          <p:cNvPr id="3" name="Picture 2" descr="mes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78" y="122538"/>
            <a:ext cx="5953348" cy="3616290"/>
          </a:xfrm>
          <a:prstGeom prst="rect">
            <a:avLst/>
          </a:prstGeom>
        </p:spPr>
      </p:pic>
    </p:spTree>
    <p:extLst>
      <p:ext uri="{BB962C8B-B14F-4D97-AF65-F5344CB8AC3E}">
        <p14:creationId xmlns:p14="http://schemas.microsoft.com/office/powerpoint/2010/main" val="142639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fat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76" y="1105354"/>
            <a:ext cx="7277100" cy="2044700"/>
          </a:xfrm>
          <a:prstGeom prst="rect">
            <a:avLst/>
          </a:prstGeom>
        </p:spPr>
      </p:pic>
      <p:pic>
        <p:nvPicPr>
          <p:cNvPr id="5" name="Picture 4"/>
          <p:cNvPicPr>
            <a:picLocks noChangeAspect="1"/>
          </p:cNvPicPr>
          <p:nvPr/>
        </p:nvPicPr>
        <p:blipFill>
          <a:blip r:embed="rId3" cstate="print"/>
          <a:stretch>
            <a:fillRect/>
          </a:stretch>
        </p:blipFill>
        <p:spPr>
          <a:xfrm>
            <a:off x="2163447" y="4802495"/>
            <a:ext cx="4092381" cy="1354521"/>
          </a:xfrm>
          <a:prstGeom prst="rect">
            <a:avLst/>
          </a:prstGeom>
        </p:spPr>
      </p:pic>
      <p:pic>
        <p:nvPicPr>
          <p:cNvPr id="6" name="Picture 5"/>
          <p:cNvPicPr>
            <a:picLocks noChangeAspect="1"/>
          </p:cNvPicPr>
          <p:nvPr/>
        </p:nvPicPr>
        <p:blipFill>
          <a:blip r:embed="rId4" cstate="print"/>
          <a:stretch>
            <a:fillRect/>
          </a:stretch>
        </p:blipFill>
        <p:spPr>
          <a:xfrm>
            <a:off x="6255828" y="4560553"/>
            <a:ext cx="2248865" cy="1569752"/>
          </a:xfrm>
          <a:prstGeom prst="rect">
            <a:avLst/>
          </a:prstGeom>
        </p:spPr>
      </p:pic>
      <p:pic>
        <p:nvPicPr>
          <p:cNvPr id="7" name="Picture 6"/>
          <p:cNvPicPr>
            <a:picLocks noChangeAspect="1"/>
          </p:cNvPicPr>
          <p:nvPr/>
        </p:nvPicPr>
        <p:blipFill>
          <a:blip r:embed="rId5"/>
          <a:stretch>
            <a:fillRect/>
          </a:stretch>
        </p:blipFill>
        <p:spPr>
          <a:xfrm>
            <a:off x="590948" y="3136762"/>
            <a:ext cx="7913745" cy="2342994"/>
          </a:xfrm>
          <a:prstGeom prst="rect">
            <a:avLst/>
          </a:prstGeom>
        </p:spPr>
      </p:pic>
      <p:sp>
        <p:nvSpPr>
          <p:cNvPr id="8" name="TextBox 7"/>
          <p:cNvSpPr txBox="1"/>
          <p:nvPr/>
        </p:nvSpPr>
        <p:spPr>
          <a:xfrm>
            <a:off x="401720" y="250930"/>
            <a:ext cx="7808706" cy="830997"/>
          </a:xfrm>
          <a:prstGeom prst="rect">
            <a:avLst/>
          </a:prstGeom>
          <a:noFill/>
        </p:spPr>
        <p:txBody>
          <a:bodyPr wrap="square" rtlCol="0">
            <a:spAutoFit/>
          </a:bodyPr>
          <a:lstStyle/>
          <a:p>
            <a:pPr algn="ctr"/>
            <a:r>
              <a:rPr lang="en-US" sz="4800" dirty="0"/>
              <a:t>Con </a:t>
            </a:r>
            <a:r>
              <a:rPr lang="en-US" sz="4800" dirty="0" err="1"/>
              <a:t>contribución</a:t>
            </a:r>
            <a:r>
              <a:rPr lang="en-US" sz="4800" dirty="0"/>
              <a:t> de</a:t>
            </a:r>
          </a:p>
        </p:txBody>
      </p:sp>
    </p:spTree>
    <p:extLst>
      <p:ext uri="{BB962C8B-B14F-4D97-AF65-F5344CB8AC3E}">
        <p14:creationId xmlns:p14="http://schemas.microsoft.com/office/powerpoint/2010/main" val="2132145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cycl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956" y="521393"/>
            <a:ext cx="4127341" cy="5827805"/>
          </a:xfrm>
          <a:prstGeom prst="rect">
            <a:avLst/>
          </a:prstGeom>
        </p:spPr>
      </p:pic>
    </p:spTree>
    <p:extLst>
      <p:ext uri="{BB962C8B-B14F-4D97-AF65-F5344CB8AC3E}">
        <p14:creationId xmlns:p14="http://schemas.microsoft.com/office/powerpoint/2010/main" val="1426393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tac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645"/>
            <a:ext cx="9144000" cy="5135671"/>
          </a:xfrm>
          <a:prstGeom prst="rect">
            <a:avLst/>
          </a:prstGeom>
        </p:spPr>
      </p:pic>
    </p:spTree>
    <p:extLst>
      <p:ext uri="{BB962C8B-B14F-4D97-AF65-F5344CB8AC3E}">
        <p14:creationId xmlns:p14="http://schemas.microsoft.com/office/powerpoint/2010/main" val="1426393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2769989"/>
          </a:xfrm>
          <a:prstGeom prst="rect">
            <a:avLst/>
          </a:prstGeom>
        </p:spPr>
        <p:txBody>
          <a:bodyPr wrap="square">
            <a:spAutoFit/>
          </a:bodyPr>
          <a:lstStyle/>
          <a:p>
            <a:pPr algn="ctr"/>
            <a:r>
              <a:rPr lang="en-US" sz="4400" b="1" dirty="0" err="1">
                <a:solidFill>
                  <a:schemeClr val="accent1">
                    <a:lumMod val="75000"/>
                  </a:schemeClr>
                </a:solidFill>
              </a:rPr>
              <a:t>Economía</a:t>
            </a:r>
            <a:endParaRPr lang="en-US" sz="4400" b="1" dirty="0">
              <a:solidFill>
                <a:schemeClr val="accent1">
                  <a:lumMod val="75000"/>
                </a:schemeClr>
              </a:solidFill>
            </a:endParaRPr>
          </a:p>
          <a:p>
            <a:pPr algn="ctr"/>
            <a:endParaRPr lang="en-US" sz="4400" b="1" dirty="0">
              <a:solidFill>
                <a:schemeClr val="accent1">
                  <a:lumMod val="75000"/>
                </a:schemeClr>
              </a:solidFill>
            </a:endParaRPr>
          </a:p>
          <a:p>
            <a:pPr algn="ctr"/>
            <a:r>
              <a:rPr lang="en-US" sz="3200" b="1" dirty="0" err="1">
                <a:solidFill>
                  <a:schemeClr val="accent1">
                    <a:lumMod val="75000"/>
                  </a:schemeClr>
                </a:solidFill>
              </a:rPr>
              <a:t>Mejor</a:t>
            </a:r>
            <a:r>
              <a:rPr lang="en-US" sz="3200" b="1" dirty="0">
                <a:solidFill>
                  <a:schemeClr val="accent1">
                    <a:lumMod val="75000"/>
                  </a:schemeClr>
                </a:solidFill>
              </a:rPr>
              <a:t> </a:t>
            </a:r>
            <a:r>
              <a:rPr lang="en-US" sz="3200" b="1" dirty="0" err="1">
                <a:solidFill>
                  <a:schemeClr val="accent1">
                    <a:lumMod val="75000"/>
                  </a:schemeClr>
                </a:solidFill>
              </a:rPr>
              <a:t>recuperación</a:t>
            </a:r>
            <a:r>
              <a:rPr lang="en-US" sz="3200" b="1" dirty="0">
                <a:solidFill>
                  <a:schemeClr val="accent1">
                    <a:lumMod val="75000"/>
                  </a:schemeClr>
                </a:solidFill>
              </a:rPr>
              <a:t> de </a:t>
            </a:r>
            <a:r>
              <a:rPr lang="en-US" sz="3200" b="1" dirty="0" err="1">
                <a:solidFill>
                  <a:schemeClr val="accent1">
                    <a:lumMod val="75000"/>
                  </a:schemeClr>
                </a:solidFill>
              </a:rPr>
              <a:t>oro</a:t>
            </a:r>
            <a:endParaRPr lang="en-US" sz="3200" b="1" dirty="0">
              <a:solidFill>
                <a:schemeClr val="accent1">
                  <a:lumMod val="75000"/>
                </a:schemeClr>
              </a:solidFill>
            </a:endParaRPr>
          </a:p>
          <a:p>
            <a:pPr algn="ctr"/>
            <a:r>
              <a:rPr lang="en-US" sz="3200" b="1" dirty="0" err="1">
                <a:solidFill>
                  <a:schemeClr val="accent1">
                    <a:lumMod val="75000"/>
                  </a:schemeClr>
                </a:solidFill>
              </a:rPr>
              <a:t>Recuperación</a:t>
            </a:r>
            <a:r>
              <a:rPr lang="en-US" sz="3200" b="1" dirty="0">
                <a:solidFill>
                  <a:schemeClr val="accent1">
                    <a:lumMod val="75000"/>
                  </a:schemeClr>
                </a:solidFill>
              </a:rPr>
              <a:t> de </a:t>
            </a:r>
            <a:r>
              <a:rPr lang="en-US" sz="3200" b="1" dirty="0" err="1">
                <a:solidFill>
                  <a:schemeClr val="accent1">
                    <a:lumMod val="75000"/>
                  </a:schemeClr>
                </a:solidFill>
              </a:rPr>
              <a:t>Inversión</a:t>
            </a: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315622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32" y="813392"/>
            <a:ext cx="8326053" cy="4062650"/>
          </a:xfrm>
          <a:prstGeom prst="rect">
            <a:avLst/>
          </a:prstGeom>
        </p:spPr>
        <p:txBody>
          <a:bodyPr wrap="square">
            <a:spAutoFit/>
          </a:bodyPr>
          <a:lstStyle/>
          <a:p>
            <a:pPr algn="ctr"/>
            <a:r>
              <a:rPr lang="en-US" sz="4400" b="1" dirty="0" err="1">
                <a:solidFill>
                  <a:schemeClr val="accent1">
                    <a:lumMod val="75000"/>
                  </a:schemeClr>
                </a:solidFill>
              </a:rPr>
              <a:t>Temas</a:t>
            </a:r>
            <a:r>
              <a:rPr lang="en-US" sz="4400" b="1" dirty="0">
                <a:solidFill>
                  <a:schemeClr val="accent1">
                    <a:lumMod val="75000"/>
                  </a:schemeClr>
                </a:solidFill>
              </a:rPr>
              <a:t> Claves</a:t>
            </a:r>
          </a:p>
          <a:p>
            <a:pPr algn="ctr"/>
            <a:endParaRPr lang="en-US" sz="3200" b="1" dirty="0">
              <a:solidFill>
                <a:schemeClr val="accent1">
                  <a:lumMod val="75000"/>
                </a:schemeClr>
              </a:solidFill>
            </a:endParaRPr>
          </a:p>
          <a:p>
            <a:pPr algn="ctr"/>
            <a:r>
              <a:rPr lang="en-US" sz="3200" b="1" dirty="0">
                <a:solidFill>
                  <a:schemeClr val="accent1">
                    <a:lumMod val="75000"/>
                  </a:schemeClr>
                </a:solidFill>
              </a:rPr>
              <a:t>Control de </a:t>
            </a:r>
            <a:r>
              <a:rPr lang="en-US" sz="3200" b="1" dirty="0" err="1">
                <a:solidFill>
                  <a:schemeClr val="accent1">
                    <a:lumMod val="75000"/>
                  </a:schemeClr>
                </a:solidFill>
              </a:rPr>
              <a:t>Processos</a:t>
            </a:r>
            <a:endParaRPr lang="en-US" sz="3200" b="1" dirty="0">
              <a:solidFill>
                <a:schemeClr val="accent1">
                  <a:lumMod val="75000"/>
                </a:schemeClr>
              </a:solidFill>
            </a:endParaRPr>
          </a:p>
          <a:p>
            <a:pPr algn="ctr"/>
            <a:r>
              <a:rPr lang="en-US" sz="3200" b="1" dirty="0">
                <a:solidFill>
                  <a:schemeClr val="accent1">
                    <a:lumMod val="75000"/>
                  </a:schemeClr>
                </a:solidFill>
              </a:rPr>
              <a:t>	</a:t>
            </a:r>
            <a:r>
              <a:rPr lang="en-US" sz="3200" b="1" dirty="0" err="1">
                <a:solidFill>
                  <a:schemeClr val="accent1">
                    <a:lumMod val="75000"/>
                  </a:schemeClr>
                </a:solidFill>
              </a:rPr>
              <a:t>Liberación</a:t>
            </a:r>
            <a:endParaRPr lang="en-US" sz="3200" b="1" dirty="0">
              <a:solidFill>
                <a:schemeClr val="accent1">
                  <a:lumMod val="75000"/>
                </a:schemeClr>
              </a:solidFill>
            </a:endParaRPr>
          </a:p>
          <a:p>
            <a:pPr algn="ctr"/>
            <a:r>
              <a:rPr lang="en-US" sz="3200" b="1" dirty="0" err="1">
                <a:solidFill>
                  <a:schemeClr val="accent1">
                    <a:lumMod val="75000"/>
                  </a:schemeClr>
                </a:solidFill>
              </a:rPr>
              <a:t>Analisis</a:t>
            </a:r>
            <a:endParaRPr lang="en-US" sz="3200" b="1" dirty="0">
              <a:solidFill>
                <a:schemeClr val="accent1">
                  <a:lumMod val="75000"/>
                </a:schemeClr>
              </a:solidFill>
            </a:endParaRPr>
          </a:p>
          <a:p>
            <a:pPr algn="ctr"/>
            <a:r>
              <a:rPr lang="en-US" sz="3200" b="1" dirty="0" err="1">
                <a:solidFill>
                  <a:schemeClr val="accent1">
                    <a:lumMod val="75000"/>
                  </a:schemeClr>
                </a:solidFill>
              </a:rPr>
              <a:t>Concentración</a:t>
            </a:r>
            <a:endParaRPr lang="en-US" sz="3200" b="1" dirty="0">
              <a:solidFill>
                <a:schemeClr val="accent1">
                  <a:lumMod val="75000"/>
                </a:schemeClr>
              </a:solidFill>
            </a:endParaRPr>
          </a:p>
          <a:p>
            <a:pPr algn="ctr"/>
            <a:r>
              <a:rPr lang="en-US" sz="3200" b="1" dirty="0" err="1">
                <a:solidFill>
                  <a:schemeClr val="accent1">
                    <a:lumMod val="75000"/>
                  </a:schemeClr>
                </a:solidFill>
              </a:rPr>
              <a:t>Economía</a:t>
            </a:r>
            <a:endParaRPr lang="en-US" sz="3200" b="1" dirty="0">
              <a:solidFill>
                <a:schemeClr val="accent1">
                  <a:lumMod val="75000"/>
                </a:schemeClr>
              </a:solidFill>
            </a:endParaRPr>
          </a:p>
          <a:p>
            <a:endParaRPr lang="en-US" sz="2200" dirty="0"/>
          </a:p>
        </p:txBody>
      </p:sp>
    </p:spTree>
    <p:extLst>
      <p:ext uri="{BB962C8B-B14F-4D97-AF65-F5344CB8AC3E}">
        <p14:creationId xmlns:p14="http://schemas.microsoft.com/office/powerpoint/2010/main" val="111011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evedump.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740" y="2332037"/>
            <a:ext cx="7658606" cy="4288452"/>
          </a:xfrm>
          <a:prstGeom prst="rect">
            <a:avLst/>
          </a:prstGeom>
        </p:spPr>
      </p:pic>
      <p:pic>
        <p:nvPicPr>
          <p:cNvPr id="3" name="Content Placeholder 2" descr="TwoHistogramsTexture.psd"/>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4819431" y="457200"/>
            <a:ext cx="4324569" cy="4525963"/>
          </a:xfrm>
        </p:spPr>
      </p:pic>
      <p:sp>
        <p:nvSpPr>
          <p:cNvPr id="6" name="Title 5"/>
          <p:cNvSpPr>
            <a:spLocks noGrp="1"/>
          </p:cNvSpPr>
          <p:nvPr>
            <p:ph type="title"/>
          </p:nvPr>
        </p:nvSpPr>
        <p:spPr>
          <a:xfrm>
            <a:off x="3450665" y="493021"/>
            <a:ext cx="4207941" cy="707886"/>
          </a:xfrm>
          <a:prstGeom prst="rect">
            <a:avLst/>
          </a:prstGeom>
        </p:spPr>
        <p:txBody>
          <a:bodyPr wrap="square">
            <a:spAutoFit/>
          </a:bodyPr>
          <a:lstStyle/>
          <a:p>
            <a:pPr algn="l"/>
            <a:r>
              <a:rPr lang="en-US" sz="4000" b="1" dirty="0" err="1">
                <a:solidFill>
                  <a:srgbClr val="CC9A1A"/>
                </a:solidFill>
              </a:rPr>
              <a:t>Analisis</a:t>
            </a:r>
            <a:endParaRPr lang="en-US" sz="4000" b="1" dirty="0">
              <a:solidFill>
                <a:srgbClr val="CC9A1A"/>
              </a:solidFill>
            </a:endParaRPr>
          </a:p>
        </p:txBody>
      </p:sp>
      <p:pic>
        <p:nvPicPr>
          <p:cNvPr id="4" name="Picture 3" descr="rotap.tif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57200"/>
            <a:ext cx="2971043" cy="3409074"/>
          </a:xfrm>
          <a:prstGeom prst="rect">
            <a:avLst/>
          </a:prstGeom>
        </p:spPr>
      </p:pic>
      <p:cxnSp>
        <p:nvCxnSpPr>
          <p:cNvPr id="8" name="Curved Connector 7"/>
          <p:cNvCxnSpPr/>
          <p:nvPr/>
        </p:nvCxnSpPr>
        <p:spPr>
          <a:xfrm rot="5400000" flipH="1" flipV="1">
            <a:off x="3997805" y="4321448"/>
            <a:ext cx="1295796" cy="1075574"/>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643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6581" y="262074"/>
            <a:ext cx="6133931" cy="707886"/>
          </a:xfrm>
          <a:prstGeom prst="rect">
            <a:avLst/>
          </a:prstGeom>
        </p:spPr>
        <p:txBody>
          <a:bodyPr wrap="square">
            <a:spAutoFit/>
          </a:bodyPr>
          <a:lstStyle/>
          <a:p>
            <a:r>
              <a:rPr lang="en-US" sz="4000" b="1" dirty="0" err="1">
                <a:solidFill>
                  <a:srgbClr val="CC9A1A"/>
                </a:solidFill>
              </a:rPr>
              <a:t>Distribucion</a:t>
            </a:r>
            <a:r>
              <a:rPr lang="en-US" sz="4000" b="1" dirty="0">
                <a:solidFill>
                  <a:srgbClr val="CC9A1A"/>
                </a:solidFill>
              </a:rPr>
              <a:t> de </a:t>
            </a:r>
            <a:r>
              <a:rPr lang="en-US" sz="4000" b="1" dirty="0" err="1">
                <a:solidFill>
                  <a:srgbClr val="CC9A1A"/>
                </a:solidFill>
              </a:rPr>
              <a:t>oro</a:t>
            </a:r>
            <a:endParaRPr lang="en-US" sz="4000" b="1" dirty="0">
              <a:solidFill>
                <a:srgbClr val="CC9A1A"/>
              </a:solidFill>
            </a:endParaRPr>
          </a:p>
        </p:txBody>
      </p:sp>
      <p:pic>
        <p:nvPicPr>
          <p:cNvPr id="8" name="Picture 7" descr="TwoHistogramsTexture3b.ps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8355" y="1354145"/>
            <a:ext cx="5030347" cy="5067369"/>
          </a:xfrm>
          <a:prstGeom prst="rect">
            <a:avLst/>
          </a:prstGeom>
        </p:spPr>
      </p:pic>
      <p:pic>
        <p:nvPicPr>
          <p:cNvPr id="9" name="Content Placeholder 2" descr="TwoHistogramsTexture.psd"/>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1422319"/>
            <a:ext cx="4776743" cy="4999195"/>
          </a:xfrm>
        </p:spPr>
      </p:pic>
      <p:sp>
        <p:nvSpPr>
          <p:cNvPr id="18" name="TextBox 17"/>
          <p:cNvSpPr txBox="1"/>
          <p:nvPr/>
        </p:nvSpPr>
        <p:spPr>
          <a:xfrm>
            <a:off x="418505" y="1688345"/>
            <a:ext cx="2262375" cy="523220"/>
          </a:xfrm>
          <a:prstGeom prst="rect">
            <a:avLst/>
          </a:prstGeom>
          <a:noFill/>
        </p:spPr>
        <p:txBody>
          <a:bodyPr wrap="square" rtlCol="0">
            <a:spAutoFit/>
          </a:bodyPr>
          <a:lstStyle/>
          <a:p>
            <a:r>
              <a:rPr lang="en-US" sz="2800" dirty="0"/>
              <a:t>% material</a:t>
            </a:r>
          </a:p>
        </p:txBody>
      </p:sp>
      <p:sp>
        <p:nvSpPr>
          <p:cNvPr id="19" name="TextBox 18"/>
          <p:cNvSpPr txBox="1"/>
          <p:nvPr/>
        </p:nvSpPr>
        <p:spPr>
          <a:xfrm>
            <a:off x="4644550" y="2764475"/>
            <a:ext cx="2241866" cy="523220"/>
          </a:xfrm>
          <a:prstGeom prst="rect">
            <a:avLst/>
          </a:prstGeom>
          <a:noFill/>
        </p:spPr>
        <p:txBody>
          <a:bodyPr wrap="square" rtlCol="0">
            <a:spAutoFit/>
          </a:bodyPr>
          <a:lstStyle/>
          <a:p>
            <a:r>
              <a:rPr lang="en-US" sz="2800" dirty="0"/>
              <a:t>% </a:t>
            </a:r>
            <a:r>
              <a:rPr lang="en-US" sz="2800" dirty="0" err="1"/>
              <a:t>oro</a:t>
            </a:r>
            <a:endParaRPr lang="en-US" sz="2800" dirty="0"/>
          </a:p>
        </p:txBody>
      </p:sp>
      <p:sp>
        <p:nvSpPr>
          <p:cNvPr id="7" name="TextBox 6"/>
          <p:cNvSpPr txBox="1"/>
          <p:nvPr/>
        </p:nvSpPr>
        <p:spPr>
          <a:xfrm>
            <a:off x="418505" y="5600856"/>
            <a:ext cx="4132396" cy="523220"/>
          </a:xfrm>
          <a:prstGeom prst="rect">
            <a:avLst/>
          </a:prstGeom>
          <a:noFill/>
        </p:spPr>
        <p:txBody>
          <a:bodyPr wrap="square" rtlCol="0">
            <a:spAutoFit/>
          </a:bodyPr>
          <a:lstStyle/>
          <a:p>
            <a:r>
              <a:rPr lang="en-US" sz="2800" dirty="0" err="1"/>
              <a:t>Tamaños</a:t>
            </a:r>
            <a:r>
              <a:rPr lang="en-US" sz="2800" dirty="0"/>
              <a:t> de los </a:t>
            </a:r>
            <a:r>
              <a:rPr lang="en-US" sz="2800" dirty="0" err="1"/>
              <a:t>granos</a:t>
            </a:r>
            <a:endParaRPr lang="en-US" sz="2800" dirty="0"/>
          </a:p>
        </p:txBody>
      </p:sp>
    </p:spTree>
    <p:extLst>
      <p:ext uri="{BB962C8B-B14F-4D97-AF65-F5344CB8AC3E}">
        <p14:creationId xmlns:p14="http://schemas.microsoft.com/office/powerpoint/2010/main" val="5400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707886"/>
          </a:xfrm>
          <a:prstGeom prst="rect">
            <a:avLst/>
          </a:prstGeom>
        </p:spPr>
        <p:txBody>
          <a:bodyPr wrap="square">
            <a:spAutoFit/>
          </a:bodyPr>
          <a:lstStyle/>
          <a:p>
            <a:r>
              <a:rPr lang="en-US" sz="4000" b="1" dirty="0" err="1">
                <a:solidFill>
                  <a:srgbClr val="CC9A1A"/>
                </a:solidFill>
              </a:rPr>
              <a:t>Liberación</a:t>
            </a:r>
            <a:r>
              <a:rPr lang="en-US" sz="4000" b="1" dirty="0">
                <a:solidFill>
                  <a:srgbClr val="CC9A1A"/>
                </a:solidFill>
              </a:rPr>
              <a:t> </a:t>
            </a:r>
            <a:r>
              <a:rPr lang="en-US" sz="4000" b="1" dirty="0" err="1">
                <a:solidFill>
                  <a:srgbClr val="CC9A1A"/>
                </a:solidFill>
              </a:rPr>
              <a:t>adentro</a:t>
            </a:r>
            <a:r>
              <a:rPr lang="en-US" sz="4000" b="1" dirty="0">
                <a:solidFill>
                  <a:srgbClr val="CC9A1A"/>
                </a:solidFill>
              </a:rPr>
              <a:t> del </a:t>
            </a:r>
            <a:r>
              <a:rPr lang="en-US" sz="4000" b="1" dirty="0" err="1">
                <a:solidFill>
                  <a:srgbClr val="CC9A1A"/>
                </a:solidFill>
              </a:rPr>
              <a:t>molino</a:t>
            </a:r>
            <a:endParaRPr lang="en-US" sz="4000" b="1" dirty="0">
              <a:solidFill>
                <a:srgbClr val="CC9A1A"/>
              </a:solidFill>
            </a:endParaRPr>
          </a:p>
        </p:txBody>
      </p:sp>
      <p:pic>
        <p:nvPicPr>
          <p:cNvPr id="3" name="Picture 2" descr="animation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92" y="1165086"/>
            <a:ext cx="8254708" cy="5503139"/>
          </a:xfrm>
          <a:prstGeom prst="rect">
            <a:avLst/>
          </a:prstGeom>
        </p:spPr>
      </p:pic>
    </p:spTree>
    <p:extLst>
      <p:ext uri="{BB962C8B-B14F-4D97-AF65-F5344CB8AC3E}">
        <p14:creationId xmlns:p14="http://schemas.microsoft.com/office/powerpoint/2010/main" val="4036430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6581" y="262074"/>
            <a:ext cx="6133931" cy="707886"/>
          </a:xfrm>
          <a:prstGeom prst="rect">
            <a:avLst/>
          </a:prstGeom>
        </p:spPr>
        <p:txBody>
          <a:bodyPr wrap="square">
            <a:spAutoFit/>
          </a:bodyPr>
          <a:lstStyle/>
          <a:p>
            <a:r>
              <a:rPr lang="en-US" sz="4000" b="1" dirty="0" err="1">
                <a:solidFill>
                  <a:srgbClr val="CC9A1A"/>
                </a:solidFill>
              </a:rPr>
              <a:t>Distribucion</a:t>
            </a:r>
            <a:r>
              <a:rPr lang="en-US" sz="4000" b="1" dirty="0">
                <a:solidFill>
                  <a:srgbClr val="CC9A1A"/>
                </a:solidFill>
              </a:rPr>
              <a:t> de </a:t>
            </a:r>
            <a:r>
              <a:rPr lang="en-US" sz="4000" b="1" dirty="0" err="1">
                <a:solidFill>
                  <a:srgbClr val="CC9A1A"/>
                </a:solidFill>
              </a:rPr>
              <a:t>oro</a:t>
            </a:r>
            <a:endParaRPr lang="en-US" sz="4000" b="1" dirty="0">
              <a:solidFill>
                <a:srgbClr val="CC9A1A"/>
              </a:solidFill>
            </a:endParaRPr>
          </a:p>
        </p:txBody>
      </p:sp>
      <p:pic>
        <p:nvPicPr>
          <p:cNvPr id="8" name="Picture 7" descr="TwoHistogramsTexture3b.ps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8355" y="1354145"/>
            <a:ext cx="5030347" cy="5067369"/>
          </a:xfrm>
          <a:prstGeom prst="rect">
            <a:avLst/>
          </a:prstGeom>
        </p:spPr>
      </p:pic>
      <p:pic>
        <p:nvPicPr>
          <p:cNvPr id="9" name="Content Placeholder 2" descr="TwoHistogramsTexture.psd"/>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1422319"/>
            <a:ext cx="4776743" cy="4999195"/>
          </a:xfrm>
        </p:spPr>
      </p:pic>
      <p:cxnSp>
        <p:nvCxnSpPr>
          <p:cNvPr id="11" name="Straight Arrow Connector 10"/>
          <p:cNvCxnSpPr/>
          <p:nvPr/>
        </p:nvCxnSpPr>
        <p:spPr>
          <a:xfrm>
            <a:off x="4776743" y="3296922"/>
            <a:ext cx="115450" cy="18615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355693" y="3461279"/>
            <a:ext cx="331106" cy="15761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35920" y="2684036"/>
            <a:ext cx="3093117" cy="461665"/>
          </a:xfrm>
          <a:prstGeom prst="rect">
            <a:avLst/>
          </a:prstGeom>
          <a:noFill/>
        </p:spPr>
        <p:txBody>
          <a:bodyPr wrap="square" rtlCol="0">
            <a:spAutoFit/>
          </a:bodyPr>
          <a:lstStyle/>
          <a:p>
            <a:r>
              <a:rPr lang="en-US" sz="2400" dirty="0"/>
              <a:t>Oro no </a:t>
            </a:r>
            <a:r>
              <a:rPr lang="en-US" sz="2400" dirty="0" err="1"/>
              <a:t>liberado</a:t>
            </a:r>
            <a:endParaRPr lang="en-US" sz="2400" dirty="0"/>
          </a:p>
        </p:txBody>
      </p:sp>
      <p:sp>
        <p:nvSpPr>
          <p:cNvPr id="15" name="TextBox 14"/>
          <p:cNvSpPr txBox="1"/>
          <p:nvPr/>
        </p:nvSpPr>
        <p:spPr>
          <a:xfrm>
            <a:off x="7129036" y="1875939"/>
            <a:ext cx="2014963" cy="1569660"/>
          </a:xfrm>
          <a:prstGeom prst="rect">
            <a:avLst/>
          </a:prstGeom>
          <a:noFill/>
        </p:spPr>
        <p:txBody>
          <a:bodyPr wrap="square" rtlCol="0">
            <a:spAutoFit/>
          </a:bodyPr>
          <a:lstStyle/>
          <a:p>
            <a:r>
              <a:rPr lang="en-US" sz="2400" dirty="0"/>
              <a:t>Oro </a:t>
            </a:r>
            <a:r>
              <a:rPr lang="en-US" sz="2400" dirty="0" err="1"/>
              <a:t>demasiado</a:t>
            </a:r>
            <a:r>
              <a:rPr lang="en-US" sz="2400" dirty="0"/>
              <a:t> </a:t>
            </a:r>
            <a:r>
              <a:rPr lang="en-US" sz="2400" dirty="0" err="1"/>
              <a:t>fino</a:t>
            </a:r>
            <a:r>
              <a:rPr lang="en-US" sz="2400" dirty="0"/>
              <a:t> </a:t>
            </a:r>
            <a:r>
              <a:rPr lang="en-US" sz="2400" dirty="0" err="1"/>
              <a:t>para</a:t>
            </a:r>
            <a:r>
              <a:rPr lang="en-US" sz="2400" dirty="0"/>
              <a:t> </a:t>
            </a:r>
            <a:r>
              <a:rPr lang="en-US" sz="2400" dirty="0" err="1"/>
              <a:t>recuperar</a:t>
            </a:r>
            <a:endParaRPr lang="en-US" sz="2400" dirty="0"/>
          </a:p>
        </p:txBody>
      </p:sp>
      <p:pic>
        <p:nvPicPr>
          <p:cNvPr id="16" name="Picture 15" descr="wingmoney_small.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944938">
            <a:off x="3196389" y="1905157"/>
            <a:ext cx="2063931" cy="674043"/>
          </a:xfrm>
          <a:prstGeom prst="rect">
            <a:avLst/>
          </a:prstGeom>
        </p:spPr>
      </p:pic>
      <p:pic>
        <p:nvPicPr>
          <p:cNvPr id="17" name="Picture 16" descr="wingmoney_small.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92658">
            <a:off x="7049339" y="1085297"/>
            <a:ext cx="2063931" cy="674043"/>
          </a:xfrm>
          <a:prstGeom prst="rect">
            <a:avLst/>
          </a:prstGeom>
        </p:spPr>
      </p:pic>
      <p:sp>
        <p:nvSpPr>
          <p:cNvPr id="18" name="TextBox 17"/>
          <p:cNvSpPr txBox="1"/>
          <p:nvPr/>
        </p:nvSpPr>
        <p:spPr>
          <a:xfrm>
            <a:off x="418506" y="1688345"/>
            <a:ext cx="1659594" cy="369332"/>
          </a:xfrm>
          <a:prstGeom prst="rect">
            <a:avLst/>
          </a:prstGeom>
          <a:noFill/>
        </p:spPr>
        <p:txBody>
          <a:bodyPr wrap="square" rtlCol="0">
            <a:spAutoFit/>
          </a:bodyPr>
          <a:lstStyle/>
          <a:p>
            <a:r>
              <a:rPr lang="en-US" dirty="0"/>
              <a:t>% material</a:t>
            </a:r>
          </a:p>
        </p:txBody>
      </p:sp>
      <p:sp>
        <p:nvSpPr>
          <p:cNvPr id="19" name="TextBox 18"/>
          <p:cNvSpPr txBox="1"/>
          <p:nvPr/>
        </p:nvSpPr>
        <p:spPr>
          <a:xfrm>
            <a:off x="4776743" y="5743259"/>
            <a:ext cx="2241866" cy="369332"/>
          </a:xfrm>
          <a:prstGeom prst="rect">
            <a:avLst/>
          </a:prstGeom>
          <a:noFill/>
        </p:spPr>
        <p:txBody>
          <a:bodyPr wrap="square" rtlCol="0">
            <a:spAutoFit/>
          </a:bodyPr>
          <a:lstStyle/>
          <a:p>
            <a:r>
              <a:rPr lang="en-US" dirty="0"/>
              <a:t>% gold</a:t>
            </a:r>
          </a:p>
        </p:txBody>
      </p:sp>
    </p:spTree>
    <p:extLst>
      <p:ext uri="{BB962C8B-B14F-4D97-AF65-F5344CB8AC3E}">
        <p14:creationId xmlns:p14="http://schemas.microsoft.com/office/powerpoint/2010/main" val="4036430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85092" y="457200"/>
            <a:ext cx="8630510" cy="584776"/>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err="1">
                <a:solidFill>
                  <a:srgbClr val="CC9A1A"/>
                </a:solidFill>
              </a:rPr>
              <a:t>Distribución</a:t>
            </a:r>
            <a:r>
              <a:rPr lang="en-US" sz="3200" b="1" dirty="0">
                <a:solidFill>
                  <a:srgbClr val="CC9A1A"/>
                </a:solidFill>
              </a:rPr>
              <a:t> de </a:t>
            </a:r>
            <a:r>
              <a:rPr lang="en-US" sz="3200" b="1" dirty="0" err="1">
                <a:solidFill>
                  <a:srgbClr val="CC9A1A"/>
                </a:solidFill>
              </a:rPr>
              <a:t>granos</a:t>
            </a:r>
            <a:r>
              <a:rPr lang="en-US" sz="3200" b="1" dirty="0">
                <a:solidFill>
                  <a:srgbClr val="CC9A1A"/>
                </a:solidFill>
              </a:rPr>
              <a:t> en </a:t>
            </a:r>
            <a:r>
              <a:rPr lang="en-US" sz="3200" b="1" dirty="0" err="1">
                <a:solidFill>
                  <a:srgbClr val="CC9A1A"/>
                </a:solidFill>
              </a:rPr>
              <a:t>las</a:t>
            </a:r>
            <a:r>
              <a:rPr lang="en-US" sz="3200" b="1" dirty="0">
                <a:solidFill>
                  <a:srgbClr val="CC9A1A"/>
                </a:solidFill>
              </a:rPr>
              <a:t> colas</a:t>
            </a:r>
          </a:p>
        </p:txBody>
      </p:sp>
      <p:pic>
        <p:nvPicPr>
          <p:cNvPr id="2" name="Picture 1" descr="TwoHistogramsTexture.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305" y="1741988"/>
            <a:ext cx="8612052" cy="4173854"/>
          </a:xfrm>
          <a:prstGeom prst="rect">
            <a:avLst/>
          </a:prstGeom>
        </p:spPr>
      </p:pic>
      <p:sp>
        <p:nvSpPr>
          <p:cNvPr id="3" name="TextBox 2"/>
          <p:cNvSpPr txBox="1"/>
          <p:nvPr/>
        </p:nvSpPr>
        <p:spPr>
          <a:xfrm>
            <a:off x="4740253" y="5360068"/>
            <a:ext cx="3785425" cy="830997"/>
          </a:xfrm>
          <a:prstGeom prst="rect">
            <a:avLst/>
          </a:prstGeom>
          <a:noFill/>
        </p:spPr>
        <p:txBody>
          <a:bodyPr wrap="square" rtlCol="0">
            <a:spAutoFit/>
          </a:bodyPr>
          <a:lstStyle/>
          <a:p>
            <a:r>
              <a:rPr lang="en-US" sz="2400" dirty="0" err="1"/>
              <a:t>Verdadera</a:t>
            </a:r>
            <a:r>
              <a:rPr lang="en-US" sz="2400" dirty="0"/>
              <a:t> </a:t>
            </a:r>
            <a:r>
              <a:rPr lang="en-US" sz="2400" dirty="0" err="1"/>
              <a:t>distribución</a:t>
            </a:r>
            <a:r>
              <a:rPr lang="en-US" sz="2400" dirty="0"/>
              <a:t> de </a:t>
            </a:r>
            <a:r>
              <a:rPr lang="en-US" sz="2400" dirty="0" err="1"/>
              <a:t>granos</a:t>
            </a:r>
            <a:r>
              <a:rPr lang="en-US" sz="2400" dirty="0"/>
              <a:t> en el </a:t>
            </a:r>
            <a:r>
              <a:rPr lang="en-US" sz="2400" dirty="0" err="1"/>
              <a:t>caso</a:t>
            </a:r>
            <a:r>
              <a:rPr lang="en-US" sz="2400" dirty="0"/>
              <a:t> Boliviano</a:t>
            </a:r>
          </a:p>
        </p:txBody>
      </p:sp>
      <p:sp>
        <p:nvSpPr>
          <p:cNvPr id="6" name="TextBox 5"/>
          <p:cNvSpPr txBox="1"/>
          <p:nvPr/>
        </p:nvSpPr>
        <p:spPr>
          <a:xfrm>
            <a:off x="652699" y="5349786"/>
            <a:ext cx="3007220" cy="830997"/>
          </a:xfrm>
          <a:prstGeom prst="rect">
            <a:avLst/>
          </a:prstGeom>
          <a:noFill/>
        </p:spPr>
        <p:txBody>
          <a:bodyPr wrap="square" rtlCol="0">
            <a:spAutoFit/>
          </a:bodyPr>
          <a:lstStyle/>
          <a:p>
            <a:r>
              <a:rPr lang="en-US" sz="2400" dirty="0"/>
              <a:t>Colas de </a:t>
            </a:r>
            <a:r>
              <a:rPr lang="en-US" sz="2400" dirty="0" err="1"/>
              <a:t>molienda</a:t>
            </a:r>
            <a:r>
              <a:rPr lang="en-US" sz="2400" dirty="0"/>
              <a:t> </a:t>
            </a:r>
            <a:r>
              <a:rPr lang="en-US" sz="2400" dirty="0" err="1"/>
              <a:t>eficiente</a:t>
            </a:r>
            <a:endParaRPr lang="en-US" sz="2400" dirty="0"/>
          </a:p>
        </p:txBody>
      </p:sp>
      <p:cxnSp>
        <p:nvCxnSpPr>
          <p:cNvPr id="8" name="Straight Arrow Connector 7"/>
          <p:cNvCxnSpPr/>
          <p:nvPr/>
        </p:nvCxnSpPr>
        <p:spPr>
          <a:xfrm>
            <a:off x="5079801" y="3975678"/>
            <a:ext cx="43294" cy="6205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956" y="3459583"/>
            <a:ext cx="1471988" cy="369332"/>
          </a:xfrm>
          <a:prstGeom prst="rect">
            <a:avLst/>
          </a:prstGeom>
          <a:noFill/>
        </p:spPr>
        <p:txBody>
          <a:bodyPr wrap="square" rtlCol="0">
            <a:spAutoFit/>
          </a:bodyPr>
          <a:lstStyle/>
          <a:p>
            <a:endParaRPr lang="en-US" dirty="0"/>
          </a:p>
        </p:txBody>
      </p:sp>
      <p:sp>
        <p:nvSpPr>
          <p:cNvPr id="11" name="TextBox 10"/>
          <p:cNvSpPr txBox="1"/>
          <p:nvPr/>
        </p:nvSpPr>
        <p:spPr>
          <a:xfrm>
            <a:off x="3292311" y="3329347"/>
            <a:ext cx="2509052" cy="1107996"/>
          </a:xfrm>
          <a:prstGeom prst="rect">
            <a:avLst/>
          </a:prstGeom>
          <a:noFill/>
        </p:spPr>
        <p:txBody>
          <a:bodyPr wrap="square" rtlCol="0">
            <a:spAutoFit/>
          </a:bodyPr>
          <a:lstStyle/>
          <a:p>
            <a:r>
              <a:rPr lang="en-US" sz="2400" dirty="0" err="1"/>
              <a:t>Molido</a:t>
            </a:r>
            <a:r>
              <a:rPr lang="en-US" sz="2400" dirty="0"/>
              <a:t> </a:t>
            </a:r>
            <a:r>
              <a:rPr lang="en-US" sz="2400" dirty="0" err="1"/>
              <a:t>insuficientemente</a:t>
            </a:r>
            <a:endParaRPr lang="en-US" sz="2400" dirty="0"/>
          </a:p>
          <a:p>
            <a:endParaRPr lang="en-US" dirty="0"/>
          </a:p>
        </p:txBody>
      </p:sp>
      <p:pic>
        <p:nvPicPr>
          <p:cNvPr id="14" name="Picture 13"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944938">
            <a:off x="3698675" y="2490297"/>
            <a:ext cx="2063931" cy="674043"/>
          </a:xfrm>
          <a:prstGeom prst="rect">
            <a:avLst/>
          </a:prstGeom>
        </p:spPr>
      </p:pic>
      <p:pic>
        <p:nvPicPr>
          <p:cNvPr id="15" name="Picture 14" descr="wingmoney_small.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92658">
            <a:off x="6663696" y="1404966"/>
            <a:ext cx="2063931" cy="674043"/>
          </a:xfrm>
          <a:prstGeom prst="rect">
            <a:avLst/>
          </a:prstGeom>
        </p:spPr>
      </p:pic>
      <p:sp>
        <p:nvSpPr>
          <p:cNvPr id="16" name="TextBox 15"/>
          <p:cNvSpPr txBox="1"/>
          <p:nvPr/>
        </p:nvSpPr>
        <p:spPr>
          <a:xfrm>
            <a:off x="5934183" y="2157487"/>
            <a:ext cx="1786535" cy="830997"/>
          </a:xfrm>
          <a:prstGeom prst="rect">
            <a:avLst/>
          </a:prstGeom>
          <a:noFill/>
        </p:spPr>
        <p:txBody>
          <a:bodyPr wrap="square" rtlCol="0">
            <a:spAutoFit/>
          </a:bodyPr>
          <a:lstStyle/>
          <a:p>
            <a:r>
              <a:rPr lang="en-US" sz="2400" dirty="0" err="1"/>
              <a:t>Molido</a:t>
            </a:r>
            <a:r>
              <a:rPr lang="en-US" sz="2400" dirty="0"/>
              <a:t> </a:t>
            </a:r>
            <a:r>
              <a:rPr lang="en-US" sz="2400" dirty="0" err="1"/>
              <a:t>demasiado</a:t>
            </a:r>
            <a:endParaRPr lang="en-US" sz="2400" dirty="0"/>
          </a:p>
        </p:txBody>
      </p:sp>
      <p:cxnSp>
        <p:nvCxnSpPr>
          <p:cNvPr id="18" name="Straight Arrow Connector 17"/>
          <p:cNvCxnSpPr/>
          <p:nvPr/>
        </p:nvCxnSpPr>
        <p:spPr>
          <a:xfrm>
            <a:off x="7316643" y="2917621"/>
            <a:ext cx="588741" cy="5419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597121"/>
      </p:ext>
    </p:extLst>
  </p:cSld>
  <p:clrMapOvr>
    <a:masterClrMapping/>
  </p:clrMapOvr>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14302</TotalTime>
  <Words>2462</Words>
  <Application>Microsoft Office PowerPoint</Application>
  <PresentationFormat>On-screen Show (4:3)</PresentationFormat>
  <Paragraphs>211</Paragraphs>
  <Slides>32</Slides>
  <Notes>30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32</vt:i4>
      </vt:variant>
    </vt:vector>
  </HeadingPairs>
  <TitlesOfParts>
    <vt:vector size="36" baseType="lpstr">
      <vt:lpstr>Arial</vt:lpstr>
      <vt:lpstr>Calibri</vt:lpstr>
      <vt:lpstr>Corbel</vt:lpstr>
      <vt:lpstr>twilight</vt:lpstr>
      <vt:lpstr>PowerPoint Presentation</vt:lpstr>
      <vt:lpstr>PowerPoint Presentation</vt:lpstr>
      <vt:lpstr>PowerPoint Presentation</vt:lpstr>
      <vt:lpstr>PowerPoint Presentation</vt:lpstr>
      <vt:lpstr>Analisis</vt:lpstr>
      <vt:lpstr>Distribucion de oro</vt:lpstr>
      <vt:lpstr>Liberación adentro del molino</vt:lpstr>
      <vt:lpstr>Distribucion de oro</vt:lpstr>
      <vt:lpstr>PowerPoint Presentation</vt:lpstr>
      <vt:lpstr>Pobre liberación,  poca eficiencia</vt:lpstr>
      <vt:lpstr>PowerPoint Presentation</vt:lpstr>
      <vt:lpstr>PowerPoint Presentation</vt:lpstr>
      <vt:lpstr>Chancador y control de tamaños</vt:lpstr>
      <vt:lpstr>PowerPoint Presentation</vt:lpstr>
      <vt:lpstr>Mejor molienda, mayor liberación, poca generacion de finos = Más Oro!</vt:lpstr>
      <vt:lpstr>PowerPoint Presentation</vt:lpstr>
      <vt:lpstr>Ingineros locales muestran perdidas</vt:lpstr>
      <vt:lpstr>Molienda secundaria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Cordy</dc:creator>
  <cp:lastModifiedBy>Eleanor Eckel</cp:lastModifiedBy>
  <cp:revision>128</cp:revision>
  <dcterms:created xsi:type="dcterms:W3CDTF">2015-02-03T20:54:50Z</dcterms:created>
  <dcterms:modified xsi:type="dcterms:W3CDTF">2021-06-29T15:18:59Z</dcterms:modified>
</cp:coreProperties>
</file>