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webextensions/webextension1.xml" ContentType="application/vnd.ms-office.webextension+xml"/>
  <Override PartName="/ppt/webextensions/webextension2.xml" ContentType="application/vnd.ms-office.webextension+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webextensions/webextension3.xml" ContentType="application/vnd.ms-office.webextension+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webextensions/webextension4.xml" ContentType="application/vnd.ms-office.webextension+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webextensions/webextension5.xml" ContentType="application/vnd.ms-office.webextension+xml"/>
  <Override PartName="/ppt/webextensions/webextension6.xml" ContentType="application/vnd.ms-office.webextension+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4" r:id="rId2"/>
    <p:sldMasterId id="2147483722" r:id="rId3"/>
    <p:sldMasterId id="2147483734" r:id="rId4"/>
    <p:sldMasterId id="2147483746" r:id="rId5"/>
    <p:sldMasterId id="2147483764" r:id="rId6"/>
    <p:sldMasterId id="2147483776" r:id="rId7"/>
    <p:sldMasterId id="2147483786" r:id="rId8"/>
    <p:sldMasterId id="2147483798" r:id="rId9"/>
  </p:sldMasterIdLst>
  <p:notesMasterIdLst>
    <p:notesMasterId r:id="rId92"/>
  </p:notesMasterIdLst>
  <p:sldIdLst>
    <p:sldId id="2921" r:id="rId10"/>
    <p:sldId id="410" r:id="rId11"/>
    <p:sldId id="258" r:id="rId12"/>
    <p:sldId id="2911" r:id="rId13"/>
    <p:sldId id="2923" r:id="rId14"/>
    <p:sldId id="2922" r:id="rId15"/>
    <p:sldId id="2937" r:id="rId16"/>
    <p:sldId id="2134806352" r:id="rId17"/>
    <p:sldId id="2134806348" r:id="rId18"/>
    <p:sldId id="2926" r:id="rId19"/>
    <p:sldId id="264" r:id="rId20"/>
    <p:sldId id="2929" r:id="rId21"/>
    <p:sldId id="2928" r:id="rId22"/>
    <p:sldId id="2931" r:id="rId23"/>
    <p:sldId id="2134806355" r:id="rId24"/>
    <p:sldId id="281" r:id="rId25"/>
    <p:sldId id="2134806356" r:id="rId26"/>
    <p:sldId id="2134806358" r:id="rId27"/>
    <p:sldId id="2134806357" r:id="rId28"/>
    <p:sldId id="2134806371" r:id="rId29"/>
    <p:sldId id="2134806373" r:id="rId30"/>
    <p:sldId id="2134806354" r:id="rId31"/>
    <p:sldId id="2134806359" r:id="rId32"/>
    <p:sldId id="2134806350" r:id="rId33"/>
    <p:sldId id="2134806360" r:id="rId34"/>
    <p:sldId id="2134806349" r:id="rId35"/>
    <p:sldId id="276" r:id="rId36"/>
    <p:sldId id="2134806361" r:id="rId37"/>
    <p:sldId id="2907" r:id="rId38"/>
    <p:sldId id="2134806362" r:id="rId39"/>
    <p:sldId id="2134806363" r:id="rId40"/>
    <p:sldId id="2941" r:id="rId41"/>
    <p:sldId id="1321" r:id="rId42"/>
    <p:sldId id="2134806343" r:id="rId43"/>
    <p:sldId id="2134806344" r:id="rId44"/>
    <p:sldId id="1287" r:id="rId45"/>
    <p:sldId id="1136" r:id="rId46"/>
    <p:sldId id="1288" r:id="rId47"/>
    <p:sldId id="1278" r:id="rId48"/>
    <p:sldId id="1286" r:id="rId49"/>
    <p:sldId id="2134806342" r:id="rId50"/>
    <p:sldId id="1285" r:id="rId51"/>
    <p:sldId id="1320" r:id="rId52"/>
    <p:sldId id="1265" r:id="rId53"/>
    <p:sldId id="2134806365" r:id="rId54"/>
    <p:sldId id="256" r:id="rId55"/>
    <p:sldId id="2134806375" r:id="rId56"/>
    <p:sldId id="259" r:id="rId57"/>
    <p:sldId id="260" r:id="rId58"/>
    <p:sldId id="261" r:id="rId59"/>
    <p:sldId id="262" r:id="rId60"/>
    <p:sldId id="263" r:id="rId61"/>
    <p:sldId id="2134806376" r:id="rId62"/>
    <p:sldId id="265" r:id="rId63"/>
    <p:sldId id="266" r:id="rId64"/>
    <p:sldId id="267" r:id="rId65"/>
    <p:sldId id="268" r:id="rId66"/>
    <p:sldId id="269" r:id="rId67"/>
    <p:sldId id="270" r:id="rId68"/>
    <p:sldId id="271" r:id="rId69"/>
    <p:sldId id="2134806386" r:id="rId70"/>
    <p:sldId id="273" r:id="rId71"/>
    <p:sldId id="274" r:id="rId72"/>
    <p:sldId id="275" r:id="rId73"/>
    <p:sldId id="2134806382" r:id="rId74"/>
    <p:sldId id="277" r:id="rId75"/>
    <p:sldId id="278" r:id="rId76"/>
    <p:sldId id="279" r:id="rId77"/>
    <p:sldId id="280" r:id="rId78"/>
    <p:sldId id="2134806383" r:id="rId79"/>
    <p:sldId id="282" r:id="rId80"/>
    <p:sldId id="283" r:id="rId81"/>
    <p:sldId id="284" r:id="rId82"/>
    <p:sldId id="286" r:id="rId83"/>
    <p:sldId id="2134806364" r:id="rId84"/>
    <p:sldId id="2939" r:id="rId85"/>
    <p:sldId id="2134806368" r:id="rId86"/>
    <p:sldId id="285" r:id="rId87"/>
    <p:sldId id="2134806385" r:id="rId88"/>
    <p:sldId id="2134806384" r:id="rId89"/>
    <p:sldId id="296" r:id="rId90"/>
    <p:sldId id="2134806369" r:id="rId91"/>
  </p:sldIdLst>
  <p:sldSz cx="12192000" cy="6858000"/>
  <p:notesSz cx="6858000" cy="9144000"/>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1981E5-3EE8-4E4A-AA35-1DC55903AF71}" v="64" dt="2026-03-30T02:38:44.073"/>
    <p1510:client id="{7FA360AC-638A-4D25-A29E-0064383C44B2}" v="39" dt="2026-03-30T17:11:54.282"/>
    <p1510:client id="{9AE659F5-3FF4-4DC6-978B-36CA4264CDD0}" v="129" dt="2026-03-30T14:39:05.229"/>
    <p1510:client id="{C2ED1A2D-92B0-823E-7B7E-2A925F622229}" v="164" dt="2026-03-30T17:42:30.210"/>
    <p1510:client id="{F7F65470-5475-FAD8-48C5-E60F1CB1657A}" v="181" dt="2026-03-30T17:30:37.3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viewProps" Target="viewProp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tags" Target="tags/tag1.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Bastiansz" userId="S::ashley.bastiansz@briloon.onmicrosoft.com::d25c90a2-e72f-4fdc-b924-2345eec28769" providerId="AD" clId="Web-{F7F65470-5475-FAD8-48C5-E60F1CB1657A}"/>
    <pc:docChg chg="addSld delSld modSld">
      <pc:chgData name="Ashley Bastiansz" userId="S::ashley.bastiansz@briloon.onmicrosoft.com::d25c90a2-e72f-4fdc-b924-2345eec28769" providerId="AD" clId="Web-{F7F65470-5475-FAD8-48C5-E60F1CB1657A}" dt="2026-03-30T17:30:37.327" v="118"/>
      <pc:docMkLst>
        <pc:docMk/>
      </pc:docMkLst>
      <pc:sldChg chg="addSp delSp modSp">
        <pc:chgData name="Ashley Bastiansz" userId="S::ashley.bastiansz@briloon.onmicrosoft.com::d25c90a2-e72f-4fdc-b924-2345eec28769" providerId="AD" clId="Web-{F7F65470-5475-FAD8-48C5-E60F1CB1657A}" dt="2026-03-30T17:14:43.413" v="67" actId="1076"/>
        <pc:sldMkLst>
          <pc:docMk/>
          <pc:sldMk cId="0" sldId="256"/>
        </pc:sldMkLst>
        <pc:spChg chg="add del">
          <ac:chgData name="Ashley Bastiansz" userId="S::ashley.bastiansz@briloon.onmicrosoft.com::d25c90a2-e72f-4fdc-b924-2345eec28769" providerId="AD" clId="Web-{F7F65470-5475-FAD8-48C5-E60F1CB1657A}" dt="2026-03-30T17:13:46.706" v="10"/>
          <ac:spMkLst>
            <pc:docMk/>
            <pc:sldMk cId="0" sldId="256"/>
            <ac:spMk id="2" creationId="{2D0611CC-814A-1B50-E2B6-77CCD836DB7C}"/>
          </ac:spMkLst>
        </pc:spChg>
        <pc:spChg chg="add mod">
          <ac:chgData name="Ashley Bastiansz" userId="S::ashley.bastiansz@briloon.onmicrosoft.com::d25c90a2-e72f-4fdc-b924-2345eec28769" providerId="AD" clId="Web-{F7F65470-5475-FAD8-48C5-E60F1CB1657A}" dt="2026-03-30T17:14:43.413" v="67" actId="1076"/>
          <ac:spMkLst>
            <pc:docMk/>
            <pc:sldMk cId="0" sldId="256"/>
            <ac:spMk id="3" creationId="{3F68D1B3-C893-A496-52DA-9B67BAFA7146}"/>
          </ac:spMkLst>
        </pc:spChg>
      </pc:sldChg>
      <pc:sldChg chg="modSp">
        <pc:chgData name="Ashley Bastiansz" userId="S::ashley.bastiansz@briloon.onmicrosoft.com::d25c90a2-e72f-4fdc-b924-2345eec28769" providerId="AD" clId="Web-{F7F65470-5475-FAD8-48C5-E60F1CB1657A}" dt="2026-03-30T17:11:46.779" v="4" actId="20577"/>
        <pc:sldMkLst>
          <pc:docMk/>
          <pc:sldMk cId="0" sldId="272"/>
        </pc:sldMkLst>
        <pc:spChg chg="mod">
          <ac:chgData name="Ashley Bastiansz" userId="S::ashley.bastiansz@briloon.onmicrosoft.com::d25c90a2-e72f-4fdc-b924-2345eec28769" providerId="AD" clId="Web-{F7F65470-5475-FAD8-48C5-E60F1CB1657A}" dt="2026-03-30T17:11:46.779" v="4" actId="20577"/>
          <ac:spMkLst>
            <pc:docMk/>
            <pc:sldMk cId="0" sldId="272"/>
            <ac:spMk id="268" creationId="{00000000-0000-0000-0000-000000000000}"/>
          </ac:spMkLst>
        </pc:spChg>
      </pc:sldChg>
      <pc:sldChg chg="new">
        <pc:chgData name="Ashley Bastiansz" userId="S::ashley.bastiansz@briloon.onmicrosoft.com::d25c90a2-e72f-4fdc-b924-2345eec28769" providerId="AD" clId="Web-{F7F65470-5475-FAD8-48C5-E60F1CB1657A}" dt="2026-03-30T16:43:59.035" v="0"/>
        <pc:sldMkLst>
          <pc:docMk/>
          <pc:sldMk cId="1669936520" sldId="2134806374"/>
        </pc:sldMkLst>
      </pc:sldChg>
      <pc:sldChg chg="modSp">
        <pc:chgData name="Ashley Bastiansz" userId="S::ashley.bastiansz@briloon.onmicrosoft.com::d25c90a2-e72f-4fdc-b924-2345eec28769" providerId="AD" clId="Web-{F7F65470-5475-FAD8-48C5-E60F1CB1657A}" dt="2026-03-30T17:25:41.477" v="117" actId="20577"/>
        <pc:sldMkLst>
          <pc:docMk/>
          <pc:sldMk cId="0" sldId="2134806375"/>
        </pc:sldMkLst>
        <pc:spChg chg="mod">
          <ac:chgData name="Ashley Bastiansz" userId="S::ashley.bastiansz@briloon.onmicrosoft.com::d25c90a2-e72f-4fdc-b924-2345eec28769" providerId="AD" clId="Web-{F7F65470-5475-FAD8-48C5-E60F1CB1657A}" dt="2026-03-30T17:15:12.665" v="68" actId="1076"/>
          <ac:spMkLst>
            <pc:docMk/>
            <pc:sldMk cId="0" sldId="2134806375"/>
            <ac:spMk id="78" creationId="{00000000-0000-0000-0000-000000000000}"/>
          </ac:spMkLst>
        </pc:spChg>
        <pc:spChg chg="mod">
          <ac:chgData name="Ashley Bastiansz" userId="S::ashley.bastiansz@briloon.onmicrosoft.com::d25c90a2-e72f-4fdc-b924-2345eec28769" providerId="AD" clId="Web-{F7F65470-5475-FAD8-48C5-E60F1CB1657A}" dt="2026-03-30T17:25:41.477" v="117" actId="20577"/>
          <ac:spMkLst>
            <pc:docMk/>
            <pc:sldMk cId="0" sldId="2134806375"/>
            <ac:spMk id="82" creationId="{00000000-0000-0000-0000-000000000000}"/>
          </ac:spMkLst>
        </pc:spChg>
      </pc:sldChg>
      <pc:sldChg chg="del">
        <pc:chgData name="Ashley Bastiansz" userId="S::ashley.bastiansz@briloon.onmicrosoft.com::d25c90a2-e72f-4fdc-b924-2345eec28769" providerId="AD" clId="Web-{F7F65470-5475-FAD8-48C5-E60F1CB1657A}" dt="2026-03-30T17:30:37.327" v="118"/>
        <pc:sldMkLst>
          <pc:docMk/>
          <pc:sldMk cId="0" sldId="2134806377"/>
        </pc:sldMkLst>
      </pc:sldChg>
      <pc:sldChg chg="modSp">
        <pc:chgData name="Ashley Bastiansz" userId="S::ashley.bastiansz@briloon.onmicrosoft.com::d25c90a2-e72f-4fdc-b924-2345eec28769" providerId="AD" clId="Web-{F7F65470-5475-FAD8-48C5-E60F1CB1657A}" dt="2026-03-30T17:12:11.373" v="8" actId="20577"/>
        <pc:sldMkLst>
          <pc:docMk/>
          <pc:sldMk cId="0" sldId="2134806386"/>
        </pc:sldMkLst>
        <pc:spChg chg="mod">
          <ac:chgData name="Ashley Bastiansz" userId="S::ashley.bastiansz@briloon.onmicrosoft.com::d25c90a2-e72f-4fdc-b924-2345eec28769" providerId="AD" clId="Web-{F7F65470-5475-FAD8-48C5-E60F1CB1657A}" dt="2026-03-30T17:12:11.373" v="8" actId="20577"/>
          <ac:spMkLst>
            <pc:docMk/>
            <pc:sldMk cId="0" sldId="2134806386"/>
            <ac:spMk id="4" creationId="{BE520F47-3BA9-8809-345D-B4DE6B4419E2}"/>
          </ac:spMkLst>
        </pc:spChg>
      </pc:sldChg>
    </pc:docChg>
  </pc:docChgLst>
  <pc:docChgLst>
    <pc:chgData name="Ashley Bastiansz" userId="S::ashley.bastiansz@briloon.onmicrosoft.com::d25c90a2-e72f-4fdc-b924-2345eec28769" providerId="AD" clId="Web-{C2ED1A2D-92B0-823E-7B7E-2A925F622229}"/>
    <pc:docChg chg="delSld modSld">
      <pc:chgData name="Ashley Bastiansz" userId="S::ashley.bastiansz@briloon.onmicrosoft.com::d25c90a2-e72f-4fdc-b924-2345eec28769" providerId="AD" clId="Web-{C2ED1A2D-92B0-823E-7B7E-2A925F622229}" dt="2026-03-30T17:42:30.210" v="94" actId="20577"/>
      <pc:docMkLst>
        <pc:docMk/>
      </pc:docMkLst>
      <pc:sldChg chg="modSp">
        <pc:chgData name="Ashley Bastiansz" userId="S::ashley.bastiansz@briloon.onmicrosoft.com::d25c90a2-e72f-4fdc-b924-2345eec28769" providerId="AD" clId="Web-{C2ED1A2D-92B0-823E-7B7E-2A925F622229}" dt="2026-03-30T17:36:18.932" v="66" actId="20577"/>
        <pc:sldMkLst>
          <pc:docMk/>
          <pc:sldMk cId="0" sldId="269"/>
        </pc:sldMkLst>
        <pc:spChg chg="mod">
          <ac:chgData name="Ashley Bastiansz" userId="S::ashley.bastiansz@briloon.onmicrosoft.com::d25c90a2-e72f-4fdc-b924-2345eec28769" providerId="AD" clId="Web-{C2ED1A2D-92B0-823E-7B7E-2A925F622229}" dt="2026-03-30T17:36:18.932" v="66" actId="20577"/>
          <ac:spMkLst>
            <pc:docMk/>
            <pc:sldMk cId="0" sldId="269"/>
            <ac:spMk id="236" creationId="{00000000-0000-0000-0000-000000000000}"/>
          </ac:spMkLst>
        </pc:spChg>
      </pc:sldChg>
      <pc:sldChg chg="modSp">
        <pc:chgData name="Ashley Bastiansz" userId="S::ashley.bastiansz@briloon.onmicrosoft.com::d25c90a2-e72f-4fdc-b924-2345eec28769" providerId="AD" clId="Web-{C2ED1A2D-92B0-823E-7B7E-2A925F622229}" dt="2026-03-30T17:35:43.913" v="64" actId="20577"/>
        <pc:sldMkLst>
          <pc:docMk/>
          <pc:sldMk cId="0" sldId="270"/>
        </pc:sldMkLst>
        <pc:spChg chg="mod">
          <ac:chgData name="Ashley Bastiansz" userId="S::ashley.bastiansz@briloon.onmicrosoft.com::d25c90a2-e72f-4fdc-b924-2345eec28769" providerId="AD" clId="Web-{C2ED1A2D-92B0-823E-7B7E-2A925F622229}" dt="2026-03-30T17:35:43.913" v="64" actId="20577"/>
          <ac:spMkLst>
            <pc:docMk/>
            <pc:sldMk cId="0" sldId="270"/>
            <ac:spMk id="247" creationId="{00000000-0000-0000-0000-000000000000}"/>
          </ac:spMkLst>
        </pc:spChg>
      </pc:sldChg>
      <pc:sldChg chg="modSp">
        <pc:chgData name="Ashley Bastiansz" userId="S::ashley.bastiansz@briloon.onmicrosoft.com::d25c90a2-e72f-4fdc-b924-2345eec28769" providerId="AD" clId="Web-{C2ED1A2D-92B0-823E-7B7E-2A925F622229}" dt="2026-03-30T17:36:39.746" v="68" actId="20577"/>
        <pc:sldMkLst>
          <pc:docMk/>
          <pc:sldMk cId="0" sldId="271"/>
        </pc:sldMkLst>
        <pc:spChg chg="mod">
          <ac:chgData name="Ashley Bastiansz" userId="S::ashley.bastiansz@briloon.onmicrosoft.com::d25c90a2-e72f-4fdc-b924-2345eec28769" providerId="AD" clId="Web-{C2ED1A2D-92B0-823E-7B7E-2A925F622229}" dt="2026-03-30T17:36:39.746" v="68" actId="20577"/>
          <ac:spMkLst>
            <pc:docMk/>
            <pc:sldMk cId="0" sldId="271"/>
            <ac:spMk id="257" creationId="{00000000-0000-0000-0000-000000000000}"/>
          </ac:spMkLst>
        </pc:spChg>
      </pc:sldChg>
      <pc:sldChg chg="modSp">
        <pc:chgData name="Ashley Bastiansz" userId="S::ashley.bastiansz@briloon.onmicrosoft.com::d25c90a2-e72f-4fdc-b924-2345eec28769" providerId="AD" clId="Web-{C2ED1A2D-92B0-823E-7B7E-2A925F622229}" dt="2026-03-30T17:36:53.153" v="70" actId="20577"/>
        <pc:sldMkLst>
          <pc:docMk/>
          <pc:sldMk cId="0" sldId="273"/>
        </pc:sldMkLst>
        <pc:spChg chg="mod">
          <ac:chgData name="Ashley Bastiansz" userId="S::ashley.bastiansz@briloon.onmicrosoft.com::d25c90a2-e72f-4fdc-b924-2345eec28769" providerId="AD" clId="Web-{C2ED1A2D-92B0-823E-7B7E-2A925F622229}" dt="2026-03-30T17:36:53.153" v="70" actId="20577"/>
          <ac:spMkLst>
            <pc:docMk/>
            <pc:sldMk cId="0" sldId="273"/>
            <ac:spMk id="277" creationId="{00000000-0000-0000-0000-000000000000}"/>
          </ac:spMkLst>
        </pc:spChg>
      </pc:sldChg>
      <pc:sldChg chg="modSp">
        <pc:chgData name="Ashley Bastiansz" userId="S::ashley.bastiansz@briloon.onmicrosoft.com::d25c90a2-e72f-4fdc-b924-2345eec28769" providerId="AD" clId="Web-{C2ED1A2D-92B0-823E-7B7E-2A925F622229}" dt="2026-03-30T17:40:22.536" v="82" actId="20577"/>
        <pc:sldMkLst>
          <pc:docMk/>
          <pc:sldMk cId="0" sldId="277"/>
        </pc:sldMkLst>
        <pc:spChg chg="mod">
          <ac:chgData name="Ashley Bastiansz" userId="S::ashley.bastiansz@briloon.onmicrosoft.com::d25c90a2-e72f-4fdc-b924-2345eec28769" providerId="AD" clId="Web-{C2ED1A2D-92B0-823E-7B7E-2A925F622229}" dt="2026-03-30T17:40:22.536" v="82" actId="20577"/>
          <ac:spMkLst>
            <pc:docMk/>
            <pc:sldMk cId="0" sldId="277"/>
            <ac:spMk id="332" creationId="{00000000-0000-0000-0000-000000000000}"/>
          </ac:spMkLst>
        </pc:spChg>
      </pc:sldChg>
      <pc:sldChg chg="addSp modSp">
        <pc:chgData name="Ashley Bastiansz" userId="S::ashley.bastiansz@briloon.onmicrosoft.com::d25c90a2-e72f-4fdc-b924-2345eec28769" providerId="AD" clId="Web-{C2ED1A2D-92B0-823E-7B7E-2A925F622229}" dt="2026-03-30T17:40:06.098" v="73" actId="1076"/>
        <pc:sldMkLst>
          <pc:docMk/>
          <pc:sldMk cId="0" sldId="278"/>
        </pc:sldMkLst>
        <pc:picChg chg="add mod">
          <ac:chgData name="Ashley Bastiansz" userId="S::ashley.bastiansz@briloon.onmicrosoft.com::d25c90a2-e72f-4fdc-b924-2345eec28769" providerId="AD" clId="Web-{C2ED1A2D-92B0-823E-7B7E-2A925F622229}" dt="2026-03-30T17:40:06.098" v="73" actId="1076"/>
          <ac:picMkLst>
            <pc:docMk/>
            <pc:sldMk cId="0" sldId="278"/>
            <ac:picMk id="2" creationId="{EC4F4E38-1C9A-CB17-16EA-7007619D8DFA}"/>
          </ac:picMkLst>
        </pc:picChg>
      </pc:sldChg>
      <pc:sldChg chg="modSp">
        <pc:chgData name="Ashley Bastiansz" userId="S::ashley.bastiansz@briloon.onmicrosoft.com::d25c90a2-e72f-4fdc-b924-2345eec28769" providerId="AD" clId="Web-{C2ED1A2D-92B0-823E-7B7E-2A925F622229}" dt="2026-03-30T17:42:30.210" v="94" actId="20577"/>
        <pc:sldMkLst>
          <pc:docMk/>
          <pc:sldMk cId="0" sldId="284"/>
        </pc:sldMkLst>
        <pc:spChg chg="mod">
          <ac:chgData name="Ashley Bastiansz" userId="S::ashley.bastiansz@briloon.onmicrosoft.com::d25c90a2-e72f-4fdc-b924-2345eec28769" providerId="AD" clId="Web-{C2ED1A2D-92B0-823E-7B7E-2A925F622229}" dt="2026-03-30T17:42:30.210" v="94" actId="20577"/>
          <ac:spMkLst>
            <pc:docMk/>
            <pc:sldMk cId="0" sldId="284"/>
            <ac:spMk id="440" creationId="{00000000-0000-0000-0000-000000000000}"/>
          </ac:spMkLst>
        </pc:spChg>
      </pc:sldChg>
      <pc:sldChg chg="del">
        <pc:chgData name="Ashley Bastiansz" userId="S::ashley.bastiansz@briloon.onmicrosoft.com::d25c90a2-e72f-4fdc-b924-2345eec28769" providerId="AD" clId="Web-{C2ED1A2D-92B0-823E-7B7E-2A925F622229}" dt="2026-03-30T17:31:17.940" v="0"/>
        <pc:sldMkLst>
          <pc:docMk/>
          <pc:sldMk cId="0" sldId="2134806378"/>
        </pc:sldMkLst>
      </pc:sldChg>
      <pc:sldChg chg="del">
        <pc:chgData name="Ashley Bastiansz" userId="S::ashley.bastiansz@briloon.onmicrosoft.com::d25c90a2-e72f-4fdc-b924-2345eec28769" providerId="AD" clId="Web-{C2ED1A2D-92B0-823E-7B7E-2A925F622229}" dt="2026-03-30T17:31:19.721" v="1"/>
        <pc:sldMkLst>
          <pc:docMk/>
          <pc:sldMk cId="0" sldId="2134806379"/>
        </pc:sldMkLst>
      </pc:sldChg>
      <pc:sldChg chg="del">
        <pc:chgData name="Ashley Bastiansz" userId="S::ashley.bastiansz@briloon.onmicrosoft.com::d25c90a2-e72f-4fdc-b924-2345eec28769" providerId="AD" clId="Web-{C2ED1A2D-92B0-823E-7B7E-2A925F622229}" dt="2026-03-30T17:31:20.518" v="2"/>
        <pc:sldMkLst>
          <pc:docMk/>
          <pc:sldMk cId="0" sldId="2134806380"/>
        </pc:sldMkLst>
      </pc:sldChg>
      <pc:sldChg chg="del">
        <pc:chgData name="Ashley Bastiansz" userId="S::ashley.bastiansz@briloon.onmicrosoft.com::d25c90a2-e72f-4fdc-b924-2345eec28769" providerId="AD" clId="Web-{C2ED1A2D-92B0-823E-7B7E-2A925F622229}" dt="2026-03-30T17:31:22.049" v="3"/>
        <pc:sldMkLst>
          <pc:docMk/>
          <pc:sldMk cId="0" sldId="2134806381"/>
        </pc:sldMkLst>
      </pc:sldChg>
      <pc:sldChg chg="modSp">
        <pc:chgData name="Ashley Bastiansz" userId="S::ashley.bastiansz@briloon.onmicrosoft.com::d25c90a2-e72f-4fdc-b924-2345eec28769" providerId="AD" clId="Web-{C2ED1A2D-92B0-823E-7B7E-2A925F622229}" dt="2026-03-30T17:41:56.147" v="92" actId="20577"/>
        <pc:sldMkLst>
          <pc:docMk/>
          <pc:sldMk cId="0" sldId="2134806383"/>
        </pc:sldMkLst>
        <pc:spChg chg="mod">
          <ac:chgData name="Ashley Bastiansz" userId="S::ashley.bastiansz@briloon.onmicrosoft.com::d25c90a2-e72f-4fdc-b924-2345eec28769" providerId="AD" clId="Web-{C2ED1A2D-92B0-823E-7B7E-2A925F622229}" dt="2026-03-30T17:41:56.147" v="92" actId="20577"/>
          <ac:spMkLst>
            <pc:docMk/>
            <pc:sldMk cId="0" sldId="2134806383"/>
            <ac:spMk id="394" creationId="{00000000-0000-0000-0000-000000000000}"/>
          </ac:spMkLst>
        </pc:spChg>
      </pc:sldChg>
    </pc:docChg>
  </pc:docChgLst>
  <pc:docChgLst>
    <pc:chgData name="Tahlia Ali Shah" userId="36401e16-0fdb-426b-ba96-14d3bf16277b" providerId="ADAL" clId="{22C88653-ABE2-44D2-91F1-106D29B9B826}"/>
    <pc:docChg chg="undo custSel addSld delSld modSld sldOrd">
      <pc:chgData name="Tahlia Ali Shah" userId="36401e16-0fdb-426b-ba96-14d3bf16277b" providerId="ADAL" clId="{22C88653-ABE2-44D2-91F1-106D29B9B826}" dt="2026-03-30T17:11:54.282" v="117" actId="47"/>
      <pc:docMkLst>
        <pc:docMk/>
      </pc:docMkLst>
      <pc:sldChg chg="add">
        <pc:chgData name="Tahlia Ali Shah" userId="36401e16-0fdb-426b-ba96-14d3bf16277b" providerId="ADAL" clId="{22C88653-ABE2-44D2-91F1-106D29B9B826}" dt="2026-03-30T16:56:31.165" v="83"/>
        <pc:sldMkLst>
          <pc:docMk/>
          <pc:sldMk cId="0" sldId="256"/>
        </pc:sldMkLst>
      </pc:sldChg>
      <pc:sldChg chg="add del">
        <pc:chgData name="Tahlia Ali Shah" userId="36401e16-0fdb-426b-ba96-14d3bf16277b" providerId="ADAL" clId="{22C88653-ABE2-44D2-91F1-106D29B9B826}" dt="2026-03-30T16:56:42.868" v="85" actId="47"/>
        <pc:sldMkLst>
          <pc:docMk/>
          <pc:sldMk cId="0" sldId="257"/>
        </pc:sldMkLst>
      </pc:sldChg>
      <pc:sldChg chg="add">
        <pc:chgData name="Tahlia Ali Shah" userId="36401e16-0fdb-426b-ba96-14d3bf16277b" providerId="ADAL" clId="{22C88653-ABE2-44D2-91F1-106D29B9B826}" dt="2026-03-30T16:57:01.411" v="87"/>
        <pc:sldMkLst>
          <pc:docMk/>
          <pc:sldMk cId="0" sldId="259"/>
        </pc:sldMkLst>
      </pc:sldChg>
      <pc:sldChg chg="add">
        <pc:chgData name="Tahlia Ali Shah" userId="36401e16-0fdb-426b-ba96-14d3bf16277b" providerId="ADAL" clId="{22C88653-ABE2-44D2-91F1-106D29B9B826}" dt="2026-03-30T16:57:10.167" v="88"/>
        <pc:sldMkLst>
          <pc:docMk/>
          <pc:sldMk cId="0" sldId="260"/>
        </pc:sldMkLst>
      </pc:sldChg>
      <pc:sldChg chg="add">
        <pc:chgData name="Tahlia Ali Shah" userId="36401e16-0fdb-426b-ba96-14d3bf16277b" providerId="ADAL" clId="{22C88653-ABE2-44D2-91F1-106D29B9B826}" dt="2026-03-30T16:57:29.114" v="89"/>
        <pc:sldMkLst>
          <pc:docMk/>
          <pc:sldMk cId="0" sldId="261"/>
        </pc:sldMkLst>
      </pc:sldChg>
      <pc:sldChg chg="add">
        <pc:chgData name="Tahlia Ali Shah" userId="36401e16-0fdb-426b-ba96-14d3bf16277b" providerId="ADAL" clId="{22C88653-ABE2-44D2-91F1-106D29B9B826}" dt="2026-03-30T16:57:29.114" v="89"/>
        <pc:sldMkLst>
          <pc:docMk/>
          <pc:sldMk cId="0" sldId="262"/>
        </pc:sldMkLst>
      </pc:sldChg>
      <pc:sldChg chg="add">
        <pc:chgData name="Tahlia Ali Shah" userId="36401e16-0fdb-426b-ba96-14d3bf16277b" providerId="ADAL" clId="{22C88653-ABE2-44D2-91F1-106D29B9B826}" dt="2026-03-30T16:57:29.114" v="89"/>
        <pc:sldMkLst>
          <pc:docMk/>
          <pc:sldMk cId="0" sldId="263"/>
        </pc:sldMkLst>
      </pc:sldChg>
      <pc:sldChg chg="add">
        <pc:chgData name="Tahlia Ali Shah" userId="36401e16-0fdb-426b-ba96-14d3bf16277b" providerId="ADAL" clId="{22C88653-ABE2-44D2-91F1-106D29B9B826}" dt="2026-03-30T16:57:29.114" v="89"/>
        <pc:sldMkLst>
          <pc:docMk/>
          <pc:sldMk cId="0" sldId="265"/>
        </pc:sldMkLst>
      </pc:sldChg>
      <pc:sldChg chg="add">
        <pc:chgData name="Tahlia Ali Shah" userId="36401e16-0fdb-426b-ba96-14d3bf16277b" providerId="ADAL" clId="{22C88653-ABE2-44D2-91F1-106D29B9B826}" dt="2026-03-30T16:57:46.126" v="90"/>
        <pc:sldMkLst>
          <pc:docMk/>
          <pc:sldMk cId="0" sldId="266"/>
        </pc:sldMkLst>
      </pc:sldChg>
      <pc:sldChg chg="add">
        <pc:chgData name="Tahlia Ali Shah" userId="36401e16-0fdb-426b-ba96-14d3bf16277b" providerId="ADAL" clId="{22C88653-ABE2-44D2-91F1-106D29B9B826}" dt="2026-03-30T16:57:46.126" v="90"/>
        <pc:sldMkLst>
          <pc:docMk/>
          <pc:sldMk cId="0" sldId="267"/>
        </pc:sldMkLst>
      </pc:sldChg>
      <pc:sldChg chg="add">
        <pc:chgData name="Tahlia Ali Shah" userId="36401e16-0fdb-426b-ba96-14d3bf16277b" providerId="ADAL" clId="{22C88653-ABE2-44D2-91F1-106D29B9B826}" dt="2026-03-30T16:57:46.126" v="90"/>
        <pc:sldMkLst>
          <pc:docMk/>
          <pc:sldMk cId="0" sldId="268"/>
        </pc:sldMkLst>
      </pc:sldChg>
      <pc:sldChg chg="add">
        <pc:chgData name="Tahlia Ali Shah" userId="36401e16-0fdb-426b-ba96-14d3bf16277b" providerId="ADAL" clId="{22C88653-ABE2-44D2-91F1-106D29B9B826}" dt="2026-03-30T16:57:46.126" v="90"/>
        <pc:sldMkLst>
          <pc:docMk/>
          <pc:sldMk cId="0" sldId="269"/>
        </pc:sldMkLst>
      </pc:sldChg>
      <pc:sldChg chg="add">
        <pc:chgData name="Tahlia Ali Shah" userId="36401e16-0fdb-426b-ba96-14d3bf16277b" providerId="ADAL" clId="{22C88653-ABE2-44D2-91F1-106D29B9B826}" dt="2026-03-30T16:57:46.126" v="90"/>
        <pc:sldMkLst>
          <pc:docMk/>
          <pc:sldMk cId="0" sldId="270"/>
        </pc:sldMkLst>
      </pc:sldChg>
      <pc:sldChg chg="add">
        <pc:chgData name="Tahlia Ali Shah" userId="36401e16-0fdb-426b-ba96-14d3bf16277b" providerId="ADAL" clId="{22C88653-ABE2-44D2-91F1-106D29B9B826}" dt="2026-03-30T16:57:46.126" v="90"/>
        <pc:sldMkLst>
          <pc:docMk/>
          <pc:sldMk cId="0" sldId="271"/>
        </pc:sldMkLst>
      </pc:sldChg>
      <pc:sldChg chg="add del ord modNotes">
        <pc:chgData name="Tahlia Ali Shah" userId="36401e16-0fdb-426b-ba96-14d3bf16277b" providerId="ADAL" clId="{22C88653-ABE2-44D2-91F1-106D29B9B826}" dt="2026-03-30T17:11:54.282" v="117" actId="47"/>
        <pc:sldMkLst>
          <pc:docMk/>
          <pc:sldMk cId="0" sldId="272"/>
        </pc:sldMkLst>
      </pc:sldChg>
      <pc:sldChg chg="add ord modNotes">
        <pc:chgData name="Tahlia Ali Shah" userId="36401e16-0fdb-426b-ba96-14d3bf16277b" providerId="ADAL" clId="{22C88653-ABE2-44D2-91F1-106D29B9B826}" dt="2026-03-30T16:58:47.566" v="94" actId="20578"/>
        <pc:sldMkLst>
          <pc:docMk/>
          <pc:sldMk cId="0" sldId="273"/>
        </pc:sldMkLst>
      </pc:sldChg>
      <pc:sldChg chg="add ord modNotes">
        <pc:chgData name="Tahlia Ali Shah" userId="36401e16-0fdb-426b-ba96-14d3bf16277b" providerId="ADAL" clId="{22C88653-ABE2-44D2-91F1-106D29B9B826}" dt="2026-03-30T16:58:47.566" v="94" actId="20578"/>
        <pc:sldMkLst>
          <pc:docMk/>
          <pc:sldMk cId="0" sldId="274"/>
        </pc:sldMkLst>
      </pc:sldChg>
      <pc:sldChg chg="add ord modNotes">
        <pc:chgData name="Tahlia Ali Shah" userId="36401e16-0fdb-426b-ba96-14d3bf16277b" providerId="ADAL" clId="{22C88653-ABE2-44D2-91F1-106D29B9B826}" dt="2026-03-30T16:58:47.566" v="94" actId="20578"/>
        <pc:sldMkLst>
          <pc:docMk/>
          <pc:sldMk cId="0" sldId="275"/>
        </pc:sldMkLst>
      </pc:sldChg>
      <pc:sldChg chg="add ord modNotes">
        <pc:chgData name="Tahlia Ali Shah" userId="36401e16-0fdb-426b-ba96-14d3bf16277b" providerId="ADAL" clId="{22C88653-ABE2-44D2-91F1-106D29B9B826}" dt="2026-03-30T16:58:47.566" v="94" actId="20578"/>
        <pc:sldMkLst>
          <pc:docMk/>
          <pc:sldMk cId="0" sldId="277"/>
        </pc:sldMkLst>
      </pc:sldChg>
      <pc:sldChg chg="add ord modNotes">
        <pc:chgData name="Tahlia Ali Shah" userId="36401e16-0fdb-426b-ba96-14d3bf16277b" providerId="ADAL" clId="{22C88653-ABE2-44D2-91F1-106D29B9B826}" dt="2026-03-30T16:58:47.566" v="94" actId="20578"/>
        <pc:sldMkLst>
          <pc:docMk/>
          <pc:sldMk cId="0" sldId="278"/>
        </pc:sldMkLst>
      </pc:sldChg>
      <pc:sldChg chg="add ord modNotes">
        <pc:chgData name="Tahlia Ali Shah" userId="36401e16-0fdb-426b-ba96-14d3bf16277b" providerId="ADAL" clId="{22C88653-ABE2-44D2-91F1-106D29B9B826}" dt="2026-03-30T16:58:47.566" v="94" actId="20578"/>
        <pc:sldMkLst>
          <pc:docMk/>
          <pc:sldMk cId="0" sldId="279"/>
        </pc:sldMkLst>
      </pc:sldChg>
      <pc:sldChg chg="add ord modNotes">
        <pc:chgData name="Tahlia Ali Shah" userId="36401e16-0fdb-426b-ba96-14d3bf16277b" providerId="ADAL" clId="{22C88653-ABE2-44D2-91F1-106D29B9B826}" dt="2026-03-30T16:58:47.566" v="94" actId="20578"/>
        <pc:sldMkLst>
          <pc:docMk/>
          <pc:sldMk cId="0" sldId="280"/>
        </pc:sldMkLst>
      </pc:sldChg>
      <pc:sldChg chg="add ord modNotes">
        <pc:chgData name="Tahlia Ali Shah" userId="36401e16-0fdb-426b-ba96-14d3bf16277b" providerId="ADAL" clId="{22C88653-ABE2-44D2-91F1-106D29B9B826}" dt="2026-03-30T16:58:47.566" v="94" actId="20578"/>
        <pc:sldMkLst>
          <pc:docMk/>
          <pc:sldMk cId="0" sldId="282"/>
        </pc:sldMkLst>
      </pc:sldChg>
      <pc:sldChg chg="add ord modNotes">
        <pc:chgData name="Tahlia Ali Shah" userId="36401e16-0fdb-426b-ba96-14d3bf16277b" providerId="ADAL" clId="{22C88653-ABE2-44D2-91F1-106D29B9B826}" dt="2026-03-30T16:58:47.566" v="94" actId="20578"/>
        <pc:sldMkLst>
          <pc:docMk/>
          <pc:sldMk cId="0" sldId="283"/>
        </pc:sldMkLst>
      </pc:sldChg>
      <pc:sldChg chg="add ord modNotes">
        <pc:chgData name="Tahlia Ali Shah" userId="36401e16-0fdb-426b-ba96-14d3bf16277b" providerId="ADAL" clId="{22C88653-ABE2-44D2-91F1-106D29B9B826}" dt="2026-03-30T16:58:47.566" v="94" actId="20578"/>
        <pc:sldMkLst>
          <pc:docMk/>
          <pc:sldMk cId="0" sldId="284"/>
        </pc:sldMkLst>
      </pc:sldChg>
      <pc:sldChg chg="modSp add mod ord modNotes">
        <pc:chgData name="Tahlia Ali Shah" userId="36401e16-0fdb-426b-ba96-14d3bf16277b" providerId="ADAL" clId="{22C88653-ABE2-44D2-91F1-106D29B9B826}" dt="2026-03-30T16:59:47.845" v="100" actId="20577"/>
        <pc:sldMkLst>
          <pc:docMk/>
          <pc:sldMk cId="0" sldId="285"/>
        </pc:sldMkLst>
        <pc:spChg chg="mod">
          <ac:chgData name="Tahlia Ali Shah" userId="36401e16-0fdb-426b-ba96-14d3bf16277b" providerId="ADAL" clId="{22C88653-ABE2-44D2-91F1-106D29B9B826}" dt="2026-03-30T16:59:47.845" v="100" actId="20577"/>
          <ac:spMkLst>
            <pc:docMk/>
            <pc:sldMk cId="0" sldId="285"/>
            <ac:spMk id="454" creationId="{00000000-0000-0000-0000-000000000000}"/>
          </ac:spMkLst>
        </pc:spChg>
      </pc:sldChg>
      <pc:sldChg chg="add ord modNotes">
        <pc:chgData name="Tahlia Ali Shah" userId="36401e16-0fdb-426b-ba96-14d3bf16277b" providerId="ADAL" clId="{22C88653-ABE2-44D2-91F1-106D29B9B826}" dt="2026-03-30T16:58:47.566" v="94" actId="20578"/>
        <pc:sldMkLst>
          <pc:docMk/>
          <pc:sldMk cId="0" sldId="286"/>
        </pc:sldMkLst>
      </pc:sldChg>
      <pc:sldChg chg="del">
        <pc:chgData name="Tahlia Ali Shah" userId="36401e16-0fdb-426b-ba96-14d3bf16277b" providerId="ADAL" clId="{22C88653-ABE2-44D2-91F1-106D29B9B826}" dt="2026-03-30T17:00:07.379" v="101" actId="47"/>
        <pc:sldMkLst>
          <pc:docMk/>
          <pc:sldMk cId="2218476230" sldId="1284"/>
        </pc:sldMkLst>
      </pc:sldChg>
      <pc:sldChg chg="addSp delSp modSp new del mod">
        <pc:chgData name="Tahlia Ali Shah" userId="36401e16-0fdb-426b-ba96-14d3bf16277b" providerId="ADAL" clId="{22C88653-ABE2-44D2-91F1-106D29B9B826}" dt="2026-03-30T15:44:06.457" v="74" actId="47"/>
        <pc:sldMkLst>
          <pc:docMk/>
          <pc:sldMk cId="1949718883" sldId="2134806370"/>
        </pc:sldMkLst>
        <pc:spChg chg="mod">
          <ac:chgData name="Tahlia Ali Shah" userId="36401e16-0fdb-426b-ba96-14d3bf16277b" providerId="ADAL" clId="{22C88653-ABE2-44D2-91F1-106D29B9B826}" dt="2026-03-30T15:17:28.221" v="25" actId="1076"/>
          <ac:spMkLst>
            <pc:docMk/>
            <pc:sldMk cId="1949718883" sldId="2134806370"/>
            <ac:spMk id="2" creationId="{CB6F05C9-584A-8953-CA40-C143B52E9622}"/>
          </ac:spMkLst>
        </pc:spChg>
        <pc:spChg chg="del mod">
          <ac:chgData name="Tahlia Ali Shah" userId="36401e16-0fdb-426b-ba96-14d3bf16277b" providerId="ADAL" clId="{22C88653-ABE2-44D2-91F1-106D29B9B826}" dt="2026-03-30T15:20:37.041" v="29" actId="478"/>
          <ac:spMkLst>
            <pc:docMk/>
            <pc:sldMk cId="1949718883" sldId="2134806370"/>
            <ac:spMk id="3" creationId="{6FBE092D-26CB-62AA-A64A-6BEB3766B5D7}"/>
          </ac:spMkLst>
        </pc:spChg>
        <pc:graphicFrameChg chg="add del">
          <ac:chgData name="Tahlia Ali Shah" userId="36401e16-0fdb-426b-ba96-14d3bf16277b" providerId="ADAL" clId="{22C88653-ABE2-44D2-91F1-106D29B9B826}" dt="2026-03-30T15:20:33.442" v="28" actId="478"/>
          <ac:graphicFrameMkLst>
            <pc:docMk/>
            <pc:sldMk cId="1949718883" sldId="2134806370"/>
            <ac:graphicFrameMk id="4" creationId="{ED99D7F5-BD9E-52C4-D4B0-616C7681959A}"/>
          </ac:graphicFrameMkLst>
        </pc:graphicFrameChg>
        <pc:graphicFrameChg chg="add">
          <ac:chgData name="Tahlia Ali Shah" userId="36401e16-0fdb-426b-ba96-14d3bf16277b" providerId="ADAL" clId="{22C88653-ABE2-44D2-91F1-106D29B9B826}" dt="2026-03-30T15:20:40.639" v="30"/>
          <ac:graphicFrameMkLst>
            <pc:docMk/>
            <pc:sldMk cId="1949718883" sldId="2134806370"/>
            <ac:graphicFrameMk id="5" creationId="{272F371E-430B-8334-ED54-1703DC4959F5}"/>
          </ac:graphicFrameMkLst>
        </pc:graphicFrameChg>
      </pc:sldChg>
      <pc:sldChg chg="addSp delSp modSp new mod">
        <pc:chgData name="Tahlia Ali Shah" userId="36401e16-0fdb-426b-ba96-14d3bf16277b" providerId="ADAL" clId="{22C88653-ABE2-44D2-91F1-106D29B9B826}" dt="2026-03-30T15:45:47.826" v="81" actId="14100"/>
        <pc:sldMkLst>
          <pc:docMk/>
          <pc:sldMk cId="4016900356" sldId="2134806371"/>
        </pc:sldMkLst>
        <pc:spChg chg="del mod">
          <ac:chgData name="Tahlia Ali Shah" userId="36401e16-0fdb-426b-ba96-14d3bf16277b" providerId="ADAL" clId="{22C88653-ABE2-44D2-91F1-106D29B9B826}" dt="2026-03-30T15:45:40.469" v="79" actId="478"/>
          <ac:spMkLst>
            <pc:docMk/>
            <pc:sldMk cId="4016900356" sldId="2134806371"/>
            <ac:spMk id="2" creationId="{D9359857-B847-BA2A-BC51-46E9D16B0F94}"/>
          </ac:spMkLst>
        </pc:spChg>
        <pc:graphicFrameChg chg="add mod">
          <ac:chgData name="Tahlia Ali Shah" userId="36401e16-0fdb-426b-ba96-14d3bf16277b" providerId="ADAL" clId="{22C88653-ABE2-44D2-91F1-106D29B9B826}" dt="2026-03-30T15:45:47.826" v="81" actId="14100"/>
          <ac:graphicFrameMkLst>
            <pc:docMk/>
            <pc:sldMk cId="4016900356" sldId="2134806371"/>
            <ac:graphicFrameMk id="5" creationId="{F94523FA-AE1D-08A7-782A-79AD2B69A8E3}"/>
          </ac:graphicFrameMkLst>
        </pc:graphicFrameChg>
      </pc:sldChg>
      <pc:sldChg chg="modSp new del mod">
        <pc:chgData name="Tahlia Ali Shah" userId="36401e16-0fdb-426b-ba96-14d3bf16277b" providerId="ADAL" clId="{22C88653-ABE2-44D2-91F1-106D29B9B826}" dt="2026-03-30T16:58:59.332" v="97" actId="47"/>
        <pc:sldMkLst>
          <pc:docMk/>
          <pc:sldMk cId="3355180656" sldId="2134806372"/>
        </pc:sldMkLst>
        <pc:spChg chg="mod">
          <ac:chgData name="Tahlia Ali Shah" userId="36401e16-0fdb-426b-ba96-14d3bf16277b" providerId="ADAL" clId="{22C88653-ABE2-44D2-91F1-106D29B9B826}" dt="2026-03-30T15:43:58.314" v="72" actId="1076"/>
          <ac:spMkLst>
            <pc:docMk/>
            <pc:sldMk cId="3355180656" sldId="2134806372"/>
            <ac:spMk id="2" creationId="{1F765A28-DBE3-C8C3-8853-BC055DA317A2}"/>
          </ac:spMkLst>
        </pc:spChg>
        <pc:spChg chg="mod">
          <ac:chgData name="Tahlia Ali Shah" userId="36401e16-0fdb-426b-ba96-14d3bf16277b" providerId="ADAL" clId="{22C88653-ABE2-44D2-91F1-106D29B9B826}" dt="2026-03-30T15:44:00.995" v="73" actId="1076"/>
          <ac:spMkLst>
            <pc:docMk/>
            <pc:sldMk cId="3355180656" sldId="2134806372"/>
            <ac:spMk id="3" creationId="{7B33524A-64F3-C52F-387B-2A18D610EB8A}"/>
          </ac:spMkLst>
        </pc:spChg>
      </pc:sldChg>
      <pc:sldChg chg="add">
        <pc:chgData name="Tahlia Ali Shah" userId="36401e16-0fdb-426b-ba96-14d3bf16277b" providerId="ADAL" clId="{22C88653-ABE2-44D2-91F1-106D29B9B826}" dt="2026-03-30T15:45:55.790" v="82" actId="2890"/>
        <pc:sldMkLst>
          <pc:docMk/>
          <pc:sldMk cId="828429702" sldId="2134806373"/>
        </pc:sldMkLst>
      </pc:sldChg>
      <pc:sldChg chg="del">
        <pc:chgData name="Tahlia Ali Shah" userId="36401e16-0fdb-426b-ba96-14d3bf16277b" providerId="ADAL" clId="{22C88653-ABE2-44D2-91F1-106D29B9B826}" dt="2026-03-30T17:03:43.174" v="115" actId="47"/>
        <pc:sldMkLst>
          <pc:docMk/>
          <pc:sldMk cId="1669936520" sldId="2134806374"/>
        </pc:sldMkLst>
      </pc:sldChg>
      <pc:sldChg chg="add">
        <pc:chgData name="Tahlia Ali Shah" userId="36401e16-0fdb-426b-ba96-14d3bf16277b" providerId="ADAL" clId="{22C88653-ABE2-44D2-91F1-106D29B9B826}" dt="2026-03-30T16:56:51.793" v="86"/>
        <pc:sldMkLst>
          <pc:docMk/>
          <pc:sldMk cId="0" sldId="2134806375"/>
        </pc:sldMkLst>
      </pc:sldChg>
      <pc:sldChg chg="add">
        <pc:chgData name="Tahlia Ali Shah" userId="36401e16-0fdb-426b-ba96-14d3bf16277b" providerId="ADAL" clId="{22C88653-ABE2-44D2-91F1-106D29B9B826}" dt="2026-03-30T16:57:29.114" v="89"/>
        <pc:sldMkLst>
          <pc:docMk/>
          <pc:sldMk cId="0" sldId="2134806376"/>
        </pc:sldMkLst>
      </pc:sldChg>
      <pc:sldChg chg="add">
        <pc:chgData name="Tahlia Ali Shah" userId="36401e16-0fdb-426b-ba96-14d3bf16277b" providerId="ADAL" clId="{22C88653-ABE2-44D2-91F1-106D29B9B826}" dt="2026-03-30T16:57:46.126" v="90"/>
        <pc:sldMkLst>
          <pc:docMk/>
          <pc:sldMk cId="0" sldId="2134806377"/>
        </pc:sldMkLst>
      </pc:sldChg>
      <pc:sldChg chg="add">
        <pc:chgData name="Tahlia Ali Shah" userId="36401e16-0fdb-426b-ba96-14d3bf16277b" providerId="ADAL" clId="{22C88653-ABE2-44D2-91F1-106D29B9B826}" dt="2026-03-30T16:57:46.126" v="90"/>
        <pc:sldMkLst>
          <pc:docMk/>
          <pc:sldMk cId="0" sldId="2134806378"/>
        </pc:sldMkLst>
      </pc:sldChg>
      <pc:sldChg chg="add">
        <pc:chgData name="Tahlia Ali Shah" userId="36401e16-0fdb-426b-ba96-14d3bf16277b" providerId="ADAL" clId="{22C88653-ABE2-44D2-91F1-106D29B9B826}" dt="2026-03-30T16:57:46.126" v="90"/>
        <pc:sldMkLst>
          <pc:docMk/>
          <pc:sldMk cId="0" sldId="2134806379"/>
        </pc:sldMkLst>
      </pc:sldChg>
      <pc:sldChg chg="add">
        <pc:chgData name="Tahlia Ali Shah" userId="36401e16-0fdb-426b-ba96-14d3bf16277b" providerId="ADAL" clId="{22C88653-ABE2-44D2-91F1-106D29B9B826}" dt="2026-03-30T16:57:46.126" v="90"/>
        <pc:sldMkLst>
          <pc:docMk/>
          <pc:sldMk cId="0" sldId="2134806380"/>
        </pc:sldMkLst>
      </pc:sldChg>
      <pc:sldChg chg="add">
        <pc:chgData name="Tahlia Ali Shah" userId="36401e16-0fdb-426b-ba96-14d3bf16277b" providerId="ADAL" clId="{22C88653-ABE2-44D2-91F1-106D29B9B826}" dt="2026-03-30T16:57:46.126" v="90"/>
        <pc:sldMkLst>
          <pc:docMk/>
          <pc:sldMk cId="0" sldId="2134806381"/>
        </pc:sldMkLst>
      </pc:sldChg>
      <pc:sldChg chg="add ord modNotes">
        <pc:chgData name="Tahlia Ali Shah" userId="36401e16-0fdb-426b-ba96-14d3bf16277b" providerId="ADAL" clId="{22C88653-ABE2-44D2-91F1-106D29B9B826}" dt="2026-03-30T16:58:47.566" v="94" actId="20578"/>
        <pc:sldMkLst>
          <pc:docMk/>
          <pc:sldMk cId="0" sldId="2134806382"/>
        </pc:sldMkLst>
      </pc:sldChg>
      <pc:sldChg chg="add ord modNotes">
        <pc:chgData name="Tahlia Ali Shah" userId="36401e16-0fdb-426b-ba96-14d3bf16277b" providerId="ADAL" clId="{22C88653-ABE2-44D2-91F1-106D29B9B826}" dt="2026-03-30T16:58:47.566" v="94" actId="20578"/>
        <pc:sldMkLst>
          <pc:docMk/>
          <pc:sldMk cId="0" sldId="2134806383"/>
        </pc:sldMkLst>
      </pc:sldChg>
      <pc:sldChg chg="addSp delSp modSp new mod">
        <pc:chgData name="Tahlia Ali Shah" userId="36401e16-0fdb-426b-ba96-14d3bf16277b" providerId="ADAL" clId="{22C88653-ABE2-44D2-91F1-106D29B9B826}" dt="2026-03-30T17:03:12.925" v="114" actId="14100"/>
        <pc:sldMkLst>
          <pc:docMk/>
          <pc:sldMk cId="2642987823" sldId="2134806384"/>
        </pc:sldMkLst>
        <pc:spChg chg="del">
          <ac:chgData name="Tahlia Ali Shah" userId="36401e16-0fdb-426b-ba96-14d3bf16277b" providerId="ADAL" clId="{22C88653-ABE2-44D2-91F1-106D29B9B826}" dt="2026-03-30T17:02:28.712" v="104" actId="478"/>
          <ac:spMkLst>
            <pc:docMk/>
            <pc:sldMk cId="2642987823" sldId="2134806384"/>
            <ac:spMk id="2" creationId="{501C9D1D-D263-9DE6-BAA6-93A9DF435D8B}"/>
          </ac:spMkLst>
        </pc:spChg>
        <pc:spChg chg="del">
          <ac:chgData name="Tahlia Ali Shah" userId="36401e16-0fdb-426b-ba96-14d3bf16277b" providerId="ADAL" clId="{22C88653-ABE2-44D2-91F1-106D29B9B826}" dt="2026-03-30T17:02:30.595" v="105" actId="478"/>
          <ac:spMkLst>
            <pc:docMk/>
            <pc:sldMk cId="2642987823" sldId="2134806384"/>
            <ac:spMk id="3" creationId="{86D2449C-4E3C-4CA3-D1B1-1DAE5CE95271}"/>
          </ac:spMkLst>
        </pc:spChg>
        <pc:graphicFrameChg chg="add mod">
          <ac:chgData name="Tahlia Ali Shah" userId="36401e16-0fdb-426b-ba96-14d3bf16277b" providerId="ADAL" clId="{22C88653-ABE2-44D2-91F1-106D29B9B826}" dt="2026-03-30T17:03:12.925" v="114" actId="14100"/>
          <ac:graphicFrameMkLst>
            <pc:docMk/>
            <pc:sldMk cId="2642987823" sldId="2134806384"/>
            <ac:graphicFrameMk id="4" creationId="{43A83BE4-CF52-56F0-7672-BC46B7573996}"/>
          </ac:graphicFrameMkLst>
        </pc:graphicFrameChg>
      </pc:sldChg>
      <pc:sldChg chg="modSp add mod ord">
        <pc:chgData name="Tahlia Ali Shah" userId="36401e16-0fdb-426b-ba96-14d3bf16277b" providerId="ADAL" clId="{22C88653-ABE2-44D2-91F1-106D29B9B826}" dt="2026-03-30T17:03:03.980" v="112" actId="14100"/>
        <pc:sldMkLst>
          <pc:docMk/>
          <pc:sldMk cId="401020707" sldId="2134806385"/>
        </pc:sldMkLst>
        <pc:graphicFrameChg chg="mod">
          <ac:chgData name="Tahlia Ali Shah" userId="36401e16-0fdb-426b-ba96-14d3bf16277b" providerId="ADAL" clId="{22C88653-ABE2-44D2-91F1-106D29B9B826}" dt="2026-03-30T17:03:03.980" v="112" actId="14100"/>
          <ac:graphicFrameMkLst>
            <pc:docMk/>
            <pc:sldMk cId="401020707" sldId="2134806385"/>
            <ac:graphicFrameMk id="4" creationId="{8434CEAD-5387-9262-05E4-6AAB5A3E14EA}"/>
          </ac:graphicFrameMkLst>
        </pc:graphicFrameChg>
      </pc:sldChg>
      <pc:sldChg chg="add">
        <pc:chgData name="Tahlia Ali Shah" userId="36401e16-0fdb-426b-ba96-14d3bf16277b" providerId="ADAL" clId="{22C88653-ABE2-44D2-91F1-106D29B9B826}" dt="2026-03-30T17:11:52.785" v="116"/>
        <pc:sldMkLst>
          <pc:docMk/>
          <pc:sldMk cId="0" sldId="2134806386"/>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image" Target="../media/image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image" Target="../media/image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4B3407-2CBD-4B32-B759-3CA42BF8DAE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BCD903C-A0BB-403A-81F7-2B3653A7F173}">
      <dgm:prSet custT="1"/>
      <dgm:spPr/>
      <dgm:t>
        <a:bodyPr/>
        <a:lstStyle/>
        <a:p>
          <a:pPr rtl="0">
            <a:lnSpc>
              <a:spcPct val="100000"/>
            </a:lnSpc>
          </a:pPr>
          <a:r>
            <a:rPr lang="en-GB" sz="2400" b="1"/>
            <a:t>Keep microphones </a:t>
          </a:r>
          <a:r>
            <a:rPr lang="en-GB" sz="2400" b="1">
              <a:latin typeface="Tw Cen MT"/>
            </a:rPr>
            <a:t>OFF</a:t>
          </a:r>
          <a:r>
            <a:rPr lang="en-GB" sz="2400"/>
            <a:t> unless making an intervention. Cameras are optional. </a:t>
          </a:r>
          <a:endParaRPr lang="en-US" sz="2400"/>
        </a:p>
      </dgm:t>
    </dgm:pt>
    <dgm:pt modelId="{D1EEAE72-6B7F-4978-B22C-08D2E340EDF6}" type="parTrans" cxnId="{C077A37C-616D-46F2-94AE-7FF40BA7C6CC}">
      <dgm:prSet/>
      <dgm:spPr/>
      <dgm:t>
        <a:bodyPr/>
        <a:lstStyle/>
        <a:p>
          <a:endParaRPr lang="en-US"/>
        </a:p>
      </dgm:t>
    </dgm:pt>
    <dgm:pt modelId="{C5AE2D57-9BD7-498D-975F-52513B576ED8}" type="sibTrans" cxnId="{C077A37C-616D-46F2-94AE-7FF40BA7C6CC}">
      <dgm:prSet/>
      <dgm:spPr/>
      <dgm:t>
        <a:bodyPr/>
        <a:lstStyle/>
        <a:p>
          <a:endParaRPr lang="en-US"/>
        </a:p>
      </dgm:t>
    </dgm:pt>
    <dgm:pt modelId="{F1AD8D73-A4A6-47C4-98EC-8F8847AF2FC4}">
      <dgm:prSet custT="1"/>
      <dgm:spPr/>
      <dgm:t>
        <a:bodyPr/>
        <a:lstStyle/>
        <a:p>
          <a:pPr>
            <a:lnSpc>
              <a:spcPct val="100000"/>
            </a:lnSpc>
          </a:pPr>
          <a:r>
            <a:rPr lang="en-US" sz="2400"/>
            <a:t>Use the </a:t>
          </a:r>
          <a:r>
            <a:rPr lang="en-US" sz="2400" b="1"/>
            <a:t>“Chat” </a:t>
          </a:r>
          <a:r>
            <a:rPr lang="en-US" sz="2400"/>
            <a:t>to ask technical questions or share views</a:t>
          </a:r>
        </a:p>
      </dgm:t>
    </dgm:pt>
    <dgm:pt modelId="{39CB18B9-F48C-4D92-B5E0-04570E244A54}" type="parTrans" cxnId="{B8755777-DAF4-4405-B07E-02392034A35C}">
      <dgm:prSet/>
      <dgm:spPr/>
      <dgm:t>
        <a:bodyPr/>
        <a:lstStyle/>
        <a:p>
          <a:endParaRPr lang="en-US"/>
        </a:p>
      </dgm:t>
    </dgm:pt>
    <dgm:pt modelId="{4AC20EEF-248B-4605-A5B9-B027EAC0040C}" type="sibTrans" cxnId="{B8755777-DAF4-4405-B07E-02392034A35C}">
      <dgm:prSet/>
      <dgm:spPr/>
      <dgm:t>
        <a:bodyPr/>
        <a:lstStyle/>
        <a:p>
          <a:endParaRPr lang="en-US"/>
        </a:p>
      </dgm:t>
    </dgm:pt>
    <dgm:pt modelId="{10737560-CD5F-487C-A67E-C62F228595CB}">
      <dgm:prSet/>
      <dgm:spPr/>
      <dgm:t>
        <a:bodyPr/>
        <a:lstStyle/>
        <a:p>
          <a:pPr>
            <a:lnSpc>
              <a:spcPct val="100000"/>
            </a:lnSpc>
          </a:pPr>
          <a:r>
            <a:rPr lang="en-US"/>
            <a:t>The </a:t>
          </a:r>
          <a:r>
            <a:rPr lang="en-US" b="0"/>
            <a:t>meeting will be recorded, and materials will be shared via email. </a:t>
          </a:r>
        </a:p>
      </dgm:t>
    </dgm:pt>
    <dgm:pt modelId="{101DE1CB-F418-482D-BC91-9B8A1F514FEB}" type="parTrans" cxnId="{E52AA357-D8CB-4E59-904F-9623A605A06D}">
      <dgm:prSet/>
      <dgm:spPr/>
      <dgm:t>
        <a:bodyPr/>
        <a:lstStyle/>
        <a:p>
          <a:endParaRPr lang="en-US"/>
        </a:p>
      </dgm:t>
    </dgm:pt>
    <dgm:pt modelId="{813D2369-B3A3-4C56-8E41-F9E5C6F9D006}" type="sibTrans" cxnId="{E52AA357-D8CB-4E59-904F-9623A605A06D}">
      <dgm:prSet/>
      <dgm:spPr/>
      <dgm:t>
        <a:bodyPr/>
        <a:lstStyle/>
        <a:p>
          <a:endParaRPr lang="en-US"/>
        </a:p>
      </dgm:t>
    </dgm:pt>
    <dgm:pt modelId="{1084A263-A4BE-493B-845B-01B6248D65A8}" type="pres">
      <dgm:prSet presAssocID="{494B3407-2CBD-4B32-B759-3CA42BF8DAEA}" presName="root" presStyleCnt="0">
        <dgm:presLayoutVars>
          <dgm:dir/>
          <dgm:resizeHandles val="exact"/>
        </dgm:presLayoutVars>
      </dgm:prSet>
      <dgm:spPr/>
    </dgm:pt>
    <dgm:pt modelId="{503C4D3D-5573-43CC-AA69-1CA7F53BE39D}" type="pres">
      <dgm:prSet presAssocID="{CBCD903C-A0BB-403A-81F7-2B3653A7F173}" presName="compNode" presStyleCnt="0"/>
      <dgm:spPr/>
    </dgm:pt>
    <dgm:pt modelId="{06F3359B-E4F0-43F4-935B-1D97E5173279}" type="pres">
      <dgm:prSet presAssocID="{CBCD903C-A0BB-403A-81F7-2B3653A7F173}" presName="bgRect" presStyleLbl="bgShp" presStyleIdx="0" presStyleCnt="3"/>
      <dgm:spPr/>
    </dgm:pt>
    <dgm:pt modelId="{D06743E2-1241-4113-97F8-2054242CD5F6}" type="pres">
      <dgm:prSet presAssocID="{CBCD903C-A0BB-403A-81F7-2B3653A7F173}"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Mute Speaker"/>
        </a:ext>
      </dgm:extLst>
    </dgm:pt>
    <dgm:pt modelId="{8CE4DCEB-C2BF-4A80-A8A5-9568B3888CE2}" type="pres">
      <dgm:prSet presAssocID="{CBCD903C-A0BB-403A-81F7-2B3653A7F173}" presName="spaceRect" presStyleCnt="0"/>
      <dgm:spPr/>
    </dgm:pt>
    <dgm:pt modelId="{7A3C0B4D-DDD5-44F1-AEBE-4ABC5AA3B0C7}" type="pres">
      <dgm:prSet presAssocID="{CBCD903C-A0BB-403A-81F7-2B3653A7F173}" presName="parTx" presStyleLbl="revTx" presStyleIdx="0" presStyleCnt="3">
        <dgm:presLayoutVars>
          <dgm:chMax val="0"/>
          <dgm:chPref val="0"/>
        </dgm:presLayoutVars>
      </dgm:prSet>
      <dgm:spPr/>
    </dgm:pt>
    <dgm:pt modelId="{FCD7658B-EBA2-4FEF-AE9B-908B28F847C3}" type="pres">
      <dgm:prSet presAssocID="{C5AE2D57-9BD7-498D-975F-52513B576ED8}" presName="sibTrans" presStyleCnt="0"/>
      <dgm:spPr/>
    </dgm:pt>
    <dgm:pt modelId="{E92202F3-9C87-47C8-94BB-52745BC30C5E}" type="pres">
      <dgm:prSet presAssocID="{F1AD8D73-A4A6-47C4-98EC-8F8847AF2FC4}" presName="compNode" presStyleCnt="0"/>
      <dgm:spPr/>
    </dgm:pt>
    <dgm:pt modelId="{B251E12D-601A-4DDB-9CAF-816F55A11005}" type="pres">
      <dgm:prSet presAssocID="{F1AD8D73-A4A6-47C4-98EC-8F8847AF2FC4}" presName="bgRect" presStyleLbl="bgShp" presStyleIdx="1" presStyleCnt="3" custScaleY="80413" custLinFactNeighborX="970" custLinFactNeighborY="-8368"/>
      <dgm:spPr/>
    </dgm:pt>
    <dgm:pt modelId="{FE97DB39-7BC3-415E-83C5-7A88B6C64638}" type="pres">
      <dgm:prSet presAssocID="{F1AD8D73-A4A6-47C4-98EC-8F8847AF2FC4}"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scours"/>
        </a:ext>
      </dgm:extLst>
    </dgm:pt>
    <dgm:pt modelId="{ED02C1C6-4CC2-497C-9CF8-AFED4AB613AB}" type="pres">
      <dgm:prSet presAssocID="{F1AD8D73-A4A6-47C4-98EC-8F8847AF2FC4}" presName="spaceRect" presStyleCnt="0"/>
      <dgm:spPr/>
    </dgm:pt>
    <dgm:pt modelId="{BC161B2A-6F86-4029-A993-69703D59C7AA}" type="pres">
      <dgm:prSet presAssocID="{F1AD8D73-A4A6-47C4-98EC-8F8847AF2FC4}" presName="parTx" presStyleLbl="revTx" presStyleIdx="1" presStyleCnt="3" custLinFactNeighborX="-546" custLinFactNeighborY="-8704">
        <dgm:presLayoutVars>
          <dgm:chMax val="0"/>
          <dgm:chPref val="0"/>
        </dgm:presLayoutVars>
      </dgm:prSet>
      <dgm:spPr/>
    </dgm:pt>
    <dgm:pt modelId="{76ADAEDA-6323-466C-9B3D-8B7281949853}" type="pres">
      <dgm:prSet presAssocID="{4AC20EEF-248B-4605-A5B9-B027EAC0040C}" presName="sibTrans" presStyleCnt="0"/>
      <dgm:spPr/>
    </dgm:pt>
    <dgm:pt modelId="{0D2188A7-947D-4A2E-8A36-A7F05FDB0C87}" type="pres">
      <dgm:prSet presAssocID="{10737560-CD5F-487C-A67E-C62F228595CB}" presName="compNode" presStyleCnt="0"/>
      <dgm:spPr/>
    </dgm:pt>
    <dgm:pt modelId="{2FDF1CB3-BC4E-4189-B722-05CC0A23B02B}" type="pres">
      <dgm:prSet presAssocID="{10737560-CD5F-487C-A67E-C62F228595CB}" presName="bgRect" presStyleLbl="bgShp" presStyleIdx="2" presStyleCnt="3"/>
      <dgm:spPr/>
    </dgm:pt>
    <dgm:pt modelId="{F3824611-6D3E-4C6B-A6CE-DB16E3F37B88}" type="pres">
      <dgm:prSet presAssocID="{10737560-CD5F-487C-A67E-C62F228595CB}"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Customer Review"/>
        </a:ext>
      </dgm:extLst>
    </dgm:pt>
    <dgm:pt modelId="{83C0D3E0-0D34-42C3-AC7A-4B1E7B2AB622}" type="pres">
      <dgm:prSet presAssocID="{10737560-CD5F-487C-A67E-C62F228595CB}" presName="spaceRect" presStyleCnt="0"/>
      <dgm:spPr/>
    </dgm:pt>
    <dgm:pt modelId="{4724EE03-4455-4079-A422-4F0AE623F9A0}" type="pres">
      <dgm:prSet presAssocID="{10737560-CD5F-487C-A67E-C62F228595CB}" presName="parTx" presStyleLbl="revTx" presStyleIdx="2" presStyleCnt="3">
        <dgm:presLayoutVars>
          <dgm:chMax val="0"/>
          <dgm:chPref val="0"/>
        </dgm:presLayoutVars>
      </dgm:prSet>
      <dgm:spPr/>
    </dgm:pt>
  </dgm:ptLst>
  <dgm:cxnLst>
    <dgm:cxn modelId="{5DA91912-03BB-4EF6-84E2-575E72BC6AB5}" type="presOf" srcId="{CBCD903C-A0BB-403A-81F7-2B3653A7F173}" destId="{7A3C0B4D-DDD5-44F1-AEBE-4ABC5AA3B0C7}" srcOrd="0" destOrd="0" presId="urn:microsoft.com/office/officeart/2018/2/layout/IconVerticalSolidList"/>
    <dgm:cxn modelId="{FFC7E845-E229-4145-B136-2B8764466FB8}" type="presOf" srcId="{10737560-CD5F-487C-A67E-C62F228595CB}" destId="{4724EE03-4455-4079-A422-4F0AE623F9A0}" srcOrd="0" destOrd="0" presId="urn:microsoft.com/office/officeart/2018/2/layout/IconVerticalSolidList"/>
    <dgm:cxn modelId="{B8755777-DAF4-4405-B07E-02392034A35C}" srcId="{494B3407-2CBD-4B32-B759-3CA42BF8DAEA}" destId="{F1AD8D73-A4A6-47C4-98EC-8F8847AF2FC4}" srcOrd="1" destOrd="0" parTransId="{39CB18B9-F48C-4D92-B5E0-04570E244A54}" sibTransId="{4AC20EEF-248B-4605-A5B9-B027EAC0040C}"/>
    <dgm:cxn modelId="{E52AA357-D8CB-4E59-904F-9623A605A06D}" srcId="{494B3407-2CBD-4B32-B759-3CA42BF8DAEA}" destId="{10737560-CD5F-487C-A67E-C62F228595CB}" srcOrd="2" destOrd="0" parTransId="{101DE1CB-F418-482D-BC91-9B8A1F514FEB}" sibTransId="{813D2369-B3A3-4C56-8E41-F9E5C6F9D006}"/>
    <dgm:cxn modelId="{C077A37C-616D-46F2-94AE-7FF40BA7C6CC}" srcId="{494B3407-2CBD-4B32-B759-3CA42BF8DAEA}" destId="{CBCD903C-A0BB-403A-81F7-2B3653A7F173}" srcOrd="0" destOrd="0" parTransId="{D1EEAE72-6B7F-4978-B22C-08D2E340EDF6}" sibTransId="{C5AE2D57-9BD7-498D-975F-52513B576ED8}"/>
    <dgm:cxn modelId="{B2256EEC-FE56-4C01-AAF6-BC3B7A97936D}" type="presOf" srcId="{F1AD8D73-A4A6-47C4-98EC-8F8847AF2FC4}" destId="{BC161B2A-6F86-4029-A993-69703D59C7AA}" srcOrd="0" destOrd="0" presId="urn:microsoft.com/office/officeart/2018/2/layout/IconVerticalSolidList"/>
    <dgm:cxn modelId="{4FA5C2F4-B4CF-43B0-B0AC-1EA8CECD6BBC}" type="presOf" srcId="{494B3407-2CBD-4B32-B759-3CA42BF8DAEA}" destId="{1084A263-A4BE-493B-845B-01B6248D65A8}" srcOrd="0" destOrd="0" presId="urn:microsoft.com/office/officeart/2018/2/layout/IconVerticalSolidList"/>
    <dgm:cxn modelId="{B9ED3FB3-8E02-46D8-8F75-074CE877CD09}" type="presParOf" srcId="{1084A263-A4BE-493B-845B-01B6248D65A8}" destId="{503C4D3D-5573-43CC-AA69-1CA7F53BE39D}" srcOrd="0" destOrd="0" presId="urn:microsoft.com/office/officeart/2018/2/layout/IconVerticalSolidList"/>
    <dgm:cxn modelId="{6ED1CFD3-F07D-423D-B141-033709113D17}" type="presParOf" srcId="{503C4D3D-5573-43CC-AA69-1CA7F53BE39D}" destId="{06F3359B-E4F0-43F4-935B-1D97E5173279}" srcOrd="0" destOrd="0" presId="urn:microsoft.com/office/officeart/2018/2/layout/IconVerticalSolidList"/>
    <dgm:cxn modelId="{ED0C61EE-6F4D-4F77-BB37-5494CB90DC98}" type="presParOf" srcId="{503C4D3D-5573-43CC-AA69-1CA7F53BE39D}" destId="{D06743E2-1241-4113-97F8-2054242CD5F6}" srcOrd="1" destOrd="0" presId="urn:microsoft.com/office/officeart/2018/2/layout/IconVerticalSolidList"/>
    <dgm:cxn modelId="{3FD306A0-9B6A-4CB0-B5F3-C7B486650416}" type="presParOf" srcId="{503C4D3D-5573-43CC-AA69-1CA7F53BE39D}" destId="{8CE4DCEB-C2BF-4A80-A8A5-9568B3888CE2}" srcOrd="2" destOrd="0" presId="urn:microsoft.com/office/officeart/2018/2/layout/IconVerticalSolidList"/>
    <dgm:cxn modelId="{C2A3ACB4-B430-42F0-B1C2-91CC525D8BBF}" type="presParOf" srcId="{503C4D3D-5573-43CC-AA69-1CA7F53BE39D}" destId="{7A3C0B4D-DDD5-44F1-AEBE-4ABC5AA3B0C7}" srcOrd="3" destOrd="0" presId="urn:microsoft.com/office/officeart/2018/2/layout/IconVerticalSolidList"/>
    <dgm:cxn modelId="{5BB57902-81DE-4669-A57F-F1F338FA0BC2}" type="presParOf" srcId="{1084A263-A4BE-493B-845B-01B6248D65A8}" destId="{FCD7658B-EBA2-4FEF-AE9B-908B28F847C3}" srcOrd="1" destOrd="0" presId="urn:microsoft.com/office/officeart/2018/2/layout/IconVerticalSolidList"/>
    <dgm:cxn modelId="{3F1A044C-9759-4007-A934-ED1E6B70F0C2}" type="presParOf" srcId="{1084A263-A4BE-493B-845B-01B6248D65A8}" destId="{E92202F3-9C87-47C8-94BB-52745BC30C5E}" srcOrd="2" destOrd="0" presId="urn:microsoft.com/office/officeart/2018/2/layout/IconVerticalSolidList"/>
    <dgm:cxn modelId="{2A3EE5C0-55F3-4EE5-9D36-E5EE59D359F6}" type="presParOf" srcId="{E92202F3-9C87-47C8-94BB-52745BC30C5E}" destId="{B251E12D-601A-4DDB-9CAF-816F55A11005}" srcOrd="0" destOrd="0" presId="urn:microsoft.com/office/officeart/2018/2/layout/IconVerticalSolidList"/>
    <dgm:cxn modelId="{B1E77E8F-C06F-414D-955E-9502C4041EF8}" type="presParOf" srcId="{E92202F3-9C87-47C8-94BB-52745BC30C5E}" destId="{FE97DB39-7BC3-415E-83C5-7A88B6C64638}" srcOrd="1" destOrd="0" presId="urn:microsoft.com/office/officeart/2018/2/layout/IconVerticalSolidList"/>
    <dgm:cxn modelId="{E8CDC4A4-9AAC-4ED6-A14E-0CC7CEFAC689}" type="presParOf" srcId="{E92202F3-9C87-47C8-94BB-52745BC30C5E}" destId="{ED02C1C6-4CC2-497C-9CF8-AFED4AB613AB}" srcOrd="2" destOrd="0" presId="urn:microsoft.com/office/officeart/2018/2/layout/IconVerticalSolidList"/>
    <dgm:cxn modelId="{FFD4210A-1F7E-4F14-819A-0BAA8062678A}" type="presParOf" srcId="{E92202F3-9C87-47C8-94BB-52745BC30C5E}" destId="{BC161B2A-6F86-4029-A993-69703D59C7AA}" srcOrd="3" destOrd="0" presId="urn:microsoft.com/office/officeart/2018/2/layout/IconVerticalSolidList"/>
    <dgm:cxn modelId="{D93B72CD-E14D-4B60-9E7F-34A4742BC9DB}" type="presParOf" srcId="{1084A263-A4BE-493B-845B-01B6248D65A8}" destId="{76ADAEDA-6323-466C-9B3D-8B7281949853}" srcOrd="3" destOrd="0" presId="urn:microsoft.com/office/officeart/2018/2/layout/IconVerticalSolidList"/>
    <dgm:cxn modelId="{F2D46D34-E0F6-493F-BCC1-3952C162048F}" type="presParOf" srcId="{1084A263-A4BE-493B-845B-01B6248D65A8}" destId="{0D2188A7-947D-4A2E-8A36-A7F05FDB0C87}" srcOrd="4" destOrd="0" presId="urn:microsoft.com/office/officeart/2018/2/layout/IconVerticalSolidList"/>
    <dgm:cxn modelId="{096F6FFA-6327-4E5F-B074-CC7B97664308}" type="presParOf" srcId="{0D2188A7-947D-4A2E-8A36-A7F05FDB0C87}" destId="{2FDF1CB3-BC4E-4189-B722-05CC0A23B02B}" srcOrd="0" destOrd="0" presId="urn:microsoft.com/office/officeart/2018/2/layout/IconVerticalSolidList"/>
    <dgm:cxn modelId="{199E8E43-44F6-4A41-B16A-419EFC0A2C02}" type="presParOf" srcId="{0D2188A7-947D-4A2E-8A36-A7F05FDB0C87}" destId="{F3824611-6D3E-4C6B-A6CE-DB16E3F37B88}" srcOrd="1" destOrd="0" presId="urn:microsoft.com/office/officeart/2018/2/layout/IconVerticalSolidList"/>
    <dgm:cxn modelId="{C27182C5-9B83-4874-B573-72BB8A20FC99}" type="presParOf" srcId="{0D2188A7-947D-4A2E-8A36-A7F05FDB0C87}" destId="{83C0D3E0-0D34-42C3-AC7A-4B1E7B2AB622}" srcOrd="2" destOrd="0" presId="urn:microsoft.com/office/officeart/2018/2/layout/IconVerticalSolidList"/>
    <dgm:cxn modelId="{4432F297-4EB3-4B98-9C47-6FD98D9CEDA8}" type="presParOf" srcId="{0D2188A7-947D-4A2E-8A36-A7F05FDB0C87}" destId="{4724EE03-4455-4079-A422-4F0AE623F9A0}"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F3359B-E4F0-43F4-935B-1D97E5173279}">
      <dsp:nvSpPr>
        <dsp:cNvPr id="0" name=""/>
        <dsp:cNvSpPr/>
      </dsp:nvSpPr>
      <dsp:spPr>
        <a:xfrm>
          <a:off x="0" y="389"/>
          <a:ext cx="7854696" cy="9106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6743E2-1241-4113-97F8-2054242CD5F6}">
      <dsp:nvSpPr>
        <dsp:cNvPr id="0" name=""/>
        <dsp:cNvSpPr/>
      </dsp:nvSpPr>
      <dsp:spPr>
        <a:xfrm>
          <a:off x="275467" y="205282"/>
          <a:ext cx="500849" cy="5008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3C0B4D-DDD5-44F1-AEBE-4ABC5AA3B0C7}">
      <dsp:nvSpPr>
        <dsp:cNvPr id="0" name=""/>
        <dsp:cNvSpPr/>
      </dsp:nvSpPr>
      <dsp:spPr>
        <a:xfrm>
          <a:off x="1051783" y="389"/>
          <a:ext cx="6802912" cy="910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376" tIns="96376" rIns="96376" bIns="96376" numCol="1" spcCol="1270" anchor="ctr" anchorCtr="0">
          <a:noAutofit/>
        </a:bodyPr>
        <a:lstStyle/>
        <a:p>
          <a:pPr marL="0" lvl="0" indent="0" algn="l" defTabSz="1066800" rtl="0">
            <a:lnSpc>
              <a:spcPct val="100000"/>
            </a:lnSpc>
            <a:spcBef>
              <a:spcPct val="0"/>
            </a:spcBef>
            <a:spcAft>
              <a:spcPct val="35000"/>
            </a:spcAft>
            <a:buNone/>
          </a:pPr>
          <a:r>
            <a:rPr lang="en-GB" sz="2400" b="1" kern="1200"/>
            <a:t>Keep microphones </a:t>
          </a:r>
          <a:r>
            <a:rPr lang="en-GB" sz="2400" b="1" kern="1200">
              <a:latin typeface="Tw Cen MT"/>
            </a:rPr>
            <a:t>OFF</a:t>
          </a:r>
          <a:r>
            <a:rPr lang="en-GB" sz="2400" kern="1200"/>
            <a:t> unless making an intervention. Cameras are optional. </a:t>
          </a:r>
          <a:endParaRPr lang="en-US" sz="2400" kern="1200"/>
        </a:p>
      </dsp:txBody>
      <dsp:txXfrm>
        <a:off x="1051783" y="389"/>
        <a:ext cx="6802912" cy="910635"/>
      </dsp:txXfrm>
    </dsp:sp>
    <dsp:sp modelId="{B251E12D-601A-4DDB-9CAF-816F55A11005}">
      <dsp:nvSpPr>
        <dsp:cNvPr id="0" name=""/>
        <dsp:cNvSpPr/>
      </dsp:nvSpPr>
      <dsp:spPr>
        <a:xfrm>
          <a:off x="0" y="1151664"/>
          <a:ext cx="7854696" cy="7322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97DB39-7BC3-415E-83C5-7A88B6C64638}">
      <dsp:nvSpPr>
        <dsp:cNvPr id="0" name=""/>
        <dsp:cNvSpPr/>
      </dsp:nvSpPr>
      <dsp:spPr>
        <a:xfrm>
          <a:off x="275467" y="1343575"/>
          <a:ext cx="500849" cy="5008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161B2A-6F86-4029-A993-69703D59C7AA}">
      <dsp:nvSpPr>
        <dsp:cNvPr id="0" name=""/>
        <dsp:cNvSpPr/>
      </dsp:nvSpPr>
      <dsp:spPr>
        <a:xfrm>
          <a:off x="1014639" y="1059421"/>
          <a:ext cx="6802912" cy="910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376" tIns="96376" rIns="96376" bIns="96376" numCol="1" spcCol="1270" anchor="ctr" anchorCtr="0">
          <a:noAutofit/>
        </a:bodyPr>
        <a:lstStyle/>
        <a:p>
          <a:pPr marL="0" lvl="0" indent="0" algn="l" defTabSz="1066800">
            <a:lnSpc>
              <a:spcPct val="100000"/>
            </a:lnSpc>
            <a:spcBef>
              <a:spcPct val="0"/>
            </a:spcBef>
            <a:spcAft>
              <a:spcPct val="35000"/>
            </a:spcAft>
            <a:buNone/>
          </a:pPr>
          <a:r>
            <a:rPr lang="en-US" sz="2400" kern="1200"/>
            <a:t>Use the </a:t>
          </a:r>
          <a:r>
            <a:rPr lang="en-US" sz="2400" b="1" kern="1200"/>
            <a:t>“Chat” </a:t>
          </a:r>
          <a:r>
            <a:rPr lang="en-US" sz="2400" kern="1200"/>
            <a:t>to ask technical questions or share views</a:t>
          </a:r>
        </a:p>
      </dsp:txBody>
      <dsp:txXfrm>
        <a:off x="1014639" y="1059421"/>
        <a:ext cx="6802912" cy="910635"/>
      </dsp:txXfrm>
    </dsp:sp>
    <dsp:sp modelId="{2FDF1CB3-BC4E-4189-B722-05CC0A23B02B}">
      <dsp:nvSpPr>
        <dsp:cNvPr id="0" name=""/>
        <dsp:cNvSpPr/>
      </dsp:nvSpPr>
      <dsp:spPr>
        <a:xfrm>
          <a:off x="0" y="2276976"/>
          <a:ext cx="7854696" cy="9106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824611-6D3E-4C6B-A6CE-DB16E3F37B88}">
      <dsp:nvSpPr>
        <dsp:cNvPr id="0" name=""/>
        <dsp:cNvSpPr/>
      </dsp:nvSpPr>
      <dsp:spPr>
        <a:xfrm>
          <a:off x="275467" y="2481869"/>
          <a:ext cx="500849" cy="5008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24EE03-4455-4079-A422-4F0AE623F9A0}">
      <dsp:nvSpPr>
        <dsp:cNvPr id="0" name=""/>
        <dsp:cNvSpPr/>
      </dsp:nvSpPr>
      <dsp:spPr>
        <a:xfrm>
          <a:off x="1051783" y="2276976"/>
          <a:ext cx="6802912" cy="910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376" tIns="96376" rIns="96376" bIns="96376" numCol="1" spcCol="1270" anchor="ctr" anchorCtr="0">
          <a:noAutofit/>
        </a:bodyPr>
        <a:lstStyle/>
        <a:p>
          <a:pPr marL="0" lvl="0" indent="0" algn="l" defTabSz="1066800">
            <a:lnSpc>
              <a:spcPct val="100000"/>
            </a:lnSpc>
            <a:spcBef>
              <a:spcPct val="0"/>
            </a:spcBef>
            <a:spcAft>
              <a:spcPct val="35000"/>
            </a:spcAft>
            <a:buNone/>
          </a:pPr>
          <a:r>
            <a:rPr lang="en-US" sz="2400" kern="1200"/>
            <a:t>The </a:t>
          </a:r>
          <a:r>
            <a:rPr lang="en-US" sz="2400" b="0" kern="1200"/>
            <a:t>meeting will be recorded, and materials will be shared via email. </a:t>
          </a:r>
        </a:p>
      </dsp:txBody>
      <dsp:txXfrm>
        <a:off x="1051783" y="2276976"/>
        <a:ext cx="6802912" cy="9106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62EF3E-C84F-42D0-ABDB-AD238856803D}" type="datetimeFigureOut">
              <a:rPr lang="en-US" smtClean="0"/>
              <a:t>3/30/2026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16624E-D66D-4FFF-9E21-6CE7527DF5B6}" type="slidenum">
              <a:rPr lang="en-US" smtClean="0"/>
              <a:t>‹#›</a:t>
            </a:fld>
            <a:endParaRPr lang="en-US"/>
          </a:p>
        </p:txBody>
      </p:sp>
    </p:spTree>
    <p:extLst>
      <p:ext uri="{BB962C8B-B14F-4D97-AF65-F5344CB8AC3E}">
        <p14:creationId xmlns:p14="http://schemas.microsoft.com/office/powerpoint/2010/main" val="1941150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sellercentral.amazon.com/help/hub/reference/external/GC37KSM44NPNZED6?ref=efph_XMGGPL6LC4CVXHT_bred_GV9VZ5A7PJZQYRFF&amp;locale=en-U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dph.ca.gov/Programs/CCDPHP/DEODC/EHIB/CPE/CDPH%20Document%20Library/Mercury_in_Skin_Cream_Latino_English_May2022.pdf" TargetMode="External"/><Relationship Id="rId7" Type="http://schemas.openxmlformats.org/officeDocument/2006/relationships/hyperlink" Target="https://app.box.com/s/28apfqu9kn3ukzw78bizry5d35d1z3jp/file/2118325939131"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zeromercury.org/wp-content/uploads/2025/09/Skin-cream-enforcement-outreach-nunncare-walmart-20221122-2.pdf" TargetMode="External"/><Relationship Id="rId5" Type="http://schemas.openxmlformats.org/officeDocument/2006/relationships/hyperlink" Target="https://www.health.state.mn.us/communities/ep/han/2020/jan14mercury.pdf" TargetMode="External"/><Relationship Id="rId4" Type="http://schemas.openxmlformats.org/officeDocument/2006/relationships/hyperlink" Target="https://www.dshs.texas.gov/news-alerts/skin-creams-containing-dangerous-levels-mercury"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europarl.europa.eu/news/en/press-room/20260323IPR38815/deal-reached-on-union-customs-code-reform"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taxation-customs.ec.europa.eu/customs/authorised-economic-operator_en"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F199819C-2AA5-0A4F-C220-D8FB6BA02073}"/>
            </a:ext>
          </a:extLst>
        </p:cNvPr>
        <p:cNvGrpSpPr/>
        <p:nvPr/>
      </p:nvGrpSpPr>
      <p:grpSpPr>
        <a:xfrm>
          <a:off x="0" y="0"/>
          <a:ext cx="0" cy="0"/>
          <a:chOff x="0" y="0"/>
          <a:chExt cx="0" cy="0"/>
        </a:xfrm>
      </p:grpSpPr>
      <p:sp>
        <p:nvSpPr>
          <p:cNvPr id="192" name="Google Shape;192;p3:notes">
            <a:extLst>
              <a:ext uri="{FF2B5EF4-FFF2-40B4-BE49-F238E27FC236}">
                <a16:creationId xmlns:a16="http://schemas.microsoft.com/office/drawing/2014/main" id="{96E2DF29-D052-D4E0-C152-B505118AA61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3:notes">
            <a:extLst>
              <a:ext uri="{FF2B5EF4-FFF2-40B4-BE49-F238E27FC236}">
                <a16:creationId xmlns:a16="http://schemas.microsoft.com/office/drawing/2014/main" id="{20F193D5-544F-A133-E12F-6E76D6D2D79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518043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a:extLst>
            <a:ext uri="{FF2B5EF4-FFF2-40B4-BE49-F238E27FC236}">
              <a16:creationId xmlns:a16="http://schemas.microsoft.com/office/drawing/2014/main" id="{E448D835-49E4-0927-C265-98D0BC20FB2B}"/>
            </a:ext>
          </a:extLst>
        </p:cNvPr>
        <p:cNvGrpSpPr/>
        <p:nvPr/>
      </p:nvGrpSpPr>
      <p:grpSpPr>
        <a:xfrm>
          <a:off x="0" y="0"/>
          <a:ext cx="0" cy="0"/>
          <a:chOff x="0" y="0"/>
          <a:chExt cx="0" cy="0"/>
        </a:xfrm>
      </p:grpSpPr>
      <p:sp>
        <p:nvSpPr>
          <p:cNvPr id="540" name="Google Shape;540;p26:notes">
            <a:extLst>
              <a:ext uri="{FF2B5EF4-FFF2-40B4-BE49-F238E27FC236}">
                <a16:creationId xmlns:a16="http://schemas.microsoft.com/office/drawing/2014/main" id="{0E275869-E0D5-B9FA-C55A-CAE0C99FD47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1" name="Google Shape;541;p26:notes">
            <a:extLst>
              <a:ext uri="{FF2B5EF4-FFF2-40B4-BE49-F238E27FC236}">
                <a16:creationId xmlns:a16="http://schemas.microsoft.com/office/drawing/2014/main" id="{3F0D7F92-1954-F02E-5E32-30F852C6FC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879682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a:extLst>
            <a:ext uri="{FF2B5EF4-FFF2-40B4-BE49-F238E27FC236}">
              <a16:creationId xmlns:a16="http://schemas.microsoft.com/office/drawing/2014/main" id="{E19FE5C5-65E0-5C2B-32D0-971FFF4436F1}"/>
            </a:ext>
          </a:extLst>
        </p:cNvPr>
        <p:cNvGrpSpPr/>
        <p:nvPr/>
      </p:nvGrpSpPr>
      <p:grpSpPr>
        <a:xfrm>
          <a:off x="0" y="0"/>
          <a:ext cx="0" cy="0"/>
          <a:chOff x="0" y="0"/>
          <a:chExt cx="0" cy="0"/>
        </a:xfrm>
      </p:grpSpPr>
      <p:sp>
        <p:nvSpPr>
          <p:cNvPr id="540" name="Google Shape;540;p26:notes">
            <a:extLst>
              <a:ext uri="{FF2B5EF4-FFF2-40B4-BE49-F238E27FC236}">
                <a16:creationId xmlns:a16="http://schemas.microsoft.com/office/drawing/2014/main" id="{543CE30E-EAE2-3A82-9E56-905F5CF9503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1" name="Google Shape;541;p26:notes">
            <a:extLst>
              <a:ext uri="{FF2B5EF4-FFF2-40B4-BE49-F238E27FC236}">
                <a16:creationId xmlns:a16="http://schemas.microsoft.com/office/drawing/2014/main" id="{41B650D2-6129-E455-C00B-AC2E5DE82E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277001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8D4A5B1E-D11B-CFF3-E18C-BBE35BFC3870}"/>
            </a:ext>
          </a:extLst>
        </p:cNvPr>
        <p:cNvGrpSpPr/>
        <p:nvPr/>
      </p:nvGrpSpPr>
      <p:grpSpPr>
        <a:xfrm>
          <a:off x="0" y="0"/>
          <a:ext cx="0" cy="0"/>
          <a:chOff x="0" y="0"/>
          <a:chExt cx="0" cy="0"/>
        </a:xfrm>
      </p:grpSpPr>
      <p:sp>
        <p:nvSpPr>
          <p:cNvPr id="192" name="Google Shape;192;p3:notes">
            <a:extLst>
              <a:ext uri="{FF2B5EF4-FFF2-40B4-BE49-F238E27FC236}">
                <a16:creationId xmlns:a16="http://schemas.microsoft.com/office/drawing/2014/main" id="{B5F7D21F-451D-D4CF-99B6-9805555FC5B9}"/>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3:notes">
            <a:extLst>
              <a:ext uri="{FF2B5EF4-FFF2-40B4-BE49-F238E27FC236}">
                <a16:creationId xmlns:a16="http://schemas.microsoft.com/office/drawing/2014/main" id="{57F00466-2C0C-64A7-1B4E-EAF6E48D631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223046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4B3D7-977D-4F72-90A4-64E7E8754D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3789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F3196006-EA72-741E-B284-7BDF232317C8}"/>
            </a:ext>
          </a:extLst>
        </p:cNvPr>
        <p:cNvGrpSpPr/>
        <p:nvPr/>
      </p:nvGrpSpPr>
      <p:grpSpPr>
        <a:xfrm>
          <a:off x="0" y="0"/>
          <a:ext cx="0" cy="0"/>
          <a:chOff x="0" y="0"/>
          <a:chExt cx="0" cy="0"/>
        </a:xfrm>
      </p:grpSpPr>
      <p:sp>
        <p:nvSpPr>
          <p:cNvPr id="192" name="Google Shape;192;p3:notes">
            <a:extLst>
              <a:ext uri="{FF2B5EF4-FFF2-40B4-BE49-F238E27FC236}">
                <a16:creationId xmlns:a16="http://schemas.microsoft.com/office/drawing/2014/main" id="{E4FE477B-E9FC-6228-7B9C-260F74003683}"/>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3:notes">
            <a:extLst>
              <a:ext uri="{FF2B5EF4-FFF2-40B4-BE49-F238E27FC236}">
                <a16:creationId xmlns:a16="http://schemas.microsoft.com/office/drawing/2014/main" id="{7DBCD6F0-0947-621F-8DBC-BBBBE66B1F9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536020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92991B83-1213-1B71-81BA-1F8CBF813603}"/>
            </a:ext>
          </a:extLst>
        </p:cNvPr>
        <p:cNvGrpSpPr/>
        <p:nvPr/>
      </p:nvGrpSpPr>
      <p:grpSpPr>
        <a:xfrm>
          <a:off x="0" y="0"/>
          <a:ext cx="0" cy="0"/>
          <a:chOff x="0" y="0"/>
          <a:chExt cx="0" cy="0"/>
        </a:xfrm>
      </p:grpSpPr>
      <p:sp>
        <p:nvSpPr>
          <p:cNvPr id="192" name="Google Shape;192;p3:notes">
            <a:extLst>
              <a:ext uri="{FF2B5EF4-FFF2-40B4-BE49-F238E27FC236}">
                <a16:creationId xmlns:a16="http://schemas.microsoft.com/office/drawing/2014/main" id="{B0F09952-FCC8-CDBD-1A45-861CB0986829}"/>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3:notes">
            <a:extLst>
              <a:ext uri="{FF2B5EF4-FFF2-40B4-BE49-F238E27FC236}">
                <a16:creationId xmlns:a16="http://schemas.microsoft.com/office/drawing/2014/main" id="{DB7FAF5D-0293-C342-B4AF-B406C050B2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2778379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86" name="Google Shape;1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atin typeface="Arial "/>
              </a:rPr>
              <a:t>Thank you once more for the invitation to share our work and experiences.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atin typeface="Arial "/>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atin typeface="Arial "/>
              </a:rPr>
              <a:t>To shortly present ourselves,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87" name="Google Shape;1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361" name="Google Shape;36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atin typeface="Arial "/>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atin typeface="Arial "/>
              </a:rPr>
              <a:t>European Environmental Bureau   the largest NGO network in Europe with over 180 members from 40 countries and I have been leading the EEB  on the mercury for over 20 years. JE MENE LE TRAVAIL SUR LE MERCURE POUR PLUS DES 20 ANS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atin typeface="Arial "/>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atin typeface="Arial "/>
              </a:rPr>
              <a:t>Together with the Mercury Policy Project , a US based NGO, back in 2005, we launched the Zero Mercury working group – and I have been co-coordinating it since then.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atin typeface="Arial "/>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1200" cap="none" spc="0" normalizeH="0" baseline="0" noProof="0">
                <a:ln>
                  <a:noFill/>
                </a:ln>
                <a:solidFill>
                  <a:srgbClr val="000000"/>
                </a:solidFill>
                <a:effectLst/>
                <a:uLnTx/>
                <a:uFillTx/>
                <a:latin typeface="Arial "/>
                <a:ea typeface="+mn-ea"/>
                <a:cs typeface="+mn-cs"/>
              </a:rPr>
              <a:t>ZMWG - of more than 110 public interest, environmental and health NGOs from over 55 countries from around the world</a:t>
            </a:r>
            <a:r>
              <a:rPr lang="en-US" sz="1200">
                <a:solidFill>
                  <a:srgbClr val="000000"/>
                </a:solidFill>
                <a:latin typeface="Arial "/>
              </a:rPr>
              <a:t>. We aim to address mercury pollution and exposure, implementing the Minamata Convention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solidFill>
                  <a:srgbClr val="000000"/>
                </a:solidFill>
                <a:latin typeface="Arial "/>
              </a:rPr>
              <a:t>Beyond following the work that led to the convention, we have been supporting the work of developing country </a:t>
            </a:r>
            <a:r>
              <a:rPr lang="en-US" sz="1200" err="1">
                <a:solidFill>
                  <a:srgbClr val="000000"/>
                </a:solidFill>
                <a:latin typeface="Arial "/>
              </a:rPr>
              <a:t>ngos</a:t>
            </a:r>
            <a:r>
              <a:rPr lang="en-US" sz="1200">
                <a:solidFill>
                  <a:srgbClr val="000000"/>
                </a:solidFill>
                <a:latin typeface="Arial "/>
              </a:rPr>
              <a:t> and </a:t>
            </a:r>
            <a:r>
              <a:rPr lang="en-US" sz="1200" err="1">
                <a:solidFill>
                  <a:srgbClr val="000000"/>
                </a:solidFill>
                <a:latin typeface="Arial "/>
              </a:rPr>
              <a:t>governemtns</a:t>
            </a:r>
            <a:r>
              <a:rPr lang="en-US" sz="1200">
                <a:solidFill>
                  <a:srgbClr val="000000"/>
                </a:solidFill>
                <a:latin typeface="Arial "/>
              </a:rPr>
              <a:t> on several issues, such as phasing out mercury added products including skin lightening creams. </a:t>
            </a:r>
          </a:p>
          <a:p>
            <a:pPr marL="0" lvl="0" indent="0" algn="l" rtl="0">
              <a:spcBef>
                <a:spcPts val="0"/>
              </a:spcBef>
              <a:spcAft>
                <a:spcPts val="0"/>
              </a:spcAft>
              <a:buNone/>
            </a:pPr>
            <a:endParaRPr lang="en-US">
              <a:latin typeface="Arial "/>
            </a:endParaRPr>
          </a:p>
          <a:p>
            <a:pPr marL="0" lvl="0" indent="0" algn="l" rtl="0">
              <a:spcBef>
                <a:spcPts val="0"/>
              </a:spcBef>
              <a:spcAft>
                <a:spcPts val="0"/>
              </a:spcAft>
              <a:buNone/>
            </a:pPr>
            <a:r>
              <a:rPr lang="en-US">
                <a:latin typeface="Arial "/>
              </a:rPr>
              <a:t>Under the ZMWG skin lightening creams campaign which was launched in 2017, we have been cooperating with many </a:t>
            </a:r>
            <a:r>
              <a:rPr lang="en-US" err="1">
                <a:latin typeface="Arial "/>
              </a:rPr>
              <a:t>ngo</a:t>
            </a:r>
            <a:r>
              <a:rPr lang="en-US">
                <a:latin typeface="Arial "/>
              </a:rPr>
              <a:t> partners from around the world and we would like to thank them for their input and contributions along those years  - here you can see the partners from the last sampling round. </a:t>
            </a:r>
          </a:p>
          <a:p>
            <a:pPr marL="0" lvl="0" indent="0" algn="l" rtl="0">
              <a:spcBef>
                <a:spcPts val="0"/>
              </a:spcBef>
              <a:spcAft>
                <a:spcPts val="0"/>
              </a:spcAft>
              <a:buNone/>
            </a:pPr>
            <a:endParaRPr lang="en-US">
              <a:latin typeface="Arial "/>
            </a:endParaRPr>
          </a:p>
        </p:txBody>
      </p:sp>
      <p:sp>
        <p:nvSpPr>
          <p:cNvPr id="362" name="Google Shape;36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7571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432A1-4D96-7632-22E9-1D475C8AC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B52A5-695F-095B-94CD-B5E00EFECBD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4547F9C-FD36-9388-72E9-AC718E17D8AF}"/>
              </a:ext>
            </a:extLst>
          </p:cNvPr>
          <p:cNvSpPr>
            <a:spLocks noGrp="1"/>
          </p:cNvSpPr>
          <p:nvPr>
            <p:ph type="body" idx="1"/>
          </p:nvPr>
        </p:nvSpPr>
        <p:spPr/>
        <p:txBody>
          <a:bodyPr/>
          <a:lstStyle/>
          <a:p>
            <a:r>
              <a:rPr lang="en-US" sz="1200" b="0">
                <a:latin typeface="Arial" panose="020B0604020202020204" pitchFamily="34" charset="0"/>
                <a:cs typeface="Arial" panose="020B0604020202020204" pitchFamily="34" charset="0"/>
                <a:sym typeface="Wingdings" panose="05000000000000000000" pitchFamily="2" charset="2"/>
              </a:rPr>
              <a:t>Under this UNEP led , WHO/BRI executed project , we have a contract with WHO  and we will be carrying out a component related to SLPs and online sales. </a:t>
            </a:r>
          </a:p>
          <a:p>
            <a:endParaRPr lang="en-US" sz="1200" b="0">
              <a:latin typeface="Arial" panose="020B0604020202020204" pitchFamily="34" charset="0"/>
              <a:cs typeface="Arial" panose="020B0604020202020204" pitchFamily="34" charset="0"/>
              <a:sym typeface="Wingdings" panose="05000000000000000000" pitchFamily="2" charset="2"/>
            </a:endParaRPr>
          </a:p>
          <a:p>
            <a:r>
              <a:rPr lang="en-US" sz="1200" b="0">
                <a:latin typeface="Arial" panose="020B0604020202020204" pitchFamily="34" charset="0"/>
                <a:cs typeface="Arial" panose="020B0604020202020204" pitchFamily="34" charset="0"/>
                <a:sym typeface="Wingdings" panose="05000000000000000000" pitchFamily="2" charset="2"/>
              </a:rPr>
              <a:t>We will be identifying SLPs available on the online </a:t>
            </a:r>
            <a:r>
              <a:rPr lang="en-US" sz="1200" b="0" err="1">
                <a:latin typeface="Arial" panose="020B0604020202020204" pitchFamily="34" charset="0"/>
                <a:cs typeface="Arial" panose="020B0604020202020204" pitchFamily="34" charset="0"/>
                <a:sym typeface="Wingdings" panose="05000000000000000000" pitchFamily="2" charset="2"/>
              </a:rPr>
              <a:t>markeplaces</a:t>
            </a:r>
            <a:r>
              <a:rPr lang="en-US" sz="1200" b="0">
                <a:latin typeface="Arial" panose="020B0604020202020204" pitchFamily="34" charset="0"/>
                <a:cs typeface="Arial" panose="020B0604020202020204" pitchFamily="34" charset="0"/>
                <a:sym typeface="Wingdings" panose="05000000000000000000" pitchFamily="2" charset="2"/>
              </a:rPr>
              <a:t> in the three project countries Gabon, Jamaica and Sri Lanka, and try to get a better understanding on the magnitude of online sales of SLPs. </a:t>
            </a:r>
          </a:p>
          <a:p>
            <a:r>
              <a:rPr lang="en-US" sz="1200" b="0">
                <a:latin typeface="Arial" panose="020B0604020202020204" pitchFamily="34" charset="0"/>
                <a:cs typeface="Arial" panose="020B0604020202020204" pitchFamily="34" charset="0"/>
                <a:sym typeface="Wingdings" panose="05000000000000000000" pitchFamily="2" charset="2"/>
              </a:rPr>
              <a:t>We will also try to share experiences which can benefit the countries towards tackling online sales of Hg/SLPs. </a:t>
            </a:r>
          </a:p>
          <a:p>
            <a:endParaRPr lang="en-US" sz="1200" b="0">
              <a:latin typeface="Arial" panose="020B0604020202020204" pitchFamily="34" charset="0"/>
              <a:cs typeface="Arial" panose="020B0604020202020204" pitchFamily="34" charset="0"/>
              <a:sym typeface="Wingdings" panose="05000000000000000000" pitchFamily="2" charset="2"/>
            </a:endParaRPr>
          </a:p>
          <a:p>
            <a:r>
              <a:rPr lang="en-US" sz="1200" b="0">
                <a:latin typeface="Arial" panose="020B0604020202020204" pitchFamily="34" charset="0"/>
                <a:cs typeface="Arial" panose="020B0604020202020204" pitchFamily="34" charset="0"/>
                <a:sym typeface="Wingdings" panose="05000000000000000000" pitchFamily="2" charset="2"/>
              </a:rPr>
              <a:t>During this presentation I will be presenting our findings based on our research and experiences in the recent years and some recent developments from the ongoing work in Sri </a:t>
            </a:r>
            <a:r>
              <a:rPr lang="en-US" sz="1200" b="0" err="1">
                <a:latin typeface="Arial" panose="020B0604020202020204" pitchFamily="34" charset="0"/>
                <a:cs typeface="Arial" panose="020B0604020202020204" pitchFamily="34" charset="0"/>
                <a:sym typeface="Wingdings" panose="05000000000000000000" pitchFamily="2" charset="2"/>
              </a:rPr>
              <a:t>lanka</a:t>
            </a:r>
            <a:r>
              <a:rPr lang="en-US" sz="1200" b="0">
                <a:latin typeface="Arial" panose="020B0604020202020204" pitchFamily="34" charset="0"/>
                <a:cs typeface="Arial" panose="020B0604020202020204" pitchFamily="34" charset="0"/>
                <a:sym typeface="Wingdings" panose="05000000000000000000" pitchFamily="2" charset="2"/>
              </a:rPr>
              <a:t>. </a:t>
            </a:r>
          </a:p>
          <a:p>
            <a:endParaRPr lang="en-US" sz="1200" b="0">
              <a:latin typeface="Arial" panose="020B0604020202020204" pitchFamily="34" charset="0"/>
              <a:cs typeface="Arial" panose="020B0604020202020204" pitchFamily="34" charset="0"/>
              <a:sym typeface="Wingdings" panose="05000000000000000000" pitchFamily="2" charset="2"/>
            </a:endParaRPr>
          </a:p>
        </p:txBody>
      </p:sp>
      <p:sp>
        <p:nvSpPr>
          <p:cNvPr id="4" name="Slide Number Placeholder 3">
            <a:extLst>
              <a:ext uri="{FF2B5EF4-FFF2-40B4-BE49-F238E27FC236}">
                <a16:creationId xmlns:a16="http://schemas.microsoft.com/office/drawing/2014/main" id="{5484E14B-C05A-1BCB-8B73-7B6E44825876}"/>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C6E5CC5-ACF0-47D0-AE87-9BF73BE15AAA}" type="slidenum">
              <a:rPr kumimoji="0" lang="x-non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x-non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15101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34" name="Google Shape;23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453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96" name="Google Shape;29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atin typeface="+mj-lt"/>
              </a:rPr>
              <a:t>Given the extend of the problem  it is clear that attention needs to be put on the enforcement and all that comes along with that which covers the whole supply chain. Attention was drawn to that from the African Region at the last 2 COPs.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atin typeface="+mj-lt"/>
              </a:rPr>
              <a:t>And As we heard earlier this led to the COP6  inviting t</a:t>
            </a:r>
            <a:r>
              <a:rPr lang="en-US" sz="1200" b="1" i="0" u="none" strike="noStrike" cap="none">
                <a:solidFill>
                  <a:schemeClr val="dk1"/>
                </a:solidFill>
                <a:effectLst/>
                <a:latin typeface="Calibri"/>
                <a:ea typeface="Calibri"/>
                <a:cs typeface="Calibri"/>
                <a:sym typeface="Calibri"/>
              </a:rPr>
              <a:t>he Secretariat in cooperation with international partners to continue </a:t>
            </a:r>
            <a:r>
              <a:rPr lang="en-US">
                <a:latin typeface="+mj-lt"/>
              </a:rPr>
              <a:t>looking at the challenges and measures  and assist ,to better enforce the mercury ban on cosmetics.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u="none" strike="noStrike" cap="none">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a:solidFill>
                  <a:schemeClr val="dk1"/>
                </a:solidFill>
                <a:effectLst/>
                <a:latin typeface="Calibri"/>
                <a:ea typeface="Calibri"/>
                <a:cs typeface="Calibri"/>
                <a:sym typeface="Calibri"/>
              </a:rPr>
              <a:t>The Secretariat is invited to provide COP-7 with information on mechanisms that support enforcement and on methods for identifying mercury in cosmetics, as well as to collaborate with the World Customs Organization and INTERPOL to investigate sources of illegal mercury trade.  The decision further enhanced the relations with the World Health </a:t>
            </a:r>
            <a:r>
              <a:rPr lang="en-US" sz="1200" b="1" i="0" u="none" strike="noStrike" cap="none" err="1">
                <a:solidFill>
                  <a:schemeClr val="dk1"/>
                </a:solidFill>
                <a:effectLst/>
                <a:latin typeface="Calibri"/>
                <a:ea typeface="Calibri"/>
                <a:cs typeface="Calibri"/>
                <a:sym typeface="Calibri"/>
              </a:rPr>
              <a:t>Organisation</a:t>
            </a:r>
            <a:r>
              <a:rPr lang="en-US" sz="1200" b="1" i="0" u="none" strike="noStrike" cap="none">
                <a:solidFill>
                  <a:schemeClr val="dk1"/>
                </a:solidFill>
                <a:effectLst/>
                <a:latin typeface="Calibri"/>
                <a:ea typeface="Calibri"/>
                <a:cs typeface="Calibri"/>
                <a:sym typeface="Calibri"/>
              </a:rPr>
              <a:t> (WHO); in cooperation with the partners and the GMP, WHO is invited to share lessons learned from its relevant ongoing projects and to prepare an illustrative national public health system-wide strategy, focused on reduction measures for mercury added cosmetics. It is noted that skin lightening products that may not contain mercury are also to be part of this strategy -in an effort to tackle colorism. </a:t>
            </a:r>
            <a:endParaRPr lang="en-US" sz="1200" b="0" i="0" u="none" strike="noStrike" cap="none">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u="none" strike="noStrike" cap="none">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atin typeface="+mj-lt"/>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atin typeface="+mj-lt"/>
              </a:rPr>
              <a:t>Looking at the areas that need to be considered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a:latin typeface="+mj-lt"/>
              </a:rPr>
              <a:t>first is the legislative framework that needs to put in place and consider a wider set of elements such as manufacture(as first priority), trade, sale, labelling, online services </a:t>
            </a:r>
            <a:r>
              <a:rPr lang="en-US" err="1">
                <a:latin typeface="+mj-lt"/>
              </a:rPr>
              <a:t>etc</a:t>
            </a:r>
            <a:r>
              <a:rPr lang="en-US">
                <a:latin typeface="+mj-lt"/>
              </a:rPr>
              <a:t>)</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a:latin typeface="+mj-lt"/>
              </a:rPr>
              <a:t>Information sharing, detention lists and advisories would be very important to be developed as they serve as tools to enforce the legislation and other agreements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a:latin typeface="+mj-lt"/>
              </a:rPr>
              <a:t>Licensing and approval of ingredients used- is another set of measures that needs to be looked at and that also refers to the supply chain overall.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a:latin typeface="+mj-lt"/>
              </a:rPr>
              <a:t>For all these to happen , obviously the enforcement and inspections would need to be strengthened ; clear responsibilities allocated, inspection programme formalized,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a:latin typeface="+mj-lt"/>
              </a:rPr>
              <a:t>penalties and sanctions built into the system and respected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a:latin typeface="+mj-lt"/>
              </a:rPr>
              <a:t>As well as elements related to advertising and display.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atin typeface="+mj-lt"/>
            </a:endParaRPr>
          </a:p>
          <a:p>
            <a:pPr marL="0" lvl="0" indent="0" algn="l" rtl="0">
              <a:spcBef>
                <a:spcPts val="0"/>
              </a:spcBef>
              <a:spcAft>
                <a:spcPts val="0"/>
              </a:spcAft>
              <a:buNone/>
            </a:pPr>
            <a:r>
              <a:rPr lang="en-US">
                <a:latin typeface="+mj-lt"/>
              </a:rPr>
              <a:t>Furthermore, </a:t>
            </a:r>
          </a:p>
          <a:p>
            <a:pPr marL="171450" lvl="0" indent="-171450" algn="l" rtl="0">
              <a:spcBef>
                <a:spcPts val="0"/>
              </a:spcBef>
              <a:spcAft>
                <a:spcPts val="0"/>
              </a:spcAft>
              <a:buFontTx/>
              <a:buChar char="-"/>
            </a:pPr>
            <a:r>
              <a:rPr lang="en-US">
                <a:latin typeface="+mj-lt"/>
              </a:rPr>
              <a:t>Data will need to be collected , sampling on the ground and online markets, and ensuring that instruments are available for screening supported by lab analysis as relevant. </a:t>
            </a:r>
          </a:p>
          <a:p>
            <a:pPr marL="171450" lvl="0" indent="-171450" algn="l" rtl="0">
              <a:spcBef>
                <a:spcPts val="0"/>
              </a:spcBef>
              <a:spcAft>
                <a:spcPts val="0"/>
              </a:spcAft>
              <a:buFontTx/>
              <a:buChar char="-"/>
            </a:pPr>
            <a:r>
              <a:rPr lang="en-US">
                <a:latin typeface="+mj-lt"/>
              </a:rPr>
              <a:t>At the same time Awareness raising is important – initiatives would be necessary to inform consumers, but also platforms, sellers </a:t>
            </a:r>
            <a:r>
              <a:rPr lang="en-US" err="1">
                <a:latin typeface="+mj-lt"/>
              </a:rPr>
              <a:t>etc</a:t>
            </a:r>
            <a:r>
              <a:rPr lang="en-US">
                <a:latin typeface="+mj-lt"/>
              </a:rPr>
              <a:t>, collaboration with academia, dermatologists and CSOs would be highly relevant. Also education and awareness raising should rather start from the bottom/ the schools – the teachers, the professionals – only in that way we can go towards a shift of mentality in society – while top down measures are being considered. </a:t>
            </a:r>
          </a:p>
          <a:p>
            <a:pPr marL="0" lvl="0" indent="0" algn="l" rtl="0">
              <a:spcBef>
                <a:spcPts val="0"/>
              </a:spcBef>
              <a:spcAft>
                <a:spcPts val="0"/>
              </a:spcAft>
              <a:buNone/>
            </a:pPr>
            <a:endParaRPr lang="en-US">
              <a:latin typeface="+mj-lt"/>
            </a:endParaRPr>
          </a:p>
          <a:p>
            <a:pPr marL="0" lvl="0" indent="0" algn="l" rtl="0">
              <a:spcBef>
                <a:spcPts val="0"/>
              </a:spcBef>
              <a:spcAft>
                <a:spcPts val="0"/>
              </a:spcAft>
              <a:buNone/>
            </a:pPr>
            <a:r>
              <a:rPr lang="en-US">
                <a:latin typeface="+mj-lt"/>
              </a:rPr>
              <a:t>Very important is the intergovernmental and interregional cooperation . First it is important to identify and involve all the right agencies WITHIN the country.  Min env, health , customs,  police  </a:t>
            </a:r>
          </a:p>
          <a:p>
            <a:pPr marL="0" lvl="0" indent="0" algn="l" rtl="0">
              <a:spcBef>
                <a:spcPts val="0"/>
              </a:spcBef>
              <a:spcAft>
                <a:spcPts val="0"/>
              </a:spcAft>
              <a:buNone/>
            </a:pPr>
            <a:r>
              <a:rPr lang="en-US">
                <a:latin typeface="+mj-lt"/>
              </a:rPr>
              <a:t>And look at our </a:t>
            </a:r>
            <a:r>
              <a:rPr lang="en-US" err="1">
                <a:latin typeface="+mj-lt"/>
              </a:rPr>
              <a:t>neighbouring</a:t>
            </a:r>
            <a:r>
              <a:rPr lang="en-US">
                <a:latin typeface="+mj-lt"/>
              </a:rPr>
              <a:t> countries, the interregional cooperation will have an important role to play as products pass through porous borders. </a:t>
            </a:r>
          </a:p>
          <a:p>
            <a:pPr marL="0" lvl="0" indent="0" algn="l" rtl="0">
              <a:spcBef>
                <a:spcPts val="0"/>
              </a:spcBef>
              <a:spcAft>
                <a:spcPts val="0"/>
              </a:spcAft>
              <a:buNone/>
            </a:pPr>
            <a:r>
              <a:rPr lang="en-US">
                <a:latin typeface="+mj-lt"/>
              </a:rPr>
              <a:t>There are examples which exist in the ASEAN, </a:t>
            </a:r>
            <a:r>
              <a:rPr lang="en-US" err="1">
                <a:latin typeface="+mj-lt"/>
              </a:rPr>
              <a:t>Easet</a:t>
            </a:r>
            <a:r>
              <a:rPr lang="en-US">
                <a:latin typeface="+mj-lt"/>
              </a:rPr>
              <a:t> African Community </a:t>
            </a:r>
            <a:r>
              <a:rPr lang="en-US" err="1">
                <a:latin typeface="+mj-lt"/>
              </a:rPr>
              <a:t>etc</a:t>
            </a:r>
            <a:r>
              <a:rPr lang="en-US">
                <a:latin typeface="+mj-lt"/>
              </a:rPr>
              <a:t> </a:t>
            </a:r>
          </a:p>
          <a:p>
            <a:pPr marL="0" lvl="0" indent="0" algn="l" rtl="0">
              <a:spcBef>
                <a:spcPts val="0"/>
              </a:spcBef>
              <a:spcAft>
                <a:spcPts val="0"/>
              </a:spcAft>
              <a:buNone/>
            </a:pPr>
            <a:endParaRPr lang="en-US">
              <a:latin typeface="+mj-lt"/>
            </a:endParaRPr>
          </a:p>
          <a:p>
            <a:pPr marL="0" lvl="0" indent="0" algn="l" rtl="0">
              <a:spcBef>
                <a:spcPts val="0"/>
              </a:spcBef>
              <a:spcAft>
                <a:spcPts val="0"/>
              </a:spcAft>
              <a:buNone/>
            </a:pPr>
            <a:r>
              <a:rPr lang="en-US">
                <a:latin typeface="+mj-lt"/>
              </a:rPr>
              <a:t>As per our reports, controlling online platforms via sales bans and/or voluntary agreements is another major challenge.  But lets look into that a bit more.  </a:t>
            </a:r>
          </a:p>
          <a:p>
            <a:pPr marL="0" lvl="0" indent="0" algn="l" rtl="0">
              <a:spcBef>
                <a:spcPts val="0"/>
              </a:spcBef>
              <a:spcAft>
                <a:spcPts val="0"/>
              </a:spcAft>
              <a:buNone/>
            </a:pPr>
            <a:endParaRPr lang="en-US">
              <a:latin typeface="+mj-lt"/>
            </a:endParaRPr>
          </a:p>
          <a:p>
            <a:pPr marL="0" lvl="0" indent="0" algn="l" rtl="0">
              <a:spcBef>
                <a:spcPts val="0"/>
              </a:spcBef>
              <a:spcAft>
                <a:spcPts val="0"/>
              </a:spcAft>
              <a:buNone/>
            </a:pPr>
            <a:endParaRPr lang="en-US"/>
          </a:p>
        </p:txBody>
      </p:sp>
      <p:sp>
        <p:nvSpPr>
          <p:cNvPr id="297" name="Google Shape;29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00859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457200" marR="0" lvl="0" indent="-228600" algn="just" defTabSz="914400" rtl="0" eaLnBrk="1" fontAlgn="auto" latinLnBrk="0" hangingPunct="1">
              <a:lnSpc>
                <a:spcPct val="110000"/>
              </a:lnSpc>
              <a:spcBef>
                <a:spcPts val="0"/>
              </a:spcBef>
              <a:spcAft>
                <a:spcPts val="637"/>
              </a:spcAft>
              <a:buClr>
                <a:srgbClr val="000000"/>
              </a:buClr>
              <a:buSzPts val="1400"/>
              <a:buFont typeface="Arial"/>
              <a:buNone/>
              <a:tabLst/>
              <a:defRPr/>
            </a:pPr>
            <a:endParaRPr lang="en-US" b="1">
              <a:latin typeface="Arial "/>
              <a:ea typeface="Calibri" panose="020F0502020204030204" pitchFamily="34" charset="0"/>
              <a:cs typeface="Arial" panose="020B0604020202020204" pitchFamily="34" charset="0"/>
            </a:endParaRPr>
          </a:p>
          <a:p>
            <a:pPr marL="457200" marR="0" lvl="0" indent="-228600" algn="just" defTabSz="914400" rtl="0" eaLnBrk="1" fontAlgn="auto" latinLnBrk="0" hangingPunct="1">
              <a:lnSpc>
                <a:spcPct val="110000"/>
              </a:lnSpc>
              <a:spcBef>
                <a:spcPts val="0"/>
              </a:spcBef>
              <a:spcAft>
                <a:spcPts val="637"/>
              </a:spcAft>
              <a:buClr>
                <a:srgbClr val="000000"/>
              </a:buClr>
              <a:buSzPts val="1400"/>
              <a:buFont typeface="Arial"/>
              <a:buNone/>
              <a:tabLst/>
              <a:defRPr/>
            </a:pPr>
            <a:r>
              <a:rPr lang="en-US" b="1">
                <a:latin typeface="Arial "/>
                <a:ea typeface="Calibri" panose="020F0502020204030204" pitchFamily="34" charset="0"/>
                <a:cs typeface="Arial" panose="020B0604020202020204" pitchFamily="34" charset="0"/>
              </a:rPr>
              <a:t>While manufacturing countries need to step up and enforce the mercury ban,  Online sales are amplifying the number of overall sales and eventually exposure risks of Hg SLPs. </a:t>
            </a:r>
          </a:p>
          <a:p>
            <a:pPr algn="just">
              <a:lnSpc>
                <a:spcPct val="110000"/>
              </a:lnSpc>
              <a:spcAft>
                <a:spcPts val="637"/>
              </a:spcAft>
            </a:pPr>
            <a:endParaRPr lang="en-US" b="1">
              <a:latin typeface="Arial "/>
              <a:ea typeface="Calibri" panose="020F0502020204030204" pitchFamily="34" charset="0"/>
              <a:cs typeface="Arial" panose="020B0604020202020204" pitchFamily="34" charset="0"/>
            </a:endParaRPr>
          </a:p>
          <a:p>
            <a:pPr algn="just">
              <a:lnSpc>
                <a:spcPct val="110000"/>
              </a:lnSpc>
              <a:spcAft>
                <a:spcPts val="637"/>
              </a:spcAft>
            </a:pPr>
            <a:r>
              <a:rPr lang="en-US" b="1">
                <a:latin typeface="Arial "/>
                <a:ea typeface="Calibri" panose="020F0502020204030204" pitchFamily="34" charset="0"/>
                <a:cs typeface="Arial" panose="020B0604020202020204" pitchFamily="34" charset="0"/>
              </a:rPr>
              <a:t>To best target online platforms the easiest would be: </a:t>
            </a:r>
          </a:p>
          <a:p>
            <a:pPr algn="just">
              <a:lnSpc>
                <a:spcPct val="110000"/>
              </a:lnSpc>
              <a:spcAft>
                <a:spcPts val="637"/>
              </a:spcAft>
              <a:buFontTx/>
              <a:buChar char="-"/>
            </a:pPr>
            <a:r>
              <a:rPr lang="en-US" b="1">
                <a:latin typeface="Arial "/>
                <a:ea typeface="Calibri" panose="020F0502020204030204" pitchFamily="34" charset="0"/>
                <a:cs typeface="Arial" panose="020B0604020202020204" pitchFamily="34" charset="0"/>
              </a:rPr>
              <a:t>to include in law banning of sales and offering of sales – This gives you the tools to hold online platforms liable in case they sell and allow putting, SLPs that are banned by law – because they contain for example mercury. </a:t>
            </a:r>
          </a:p>
          <a:p>
            <a:pPr algn="just">
              <a:lnSpc>
                <a:spcPct val="110000"/>
              </a:lnSpc>
              <a:spcAft>
                <a:spcPts val="637"/>
              </a:spcAft>
              <a:buFontTx/>
              <a:buChar char="-"/>
            </a:pPr>
            <a:r>
              <a:rPr lang="en-US" b="0">
                <a:latin typeface="Arial "/>
                <a:ea typeface="Calibri" panose="020F0502020204030204" pitchFamily="34" charset="0"/>
                <a:cs typeface="Arial" panose="020B0604020202020204" pitchFamily="34" charset="0"/>
              </a:rPr>
              <a:t>Then the implementation and enforcement of the law matters. </a:t>
            </a:r>
            <a:endParaRPr lang="en-US" b="1">
              <a:latin typeface="Arial "/>
              <a:ea typeface="Calibri" panose="020F0502020204030204" pitchFamily="34" charset="0"/>
              <a:cs typeface="Arial" panose="020B0604020202020204" pitchFamily="34" charset="0"/>
            </a:endParaRPr>
          </a:p>
          <a:p>
            <a:pPr algn="just">
              <a:lnSpc>
                <a:spcPct val="110000"/>
              </a:lnSpc>
              <a:spcAft>
                <a:spcPts val="637"/>
              </a:spcAft>
              <a:buFontTx/>
              <a:buChar char="-"/>
            </a:pPr>
            <a:r>
              <a:rPr lang="en-US" b="0">
                <a:latin typeface="Arial "/>
                <a:ea typeface="Calibri" panose="020F0502020204030204" pitchFamily="34" charset="0"/>
                <a:cs typeface="Arial" panose="020B0604020202020204" pitchFamily="34" charset="0"/>
              </a:rPr>
              <a:t>Clear liability rules need to be established and enforced with significant penalties</a:t>
            </a:r>
          </a:p>
          <a:p>
            <a:pPr marL="228600" indent="0" algn="just">
              <a:lnSpc>
                <a:spcPct val="110000"/>
              </a:lnSpc>
              <a:spcAft>
                <a:spcPts val="637"/>
              </a:spcAft>
              <a:buFontTx/>
              <a:buNone/>
            </a:pPr>
            <a:r>
              <a:rPr lang="en-US" b="1">
                <a:latin typeface="Arial "/>
                <a:ea typeface="Calibri" panose="020F0502020204030204" pitchFamily="34" charset="0"/>
                <a:cs typeface="Arial" panose="020B0604020202020204" pitchFamily="34" charset="0"/>
              </a:rPr>
              <a:t>E-commerce platforms </a:t>
            </a:r>
            <a:r>
              <a:rPr lang="en-US" sz="1600"/>
              <a:t> </a:t>
            </a:r>
          </a:p>
          <a:p>
            <a:pPr lvl="1"/>
            <a:r>
              <a:rPr lang="en-US" sz="2200" b="0" i="0" u="none" strike="noStrike" cap="none">
                <a:solidFill>
                  <a:schemeClr val="dk1"/>
                </a:solidFill>
                <a:latin typeface="Calibri"/>
                <a:ea typeface="Calibri"/>
                <a:cs typeface="Calibri"/>
                <a:sym typeface="Calibri"/>
              </a:rPr>
              <a:t>need to assume liability</a:t>
            </a:r>
          </a:p>
          <a:p>
            <a:pPr lvl="1"/>
            <a:r>
              <a:rPr lang="en-US" sz="2200" b="0" i="0" u="none" strike="noStrike" cap="none">
                <a:solidFill>
                  <a:schemeClr val="dk1"/>
                </a:solidFill>
                <a:latin typeface="Calibri"/>
                <a:ea typeface="Calibri"/>
                <a:cs typeface="Calibri"/>
                <a:sym typeface="Calibri"/>
              </a:rPr>
              <a:t>must ensure that the sellers comply with domestic health and safety law (correct labelling, disclosure of ingredients </a:t>
            </a:r>
            <a:r>
              <a:rPr lang="en-US" sz="2200" b="0" i="0" u="none" strike="noStrike" cap="none" err="1">
                <a:solidFill>
                  <a:schemeClr val="dk1"/>
                </a:solidFill>
                <a:latin typeface="Calibri"/>
                <a:ea typeface="Calibri"/>
                <a:cs typeface="Calibri"/>
                <a:sym typeface="Calibri"/>
              </a:rPr>
              <a:t>etc</a:t>
            </a:r>
            <a:r>
              <a:rPr lang="en-US" sz="2200" b="0" i="0" u="none" strike="noStrike" cap="none">
                <a:solidFill>
                  <a:schemeClr val="dk1"/>
                </a:solidFill>
                <a:latin typeface="Calibri"/>
                <a:ea typeface="Calibri"/>
                <a:cs typeface="Calibri"/>
                <a:sym typeface="Calibri"/>
              </a:rPr>
              <a:t>)</a:t>
            </a:r>
          </a:p>
          <a:p>
            <a:pPr lvl="1"/>
            <a:r>
              <a:rPr lang="en-US" sz="2200" b="0" i="0" u="none" strike="noStrike" cap="none">
                <a:solidFill>
                  <a:schemeClr val="dk1"/>
                </a:solidFill>
                <a:latin typeface="Calibri"/>
                <a:ea typeface="Calibri"/>
                <a:cs typeface="Calibri"/>
                <a:sym typeface="Calibri"/>
              </a:rPr>
              <a:t>should verify foreign third-party sellers and appoint a home-country legal representative</a:t>
            </a:r>
          </a:p>
          <a:p>
            <a:pPr marL="457200" marR="0" lvl="0" indent="-228600" algn="just" defTabSz="914400" rtl="0" eaLnBrk="1" fontAlgn="auto" latinLnBrk="0" hangingPunct="1">
              <a:lnSpc>
                <a:spcPct val="110000"/>
              </a:lnSpc>
              <a:spcBef>
                <a:spcPts val="0"/>
              </a:spcBef>
              <a:spcAft>
                <a:spcPts val="637"/>
              </a:spcAft>
              <a:buClr>
                <a:srgbClr val="000000"/>
              </a:buClr>
              <a:buSzPts val="1400"/>
              <a:buFontTx/>
              <a:buChar char="-"/>
              <a:tabLst/>
              <a:defRPr/>
            </a:pPr>
            <a:endParaRPr lang="en-US" b="1">
              <a:latin typeface="Arial "/>
              <a:ea typeface="Calibri" panose="020F0502020204030204" pitchFamily="34" charset="0"/>
              <a:cs typeface="Arial" panose="020B0604020202020204" pitchFamily="34" charset="0"/>
            </a:endParaRPr>
          </a:p>
          <a:p>
            <a:pPr marL="457200" marR="0" lvl="0" indent="-228600" algn="just" defTabSz="914400" rtl="0" eaLnBrk="1" fontAlgn="auto" latinLnBrk="0" hangingPunct="1">
              <a:lnSpc>
                <a:spcPct val="110000"/>
              </a:lnSpc>
              <a:spcBef>
                <a:spcPts val="0"/>
              </a:spcBef>
              <a:spcAft>
                <a:spcPts val="637"/>
              </a:spcAft>
              <a:buClr>
                <a:srgbClr val="000000"/>
              </a:buClr>
              <a:buSzPts val="1400"/>
              <a:buFont typeface="Arial"/>
              <a:buNone/>
              <a:tabLst/>
              <a:defRPr/>
            </a:pPr>
            <a:r>
              <a:rPr lang="en-US" b="1">
                <a:latin typeface="Arial "/>
                <a:ea typeface="Calibri" panose="020F0502020204030204" pitchFamily="34" charset="0"/>
                <a:cs typeface="Arial" panose="020B0604020202020204" pitchFamily="34" charset="0"/>
              </a:rPr>
              <a:t>At the same time, </a:t>
            </a:r>
            <a:r>
              <a:rPr lang="en-US" sz="1200" b="1">
                <a:solidFill>
                  <a:schemeClr val="accent2">
                    <a:lumMod val="50000"/>
                  </a:schemeClr>
                </a:solidFill>
              </a:rPr>
              <a:t>Most online marketplaces have prohibitive product policies in place</a:t>
            </a:r>
          </a:p>
          <a:p>
            <a:pPr algn="just">
              <a:lnSpc>
                <a:spcPct val="110000"/>
              </a:lnSpc>
              <a:spcAft>
                <a:spcPts val="637"/>
              </a:spcAft>
            </a:pPr>
            <a:endParaRPr lang="en-US" b="1">
              <a:latin typeface="Arial "/>
              <a:ea typeface="Calibri" panose="020F0502020204030204" pitchFamily="34" charset="0"/>
              <a:cs typeface="Arial" panose="020B0604020202020204" pitchFamily="34" charset="0"/>
            </a:endParaRPr>
          </a:p>
          <a:p>
            <a:pPr algn="just">
              <a:lnSpc>
                <a:spcPct val="110000"/>
              </a:lnSpc>
              <a:spcAft>
                <a:spcPts val="637"/>
              </a:spcAft>
            </a:pPr>
            <a:r>
              <a:rPr lang="en-US" b="1">
                <a:latin typeface="Arial "/>
                <a:ea typeface="Calibri" panose="020F0502020204030204" pitchFamily="34" charset="0"/>
                <a:cs typeface="Arial" panose="020B0604020202020204" pitchFamily="34" charset="0"/>
              </a:rPr>
              <a:t>To that end it would be important to bring the platforms on the table and discuss with them, to agree on their efforts </a:t>
            </a:r>
          </a:p>
          <a:p>
            <a:pPr algn="just">
              <a:lnSpc>
                <a:spcPct val="110000"/>
              </a:lnSpc>
              <a:spcAft>
                <a:spcPts val="637"/>
              </a:spcAft>
            </a:pPr>
            <a:endParaRPr lang="en-US" b="1">
              <a:latin typeface="Arial "/>
              <a:ea typeface="Calibri" panose="020F0502020204030204" pitchFamily="34" charset="0"/>
              <a:cs typeface="Arial" panose="020B0604020202020204" pitchFamily="34" charset="0"/>
            </a:endParaRPr>
          </a:p>
          <a:p>
            <a:endParaRPr lang="x-none"/>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C6E5CC5-ACF0-47D0-AE87-9BF73BE15AAA}" type="slidenum">
              <a:rPr kumimoji="0" lang="x-non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x-non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15398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40529-A5C2-411E-8F92-33368687F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6D450-924C-8FF2-F478-6531D492026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EE54DDB-F8AF-02C3-DDD6-633ABECE2EEE}"/>
              </a:ext>
            </a:extLst>
          </p:cNvPr>
          <p:cNvSpPr>
            <a:spLocks noGrp="1"/>
          </p:cNvSpPr>
          <p:nvPr>
            <p:ph type="body" idx="1"/>
          </p:nvPr>
        </p:nvSpPr>
        <p:spPr/>
        <p:txBody>
          <a:bodyPr/>
          <a:lstStyle/>
          <a:p>
            <a:pPr marL="457200" marR="0" lvl="0" indent="-228600" algn="just" defTabSz="914400" rtl="0" eaLnBrk="1" fontAlgn="auto" latinLnBrk="0" hangingPunct="1">
              <a:lnSpc>
                <a:spcPct val="110000"/>
              </a:lnSpc>
              <a:spcBef>
                <a:spcPts val="0"/>
              </a:spcBef>
              <a:spcAft>
                <a:spcPts val="637"/>
              </a:spcAft>
              <a:buClr>
                <a:srgbClr val="000000"/>
              </a:buClr>
              <a:buSzPts val="1400"/>
              <a:buFont typeface="Arial"/>
              <a:buNone/>
              <a:tabLst/>
              <a:defRPr/>
            </a:pPr>
            <a:endParaRPr lang="en-US" b="1">
              <a:latin typeface="Arial "/>
              <a:ea typeface="Calibri" panose="020F0502020204030204" pitchFamily="34" charset="0"/>
              <a:cs typeface="Arial" panose="020B0604020202020204" pitchFamily="34" charset="0"/>
            </a:endParaRPr>
          </a:p>
          <a:p>
            <a:endParaRPr lang="x-none"/>
          </a:p>
        </p:txBody>
      </p:sp>
      <p:sp>
        <p:nvSpPr>
          <p:cNvPr id="4" name="Slide Number Placeholder 3">
            <a:extLst>
              <a:ext uri="{FF2B5EF4-FFF2-40B4-BE49-F238E27FC236}">
                <a16:creationId xmlns:a16="http://schemas.microsoft.com/office/drawing/2014/main" id="{D2A9532F-7C48-BC93-FD96-A1B610E52280}"/>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C6E5CC5-ACF0-47D0-AE87-9BF73BE15AAA}" type="slidenum">
              <a:rPr kumimoji="0" lang="x-non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x-non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36298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09EDE-E61B-60FF-5EDB-CE3C4EA513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2BFB04-2D95-E5A2-1FAF-BCCF0475CCC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21B650A-653B-AA88-1085-CBCD2657B86A}"/>
              </a:ext>
            </a:extLst>
          </p:cNvPr>
          <p:cNvSpPr>
            <a:spLocks noGrp="1"/>
          </p:cNvSpPr>
          <p:nvPr>
            <p:ph type="body" idx="1"/>
          </p:nvPr>
        </p:nvSpPr>
        <p:spPr/>
        <p:txBody>
          <a:bodyPr/>
          <a:lstStyle/>
          <a:p>
            <a:r>
              <a:rPr lang="en-US" sz="1200">
                <a:latin typeface="Arial "/>
              </a:rPr>
              <a:t>To go back on how to tackle online sales ,  apart from the regulatory approach it would also be important to consider voluntary approaches which can complement regulatory measures which are already in place. </a:t>
            </a:r>
          </a:p>
          <a:p>
            <a:r>
              <a:rPr lang="en-US" sz="1200">
                <a:latin typeface="Arial "/>
              </a:rPr>
              <a:t>An example of voluntary approaches are product safety pledges, </a:t>
            </a:r>
          </a:p>
          <a:p>
            <a:r>
              <a:rPr lang="en-US" sz="1200">
                <a:latin typeface="Arial "/>
              </a:rPr>
              <a:t>Products safety pledges are agreements platforms sign with a government.  </a:t>
            </a:r>
          </a:p>
          <a:p>
            <a:endParaRPr lang="en-US" sz="1200">
              <a:latin typeface="Arial "/>
            </a:endParaRPr>
          </a:p>
          <a:p>
            <a:r>
              <a:rPr lang="en-US" sz="1200">
                <a:latin typeface="Arial "/>
              </a:rPr>
              <a:t>For example,  the first Product Safety Pledge was developed in the EU in 2018 and has now been revised. It covers 20 areas and some elements go beyond legislation. 11 online marketplaces  have now signed the EU one and are reporting to the COM every 6 months.  </a:t>
            </a:r>
          </a:p>
          <a:p>
            <a:r>
              <a:rPr lang="en-US" sz="1200">
                <a:latin typeface="Arial "/>
              </a:rPr>
              <a:t>Several other governments have followed this  approach e.g.  … box  </a:t>
            </a:r>
          </a:p>
          <a:p>
            <a:endParaRPr lang="en-US" sz="1200">
              <a:latin typeface="Arial "/>
            </a:endParaRPr>
          </a:p>
          <a:p>
            <a:r>
              <a:rPr lang="en-US" sz="1200">
                <a:latin typeface="Arial "/>
              </a:rPr>
              <a:t>These safety pledges can include elements such as …slide  you don’t need to mention all. </a:t>
            </a:r>
          </a:p>
          <a:p>
            <a:br>
              <a:rPr lang="en-US"/>
            </a:br>
            <a:r>
              <a:rPr lang="en-US" b="1"/>
              <a:t>IMPORTANT :  Governments can choose the scope of their voluntary agreement , and in the case of SLPs it may be best to start from cosmetics and then expand to other areas as relevant. </a:t>
            </a:r>
          </a:p>
        </p:txBody>
      </p:sp>
      <p:sp>
        <p:nvSpPr>
          <p:cNvPr id="4" name="Slide Number Placeholder 3">
            <a:extLst>
              <a:ext uri="{FF2B5EF4-FFF2-40B4-BE49-F238E27FC236}">
                <a16:creationId xmlns:a16="http://schemas.microsoft.com/office/drawing/2014/main" id="{997F1834-B6BD-801E-A21B-4B720A3F7977}"/>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C6E5CC5-ACF0-47D0-AE87-9BF73BE15AAA}" type="slidenum">
              <a:rPr kumimoji="0" lang="x-non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x-non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52758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000">
              <a:effectLst/>
              <a:latin typeface="+mj-lt"/>
              <a:ea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0" i="1" u="none" strike="noStrike" cap="none">
                <a:solidFill>
                  <a:schemeClr val="dk1"/>
                </a:solidFill>
                <a:latin typeface="Calibri"/>
                <a:ea typeface="Calibri"/>
                <a:cs typeface="Calibri"/>
                <a:sym typeface="Calibri"/>
              </a:rPr>
              <a:t>Case study:  Amazon.com settles after not warning consumers on potential cancerogenic effects of SLPs (as they were found with mercury)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000">
              <a:effectLst/>
              <a:latin typeface="+mj-lt"/>
              <a:ea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a:effectLst/>
                <a:latin typeface="+mj-lt"/>
                <a:ea typeface="Open Sans" panose="020B0606030504020204" pitchFamily="34" charset="0"/>
              </a:rPr>
              <a:t> It is also worth noting that Amazon.com was taken to court by the California Attorney General’s office, under the state’s </a:t>
            </a:r>
            <a:r>
              <a:rPr lang="en-US" sz="1000" b="1">
                <a:effectLst/>
                <a:latin typeface="+mj-lt"/>
                <a:ea typeface="Open Sans" panose="020B0606030504020204" pitchFamily="34" charset="0"/>
              </a:rPr>
              <a:t>Proposition 65 </a:t>
            </a:r>
            <a:r>
              <a:rPr lang="en-US" sz="1000">
                <a:effectLst/>
                <a:latin typeface="+mj-lt"/>
                <a:ea typeface="Open Sans" panose="020B0606030504020204" pitchFamily="34" charset="0"/>
              </a:rPr>
              <a:t>and its Unfair Competition Law, as they were selling mercury added creams, </a:t>
            </a:r>
            <a:r>
              <a:rPr lang="en-US" sz="1000" b="1">
                <a:effectLst/>
                <a:latin typeface="+mj-lt"/>
                <a:ea typeface="Open Sans" panose="020B0606030504020204" pitchFamily="34" charset="0"/>
              </a:rPr>
              <a:t>without warning the consumer that these could potentially be cancerogenic.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000">
              <a:effectLst/>
              <a:latin typeface="+mj-lt"/>
              <a:ea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a:effectLst/>
                <a:latin typeface="+mj-lt"/>
                <a:ea typeface="Open Sans" panose="020B0606030504020204" pitchFamily="34" charset="0"/>
              </a:rPr>
              <a:t>After reaching a settlement, Amazon.com, </a:t>
            </a:r>
            <a:r>
              <a:rPr lang="en-US" sz="1000" u="sng">
                <a:solidFill>
                  <a:srgbClr val="467886"/>
                </a:solidFill>
                <a:effectLst/>
                <a:latin typeface="+mj-lt"/>
                <a:ea typeface="Open Sans" panose="020B0606030504020204" pitchFamily="34" charset="0"/>
                <a:hlinkClick r:id="rId3"/>
              </a:rPr>
              <a:t>changed their policy</a:t>
            </a:r>
            <a:r>
              <a:rPr lang="en-US" sz="1000">
                <a:effectLst/>
                <a:latin typeface="+mj-lt"/>
                <a:ea typeface="Open Sans" panose="020B0606030504020204" pitchFamily="34" charset="0"/>
              </a:rPr>
              <a:t> asking all sellers to have tested their skin lightening products for mercury and other hazardous substances, with those being verified through Amazon approved accredited labs, before they would be allowed to make them available on their platform.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000">
              <a:effectLst/>
              <a:latin typeface="+mj-lt"/>
              <a:ea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0" i="0" u="none" strike="noStrike" cap="none">
                <a:solidFill>
                  <a:srgbClr val="000000"/>
                </a:solidFill>
                <a:latin typeface="Calibri"/>
                <a:ea typeface="Open Sans" panose="020B0606030504020204" pitchFamily="34" charset="0"/>
                <a:cs typeface="Open Sans" panose="020B0606030504020204" pitchFamily="34" charset="0"/>
                <a:sym typeface="Calibri"/>
              </a:rPr>
              <a:t>Settlement e</a:t>
            </a:r>
            <a:r>
              <a:rPr lang="en-US" sz="1000" b="0" i="0" u="none" strike="noStrike" cap="none">
                <a:solidFill>
                  <a:srgbClr val="000000"/>
                </a:solidFill>
                <a:effectLst/>
                <a:latin typeface="Calibri"/>
                <a:ea typeface="Open Sans" panose="020B0606030504020204" pitchFamily="34" charset="0"/>
                <a:cs typeface="Open Sans" panose="020B0606030504020204" pitchFamily="34" charset="0"/>
                <a:sym typeface="Calibri"/>
              </a:rPr>
              <a:t>nsures that consumers won’t be exposed to mercury in skin lightening and brightening creams they buy on Amazon.com</a:t>
            </a:r>
            <a:endParaRPr lang="en-US" sz="1000">
              <a:effectLst/>
              <a:latin typeface="+mj-lt"/>
              <a:ea typeface="Open Sans" panose="020B0606030504020204" pitchFamily="34" charset="0"/>
            </a:endParaRPr>
          </a:p>
          <a:p>
            <a:endParaRPr lang="en-US" sz="1000">
              <a:latin typeface="+mj-l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a:solidFill>
                  <a:srgbClr val="000000"/>
                </a:solidFill>
                <a:latin typeface="Arial "/>
                <a:ea typeface="Arial"/>
                <a:cs typeface="Arial" panose="020B0604020202020204" pitchFamily="34" charset="0"/>
                <a:sym typeface="Arial"/>
              </a:rPr>
              <a:t>As a follow up to this case , ZMWG published in October a report looking at Amazon’  - short mention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a:p>
          <a:p>
            <a:r>
              <a:rPr lang="en-US" sz="1200" b="1" i="0" u="none" strike="noStrike" cap="none">
                <a:solidFill>
                  <a:srgbClr val="000000"/>
                </a:solidFill>
                <a:effectLst/>
                <a:latin typeface="Calibri"/>
                <a:ea typeface="Open Sans" panose="020B0606030504020204" pitchFamily="34" charset="0"/>
                <a:cs typeface="Open Sans" panose="020B0606030504020204" pitchFamily="34" charset="0"/>
                <a:sym typeface="Calibri"/>
              </a:rPr>
              <a:t>Plaintiffs Larry Lee and </a:t>
            </a:r>
            <a:r>
              <a:rPr lang="en-US" sz="1200" b="1" i="1" u="none" strike="noStrike" cap="none">
                <a:solidFill>
                  <a:srgbClr val="000000"/>
                </a:solidFill>
                <a:effectLst/>
                <a:latin typeface="Calibri"/>
                <a:ea typeface="Open Sans" panose="020B0606030504020204" pitchFamily="34" charset="0"/>
                <a:cs typeface="Open Sans" panose="020B0606030504020204" pitchFamily="34" charset="0"/>
                <a:sym typeface="Calibri"/>
              </a:rPr>
              <a:t>As You Sow</a:t>
            </a:r>
            <a:r>
              <a:rPr lang="en-US" sz="1200" b="1" i="0" u="none" strike="noStrike" cap="none">
                <a:solidFill>
                  <a:srgbClr val="000000"/>
                </a:solidFill>
                <a:effectLst/>
                <a:latin typeface="Calibri"/>
                <a:ea typeface="Open Sans" panose="020B0606030504020204" pitchFamily="34" charset="0"/>
                <a:cs typeface="Open Sans" panose="020B0606030504020204" pitchFamily="34" charset="0"/>
                <a:sym typeface="Calibri"/>
              </a:rPr>
              <a:t> </a:t>
            </a:r>
            <a:r>
              <a:rPr lang="en-US" sz="1200" b="0" i="0" u="none" strike="noStrike" cap="none">
                <a:solidFill>
                  <a:srgbClr val="000000"/>
                </a:solidFill>
                <a:effectLst/>
                <a:latin typeface="Calibri"/>
                <a:ea typeface="Open Sans" panose="020B0606030504020204" pitchFamily="34" charset="0"/>
                <a:cs typeface="Open Sans" panose="020B0606030504020204" pitchFamily="34" charset="0"/>
                <a:sym typeface="Calibri"/>
              </a:rPr>
              <a:t>reached a settlement with Amazon concluding a nearly decade-long lawsuit addressing the sale on Amazon.com of brightening and lightening skin creams containing mercury. The plaintiffs partnered with </a:t>
            </a:r>
            <a:r>
              <a:rPr lang="en-US" sz="1200" b="1" i="0" u="none" strike="noStrike" cap="none">
                <a:solidFill>
                  <a:srgbClr val="000000"/>
                </a:solidFill>
                <a:effectLst/>
                <a:latin typeface="Calibri"/>
                <a:ea typeface="Open Sans" panose="020B0606030504020204" pitchFamily="34" charset="0"/>
                <a:cs typeface="Open Sans" panose="020B0606030504020204" pitchFamily="34" charset="0"/>
                <a:sym typeface="Calibri"/>
              </a:rPr>
              <a:t>California’s Attorney General</a:t>
            </a:r>
            <a:r>
              <a:rPr lang="en-US" sz="1200" b="0" i="0" u="none" strike="noStrike" cap="none">
                <a:solidFill>
                  <a:srgbClr val="000000"/>
                </a:solidFill>
                <a:effectLst/>
                <a:latin typeface="Calibri"/>
                <a:ea typeface="Open Sans" panose="020B0606030504020204" pitchFamily="34" charset="0"/>
                <a:cs typeface="Open Sans" panose="020B0606030504020204" pitchFamily="34" charset="0"/>
                <a:sym typeface="Calibri"/>
              </a:rPr>
              <a:t>, which filed its own lawsuit under Proposition 65 and California’s Unfair Competition Law. </a:t>
            </a:r>
          </a:p>
          <a:p>
            <a:r>
              <a:rPr lang="en-US" sz="1200" b="1" i="0" u="none" strike="noStrike" cap="none">
                <a:solidFill>
                  <a:srgbClr val="222222"/>
                </a:solidFill>
                <a:effectLst/>
                <a:latin typeface="Calibri"/>
                <a:ea typeface="Calibri"/>
                <a:cs typeface="Calibri"/>
                <a:sym typeface="Calibri"/>
              </a:rPr>
              <a:t>Amazon will pay </a:t>
            </a:r>
            <a:r>
              <a:rPr lang="en-US" sz="1200" b="0" i="0" u="none" strike="noStrike" cap="none">
                <a:solidFill>
                  <a:srgbClr val="222222"/>
                </a:solidFill>
                <a:effectLst/>
                <a:latin typeface="Calibri"/>
                <a:ea typeface="Calibri"/>
                <a:cs typeface="Calibri"/>
                <a:sym typeface="Calibri"/>
              </a:rPr>
              <a:t>nearly $600,000 in civil penalties, attorneys’ fees, and costs to the AG, and will agree to injunctive provisions aimed at preventing creams with high mercury levels from being sold through Amazon’s website into California. </a:t>
            </a:r>
            <a:endParaRPr lang="en-US" sz="1200" b="0" i="0" u="none" strike="noStrike" cap="none">
              <a:solidFill>
                <a:srgbClr val="000000"/>
              </a:solidFill>
              <a:effectLst/>
              <a:latin typeface="Calibri"/>
              <a:ea typeface="Open Sans" panose="020B0606030504020204" pitchFamily="34" charset="0"/>
              <a:cs typeface="Open Sans" panose="020B0606030504020204" pitchFamily="34" charset="0"/>
              <a:sym typeface="Calibri"/>
            </a:endParaRPr>
          </a:p>
          <a:p>
            <a:r>
              <a:rPr lang="en-US" sz="1200" b="1" i="0" u="none" strike="noStrike" cap="none">
                <a:solidFill>
                  <a:schemeClr val="dk1"/>
                </a:solidFill>
                <a:effectLst/>
                <a:latin typeface="Calibri"/>
                <a:ea typeface="Open Sans" panose="020B0606030504020204" pitchFamily="34" charset="0"/>
                <a:cs typeface="Open Sans" panose="020B0606030504020204" pitchFamily="34" charset="0"/>
                <a:sym typeface="Calibri"/>
              </a:rPr>
              <a:t>Starting in October 2024, sellers must have SLPs tested for Hg and other hazardous substances and verified through Amazon approved accredited labs. </a:t>
            </a:r>
          </a:p>
          <a:p>
            <a:r>
              <a:rPr lang="en-US" sz="1200" b="0" i="0" u="none" strike="noStrike" kern="100" cap="none">
                <a:solidFill>
                  <a:schemeClr val="dk1"/>
                </a:solidFill>
                <a:effectLst/>
                <a:latin typeface="Calibri"/>
                <a:ea typeface="Open Sans" panose="020B0606030504020204" pitchFamily="34" charset="0"/>
                <a:cs typeface="Open Sans" panose="020B0606030504020204" pitchFamily="34" charset="0"/>
                <a:sym typeface="Calibri"/>
              </a:rPr>
              <a:t>Required SLP compliance includes:  label verification; good manufacturing practice certificate; facility registration and product listing; and product testing</a:t>
            </a:r>
          </a:p>
          <a:p>
            <a:r>
              <a:rPr lang="en-US" sz="1200" b="0" i="0" u="none" strike="noStrike" cap="none">
                <a:solidFill>
                  <a:schemeClr val="dk1"/>
                </a:solidFill>
                <a:latin typeface="Calibri"/>
                <a:ea typeface="Open Sans" panose="020B0606030504020204" pitchFamily="34" charset="0"/>
                <a:cs typeface="Open Sans" panose="020B0606030504020204" pitchFamily="34" charset="0"/>
                <a:sym typeface="Calibri"/>
              </a:rPr>
              <a:t>B</a:t>
            </a:r>
            <a:r>
              <a:rPr lang="en-US" sz="1200" b="0" i="0" u="none" strike="noStrike" cap="none">
                <a:solidFill>
                  <a:schemeClr val="dk1"/>
                </a:solidFill>
                <a:effectLst/>
                <a:latin typeface="Calibri"/>
                <a:ea typeface="Open Sans" panose="020B0606030504020204" pitchFamily="34" charset="0"/>
                <a:cs typeface="Open Sans" panose="020B0606030504020204" pitchFamily="34" charset="0"/>
                <a:sym typeface="Calibri"/>
              </a:rPr>
              <a:t>ans sales of products subject to recalls, market withdrawals, stop sales </a:t>
            </a:r>
            <a:r>
              <a:rPr lang="en-US" sz="1200" b="0" i="0" u="none" strike="noStrike" kern="100" cap="none">
                <a:solidFill>
                  <a:schemeClr val="dk1"/>
                </a:solidFill>
                <a:effectLst/>
                <a:latin typeface="Calibri"/>
                <a:ea typeface="Open Sans" panose="020B0606030504020204" pitchFamily="34" charset="0"/>
                <a:cs typeface="Open Sans" panose="020B0606030504020204" pitchFamily="34" charset="0"/>
                <a:sym typeface="Calibri"/>
              </a:rPr>
              <a:t> requests</a:t>
            </a:r>
          </a:p>
          <a:p>
            <a:r>
              <a:rPr lang="en-US" sz="1200" b="0" i="0" u="none" strike="noStrike" cap="none">
                <a:solidFill>
                  <a:srgbClr val="000000"/>
                </a:solidFill>
                <a:latin typeface="Calibri"/>
                <a:ea typeface="Open Sans" panose="020B0606030504020204" pitchFamily="34" charset="0"/>
                <a:cs typeface="Open Sans" panose="020B0606030504020204" pitchFamily="34" charset="0"/>
                <a:sym typeface="Calibri"/>
              </a:rPr>
              <a:t>Settlement e</a:t>
            </a:r>
            <a:r>
              <a:rPr lang="en-US" sz="1200" b="0" i="0" u="none" strike="noStrike" cap="none">
                <a:solidFill>
                  <a:srgbClr val="000000"/>
                </a:solidFill>
                <a:effectLst/>
                <a:latin typeface="Calibri"/>
                <a:ea typeface="Open Sans" panose="020B0606030504020204" pitchFamily="34" charset="0"/>
                <a:cs typeface="Open Sans" panose="020B0606030504020204" pitchFamily="34" charset="0"/>
                <a:sym typeface="Calibri"/>
              </a:rPr>
              <a:t>nsures that consumers won’t be exposed to mercury in skin lightening and brightening creams they buy on Amazon.com.” </a:t>
            </a:r>
            <a:endParaRPr lang="en-US" sz="1200" b="0" i="0" u="none" strike="noStrike" cap="none">
              <a:solidFill>
                <a:schemeClr val="dk1"/>
              </a:solidFill>
              <a:latin typeface="Calibri"/>
              <a:ea typeface="Open Sans" panose="020B0606030504020204" pitchFamily="34" charset="0"/>
              <a:cs typeface="Open Sans" panose="020B0606030504020204" pitchFamily="34" charset="0"/>
              <a:sym typeface="Calibri"/>
            </a:endParaRPr>
          </a:p>
          <a:p>
            <a:pPr algn="just">
              <a:lnSpc>
                <a:spcPct val="110000"/>
              </a:lnSpc>
              <a:spcAft>
                <a:spcPts val="637"/>
              </a:spcAft>
            </a:pPr>
            <a:endParaRPr lang="en-US" b="1">
              <a:latin typeface="Arial "/>
              <a:ea typeface="Calibri" panose="020F0502020204030204" pitchFamily="34" charset="0"/>
              <a:cs typeface="Arial" panose="020B0604020202020204" pitchFamily="34" charset="0"/>
            </a:endParaRPr>
          </a:p>
          <a:p>
            <a:pPr marL="0" lvl="0" indent="0" algn="l" rtl="0">
              <a:spcBef>
                <a:spcPts val="0"/>
              </a:spcBef>
              <a:spcAft>
                <a:spcPts val="0"/>
              </a:spcAft>
              <a:buNone/>
            </a:pPr>
            <a:r>
              <a:rPr lang="en-US">
                <a:latin typeface="Arial "/>
              </a:rPr>
              <a:t>To that end one would need to ask and check if the country has any online related regulations, or policies , and what do those cover.  </a:t>
            </a:r>
          </a:p>
          <a:p>
            <a:pPr marL="0" lvl="0" indent="0" algn="l" rtl="0">
              <a:spcBef>
                <a:spcPts val="0"/>
              </a:spcBef>
              <a:spcAft>
                <a:spcPts val="0"/>
              </a:spcAft>
              <a:buNone/>
            </a:pPr>
            <a:r>
              <a:rPr lang="en-US">
                <a:latin typeface="Arial "/>
              </a:rPr>
              <a:t>It would be important to find out , what applies for cosmetics.  </a:t>
            </a:r>
          </a:p>
          <a:p>
            <a:pPr marL="0" lvl="0" indent="0" algn="l" rtl="0">
              <a:spcBef>
                <a:spcPts val="0"/>
              </a:spcBef>
              <a:spcAft>
                <a:spcPts val="0"/>
              </a:spcAft>
              <a:buNone/>
            </a:pPr>
            <a:endParaRPr lang="en-US"/>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1752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33350" indent="0">
              <a:buNone/>
            </a:pPr>
            <a:r>
              <a:rPr lang="en-US" sz="1800" b="1" i="0" u="none" strike="noStrike" cap="none">
                <a:solidFill>
                  <a:srgbClr val="0070C0"/>
                </a:solidFill>
                <a:latin typeface="Calibri"/>
                <a:ea typeface="Calibri"/>
                <a:cs typeface="Calibri"/>
                <a:sym typeface="Calibri"/>
              </a:rPr>
              <a:t>Sept. 2025 Lawsuit </a:t>
            </a:r>
            <a:r>
              <a:rPr lang="en-US" sz="1800" b="1" i="1" u="none" strike="noStrike" cap="none">
                <a:solidFill>
                  <a:srgbClr val="00B0F0"/>
                </a:solidFill>
                <a:latin typeface="Calibri"/>
                <a:ea typeface="Calibri"/>
                <a:cs typeface="Calibri"/>
                <a:sym typeface="Calibri"/>
              </a:rPr>
              <a:t>Notice</a:t>
            </a:r>
            <a:r>
              <a:rPr lang="en-US" sz="1800" b="1" i="0" u="none" strike="noStrike" cap="none">
                <a:solidFill>
                  <a:srgbClr val="0070C0"/>
                </a:solidFill>
                <a:latin typeface="Calibri"/>
                <a:ea typeface="Calibri"/>
                <a:cs typeface="Calibri"/>
                <a:sym typeface="Calibri"/>
              </a:rPr>
              <a:t> Against Walmart (not filed w/court)</a:t>
            </a:r>
          </a:p>
          <a:p>
            <a:pPr>
              <a:lnSpc>
                <a:spcPct val="120000"/>
              </a:lnSpc>
            </a:pPr>
            <a:r>
              <a:rPr lang="en-US" sz="1200">
                <a:latin typeface="Arial" panose="020B0604020202020204" pitchFamily="34" charset="0"/>
                <a:cs typeface="Arial" panose="020B0604020202020204" pitchFamily="34" charset="0"/>
              </a:rPr>
              <a:t>The </a:t>
            </a:r>
            <a:r>
              <a:rPr lang="en-US" sz="1200" u="sng">
                <a:latin typeface="Arial" panose="020B0604020202020204" pitchFamily="34" charset="0"/>
                <a:cs typeface="Arial" panose="020B0604020202020204" pitchFamily="34" charset="0"/>
                <a:hlinkClick r:id="rId3"/>
              </a:rPr>
              <a:t>California health department warns consumers</a:t>
            </a:r>
            <a:r>
              <a:rPr lang="en-US" sz="1200">
                <a:latin typeface="Arial" panose="020B0604020202020204" pitchFamily="34" charset="0"/>
                <a:cs typeface="Arial" panose="020B0604020202020204" pitchFamily="34" charset="0"/>
              </a:rPr>
              <a:t> to avoid all three creams; US FDA warns consumers about “La Tia Mana”</a:t>
            </a:r>
          </a:p>
          <a:p>
            <a:pPr>
              <a:lnSpc>
                <a:spcPct val="120000"/>
              </a:lnSpc>
            </a:pPr>
            <a:r>
              <a:rPr lang="en-US" sz="1200">
                <a:latin typeface="Arial" panose="020B0604020202020204" pitchFamily="34" charset="0"/>
                <a:cs typeface="Arial" panose="020B0604020202020204" pitchFamily="34" charset="0"/>
              </a:rPr>
              <a:t>“Nunn Care” is of great concern given that Minnesota and </a:t>
            </a:r>
            <a:r>
              <a:rPr lang="en-US" sz="1200" u="sng">
                <a:latin typeface="Arial" panose="020B0604020202020204" pitchFamily="34" charset="0"/>
                <a:cs typeface="Arial" panose="020B0604020202020204" pitchFamily="34" charset="0"/>
                <a:hlinkClick r:id="rId4"/>
              </a:rPr>
              <a:t>Texas</a:t>
            </a:r>
            <a:r>
              <a:rPr lang="en-US" sz="1200">
                <a:latin typeface="Arial" panose="020B0604020202020204" pitchFamily="34" charset="0"/>
                <a:cs typeface="Arial" panose="020B0604020202020204" pitchFamily="34" charset="0"/>
              </a:rPr>
              <a:t> health departments </a:t>
            </a:r>
            <a:r>
              <a:rPr lang="en-US" sz="1200" b="1">
                <a:latin typeface="Arial" panose="020B0604020202020204" pitchFamily="34" charset="0"/>
                <a:cs typeface="Arial" panose="020B0604020202020204" pitchFamily="34" charset="0"/>
              </a:rPr>
              <a:t>have documented cases of poisoning from it</a:t>
            </a:r>
          </a:p>
          <a:p>
            <a:pPr>
              <a:lnSpc>
                <a:spcPct val="120000"/>
              </a:lnSpc>
            </a:pPr>
            <a:r>
              <a:rPr lang="en-US" sz="1200">
                <a:latin typeface="Arial" panose="020B0604020202020204" pitchFamily="34" charset="0"/>
                <a:cs typeface="Arial" panose="020B0604020202020204" pitchFamily="34" charset="0"/>
              </a:rPr>
              <a:t>In the </a:t>
            </a:r>
            <a:r>
              <a:rPr lang="en-US" sz="1200" u="sng">
                <a:latin typeface="Arial" panose="020B0604020202020204" pitchFamily="34" charset="0"/>
                <a:cs typeface="Arial" panose="020B0604020202020204" pitchFamily="34" charset="0"/>
                <a:hlinkClick r:id="rId5"/>
              </a:rPr>
              <a:t>Minnesota case</a:t>
            </a:r>
            <a:r>
              <a:rPr lang="en-US" sz="1200">
                <a:latin typeface="Arial" panose="020B0604020202020204" pitchFamily="34" charset="0"/>
                <a:cs typeface="Arial" panose="020B0604020202020204" pitchFamily="34" charset="0"/>
              </a:rPr>
              <a:t>, the victim indicated that she </a:t>
            </a:r>
            <a:r>
              <a:rPr lang="en-US" sz="1200" b="1">
                <a:latin typeface="Arial" panose="020B0604020202020204" pitchFamily="34" charset="0"/>
                <a:cs typeface="Arial" panose="020B0604020202020204" pitchFamily="34" charset="0"/>
              </a:rPr>
              <a:t>purchased Nunn Care creams from both Walmart and Amazon</a:t>
            </a:r>
          </a:p>
          <a:p>
            <a:r>
              <a:rPr lang="en-US" sz="1200">
                <a:latin typeface="Arial" panose="020B0604020202020204" pitchFamily="34" charset="0"/>
                <a:cs typeface="Arial" panose="020B0604020202020204" pitchFamily="34" charset="0"/>
              </a:rPr>
              <a:t>Walmart, Amazon and eBay were previously  notified in 2022 by the State of Minnesota of Nunn Care’s mercury content </a:t>
            </a:r>
            <a:r>
              <a:rPr lang="en-US" sz="1050">
                <a:latin typeface="Arial" panose="020B0604020202020204" pitchFamily="34" charset="0"/>
                <a:cs typeface="Arial" panose="020B0604020202020204" pitchFamily="34" charset="0"/>
              </a:rPr>
              <a:t>(</a:t>
            </a:r>
            <a:r>
              <a:rPr lang="en-US" sz="1050" u="sng">
                <a:latin typeface="Arial" panose="020B0604020202020204" pitchFamily="34" charset="0"/>
                <a:cs typeface="Arial" panose="020B0604020202020204" pitchFamily="34" charset="0"/>
                <a:hlinkClick r:id="rId6"/>
              </a:rPr>
              <a:t>For example, see letter to Walmart</a:t>
            </a:r>
            <a:r>
              <a:rPr lang="en-US" sz="1050">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pPr>
              <a:lnSpc>
                <a:spcPct val="120000"/>
              </a:lnSpc>
            </a:pPr>
            <a:r>
              <a:rPr lang="en-US" sz="1200" b="1">
                <a:latin typeface="Arial" panose="020B0604020202020204" pitchFamily="34" charset="0"/>
                <a:cs typeface="Arial" panose="020B0604020202020204" pitchFamily="34" charset="0"/>
              </a:rPr>
              <a:t>Since notice was sent, Walmart.com has removed all 3 mercury added SLPs  </a:t>
            </a:r>
          </a:p>
          <a:p>
            <a:endParaRPr lang="en-US" sz="800">
              <a:latin typeface="Arial" panose="020B0604020202020204" pitchFamily="34" charset="0"/>
              <a:cs typeface="Arial" panose="020B0604020202020204" pitchFamily="34" charset="0"/>
            </a:endParaRPr>
          </a:p>
          <a:p>
            <a:pPr marL="112713" indent="0">
              <a:buNone/>
            </a:pPr>
            <a:r>
              <a:rPr lang="en-US" sz="1800" b="1">
                <a:solidFill>
                  <a:srgbClr val="0070C0"/>
                </a:solidFill>
                <a:latin typeface="Arial" panose="020B0604020202020204" pitchFamily="34" charset="0"/>
                <a:cs typeface="Arial" panose="020B0604020202020204" pitchFamily="34" charset="0"/>
              </a:rPr>
              <a:t>Currently in settlement discussions </a:t>
            </a:r>
          </a:p>
          <a:p>
            <a:endParaRPr lang="en-US"/>
          </a:p>
          <a:p>
            <a:endParaRPr lang="en-US"/>
          </a:p>
          <a:p>
            <a:pPr marL="133350" indent="0">
              <a:buNone/>
            </a:pPr>
            <a:r>
              <a:rPr lang="en-US" sz="1400" b="1">
                <a:solidFill>
                  <a:srgbClr val="0070C0"/>
                </a:solidFill>
                <a:latin typeface="Arial" panose="020B0604020202020204" pitchFamily="34" charset="0"/>
                <a:cs typeface="Arial" panose="020B0604020202020204" pitchFamily="34" charset="0"/>
              </a:rPr>
              <a:t>29 January 2026 Lawsuit Against eBay (filed w/court):</a:t>
            </a:r>
          </a:p>
          <a:p>
            <a:r>
              <a:rPr lang="en-US" sz="1200">
                <a:latin typeface="Arial "/>
                <a:cs typeface="Arial" panose="020B0604020202020204" pitchFamily="34" charset="0"/>
              </a:rPr>
              <a:t>L</a:t>
            </a:r>
            <a:r>
              <a:rPr lang="en-US" sz="1200">
                <a:latin typeface="Arial "/>
              </a:rPr>
              <a:t>awsuit alleges that eBay knowingly exposed consumers to mercury from mercury added SLPs without the legally required warnings.</a:t>
            </a:r>
          </a:p>
          <a:p>
            <a:r>
              <a:rPr lang="en-US" sz="1200">
                <a:latin typeface="Arial "/>
              </a:rPr>
              <a:t>Testing of over 40 SLPs found  dangerous levels of mercury — up to 210,000 times the US FDA’s threshold of 1 part per million.</a:t>
            </a:r>
          </a:p>
          <a:p>
            <a:r>
              <a:rPr lang="en-US" sz="1200">
                <a:latin typeface="Arial "/>
              </a:rPr>
              <a:t>SLPs sent to accredited lab in Minnesota and also to the California Department of Public Health for testing</a:t>
            </a:r>
          </a:p>
          <a:p>
            <a:r>
              <a:rPr lang="en-US" sz="1200">
                <a:latin typeface="Arial "/>
              </a:rPr>
              <a:t>By turning a blind eye toward online sellers that supply toxic SLPs, this business model promotes sale of unsafe products under the guise of legitimate commerce</a:t>
            </a:r>
          </a:p>
          <a:p>
            <a:r>
              <a:rPr lang="en-US" sz="1200">
                <a:latin typeface="Arial "/>
              </a:rPr>
              <a:t>Lawsuit also target third party sellers</a:t>
            </a:r>
          </a:p>
          <a:p>
            <a:r>
              <a:rPr lang="en-US" sz="1200">
                <a:latin typeface="Arial "/>
                <a:cs typeface="Arial" panose="020B0604020202020204" pitchFamily="34" charset="0"/>
              </a:rPr>
              <a:t>Legal complaint available at: </a:t>
            </a:r>
            <a:r>
              <a:rPr lang="en-US" sz="1200" u="sng">
                <a:latin typeface="Arial "/>
                <a:cs typeface="Arial" panose="020B0604020202020204" pitchFamily="34" charset="0"/>
                <a:hlinkClick r:id="rId7"/>
              </a:rPr>
              <a:t>https://app.box.com/s/28apfqu9kn3ukzw78bizry5d35d1z3jp/file/2118325939131</a:t>
            </a:r>
            <a:endParaRPr lang="en-US" sz="1200" u="sng">
              <a:latin typeface="Arial "/>
              <a:cs typeface="Arial" panose="020B0604020202020204" pitchFamily="34" charset="0"/>
            </a:endParaRPr>
          </a:p>
          <a:p>
            <a:endParaRPr lang="en-US"/>
          </a:p>
          <a:p>
            <a:endParaRPr lang="en-US"/>
          </a:p>
          <a:p>
            <a:endParaRPr lang="LID4096"/>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28238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CB578-C9F5-7582-8356-3FBBBC05EE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306692-2ED8-F744-A352-1A9B9C8A737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37C483C-94F6-5315-8855-F400F03AFF81}"/>
              </a:ext>
            </a:extLst>
          </p:cNvPr>
          <p:cNvSpPr>
            <a:spLocks noGrp="1"/>
          </p:cNvSpPr>
          <p:nvPr>
            <p:ph type="body" idx="1"/>
          </p:nvPr>
        </p:nvSpPr>
        <p:spPr/>
        <p:txBody>
          <a:bodyPr/>
          <a:lstStyle/>
          <a:p>
            <a:r>
              <a:rPr lang="en-US" sz="1200" b="0" i="0" u="none" strike="noStrike" cap="none">
                <a:solidFill>
                  <a:schemeClr val="dk1"/>
                </a:solidFill>
                <a:effectLst/>
                <a:latin typeface="Calibri"/>
                <a:ea typeface="Calibri"/>
                <a:cs typeface="Calibri"/>
                <a:sym typeface="Calibri"/>
              </a:rPr>
              <a:t>See </a:t>
            </a:r>
            <a:r>
              <a:rPr lang="en-US" sz="1200" b="0" i="0" u="sng" strike="noStrike" cap="none">
                <a:solidFill>
                  <a:schemeClr val="dk1"/>
                </a:solidFill>
                <a:effectLst/>
                <a:latin typeface="Calibri"/>
                <a:ea typeface="Calibri"/>
                <a:cs typeface="Calibri"/>
                <a:sym typeface="Calibri"/>
                <a:hlinkClick r:id="rId3"/>
              </a:rPr>
              <a:t>Deal reached on Union Customs Code reform | News | European Parliament</a:t>
            </a:r>
            <a:endParaRPr lang="en-US" sz="1200" b="0" i="0" u="none" strike="noStrike" cap="none">
              <a:solidFill>
                <a:schemeClr val="dk1"/>
              </a:solidFill>
              <a:effectLst/>
              <a:latin typeface="Calibri"/>
              <a:ea typeface="Calibri"/>
              <a:cs typeface="Calibri"/>
              <a:sym typeface="Calibri"/>
            </a:endParaRPr>
          </a:p>
          <a:p>
            <a:r>
              <a:rPr lang="en-US" sz="1200" b="0" i="0" u="none" strike="noStrike" cap="none">
                <a:solidFill>
                  <a:schemeClr val="dk1"/>
                </a:solidFill>
                <a:effectLst/>
                <a:latin typeface="Calibri"/>
                <a:ea typeface="Calibri"/>
                <a:cs typeface="Calibri"/>
                <a:sym typeface="Calibri"/>
              </a:rPr>
              <a:t> </a:t>
            </a:r>
          </a:p>
          <a:p>
            <a:r>
              <a:rPr lang="en-US" sz="1200" b="0" i="0" u="none" strike="noStrike" cap="none">
                <a:solidFill>
                  <a:schemeClr val="dk1"/>
                </a:solidFill>
                <a:effectLst/>
                <a:latin typeface="Calibri"/>
                <a:ea typeface="Calibri"/>
                <a:cs typeface="Calibri"/>
                <a:sym typeface="Calibri"/>
              </a:rPr>
              <a:t>How is this relevant for the notorious EU law  / level playing field debate?</a:t>
            </a:r>
          </a:p>
          <a:p>
            <a:r>
              <a:rPr lang="en-US" sz="1200" b="0" i="0" u="none" strike="noStrike" cap="none">
                <a:solidFill>
                  <a:schemeClr val="dk1"/>
                </a:solidFill>
                <a:effectLst/>
                <a:latin typeface="Calibri"/>
                <a:ea typeface="Calibri"/>
                <a:cs typeface="Calibri"/>
                <a:sym typeface="Calibri"/>
              </a:rPr>
              <a:t> </a:t>
            </a:r>
          </a:p>
          <a:p>
            <a:r>
              <a:rPr lang="en-US" sz="1200" b="1" i="1" u="none" strike="noStrike" cap="none">
                <a:solidFill>
                  <a:schemeClr val="dk1"/>
                </a:solidFill>
                <a:effectLst/>
                <a:latin typeface="Calibri"/>
                <a:ea typeface="Calibri"/>
                <a:cs typeface="Calibri"/>
                <a:sym typeface="Calibri"/>
              </a:rPr>
              <a:t>Platform responsibility</a:t>
            </a:r>
            <a:endParaRPr lang="en-US" sz="1200" b="0" i="0" u="none" strike="noStrike" cap="none">
              <a:solidFill>
                <a:schemeClr val="dk1"/>
              </a:solidFill>
              <a:effectLst/>
              <a:latin typeface="Calibri"/>
              <a:ea typeface="Calibri"/>
              <a:cs typeface="Calibri"/>
              <a:sym typeface="Calibri"/>
            </a:endParaRPr>
          </a:p>
          <a:p>
            <a:r>
              <a:rPr lang="en-US" sz="1200" b="0" i="1" u="none" strike="noStrike" cap="none">
                <a:solidFill>
                  <a:schemeClr val="dk1"/>
                </a:solidFill>
                <a:effectLst/>
                <a:latin typeface="Calibri"/>
                <a:ea typeface="Calibri"/>
                <a:cs typeface="Calibri"/>
                <a:sym typeface="Calibri"/>
              </a:rPr>
              <a:t>Under the new rules, sellers and platforms that facilitate distance sales of goods from non-EU countries directly to EU customers will be treated as importers. This will oblige them to provide customs authorities with all the necessary data, pay or guarantee any charges, and make sure that the goods comply with EU laws. These companies must be established in the EU or be represented by an EU-based entity having either </a:t>
            </a:r>
            <a:r>
              <a:rPr lang="en-US" sz="1200" b="0" i="1" u="sng" strike="noStrike" cap="none" err="1">
                <a:solidFill>
                  <a:schemeClr val="dk1"/>
                </a:solidFill>
                <a:effectLst/>
                <a:latin typeface="Calibri"/>
                <a:ea typeface="Calibri"/>
                <a:cs typeface="Calibri"/>
                <a:sym typeface="Calibri"/>
                <a:hlinkClick r:id="rId4"/>
              </a:rPr>
              <a:t>authorised</a:t>
            </a:r>
            <a:r>
              <a:rPr lang="en-US" sz="1200" b="0" i="1" u="sng" strike="noStrike" cap="none">
                <a:solidFill>
                  <a:schemeClr val="dk1"/>
                </a:solidFill>
                <a:effectLst/>
                <a:latin typeface="Calibri"/>
                <a:ea typeface="Calibri"/>
                <a:cs typeface="Calibri"/>
                <a:sym typeface="Calibri"/>
                <a:hlinkClick r:id="rId4"/>
              </a:rPr>
              <a:t> economic operator</a:t>
            </a:r>
            <a:r>
              <a:rPr lang="en-US" sz="1200" b="0" i="1" u="none" strike="noStrike" cap="none">
                <a:solidFill>
                  <a:schemeClr val="dk1"/>
                </a:solidFill>
                <a:effectLst/>
                <a:latin typeface="Calibri"/>
                <a:ea typeface="Calibri"/>
                <a:cs typeface="Calibri"/>
                <a:sym typeface="Calibri"/>
              </a:rPr>
              <a:t> (AEO) or trusted trader status. This should prevent the use of shell companies.</a:t>
            </a:r>
            <a:endParaRPr lang="en-US" sz="1200" b="0" i="0" u="none" strike="noStrike" cap="none">
              <a:solidFill>
                <a:schemeClr val="dk1"/>
              </a:solidFill>
              <a:effectLst/>
              <a:latin typeface="Calibri"/>
              <a:ea typeface="Calibri"/>
              <a:cs typeface="Calibri"/>
              <a:sym typeface="Calibri"/>
            </a:endParaRPr>
          </a:p>
          <a:p>
            <a:r>
              <a:rPr lang="en-US" sz="1200" b="0" i="0" u="none" strike="noStrike" cap="none">
                <a:solidFill>
                  <a:schemeClr val="dk1"/>
                </a:solidFill>
                <a:effectLst/>
                <a:latin typeface="Calibri"/>
                <a:ea typeface="Calibri"/>
                <a:cs typeface="Calibri"/>
                <a:sym typeface="Calibri"/>
              </a:rPr>
              <a:t> </a:t>
            </a:r>
          </a:p>
          <a:p>
            <a:pPr lvl="0"/>
            <a:r>
              <a:rPr lang="en-US" sz="1200" b="0" i="0" u="none" strike="noStrike" cap="none">
                <a:solidFill>
                  <a:schemeClr val="dk1"/>
                </a:solidFill>
                <a:effectLst/>
                <a:latin typeface="Calibri"/>
                <a:ea typeface="Calibri"/>
                <a:cs typeface="Calibri"/>
                <a:sym typeface="Calibri"/>
              </a:rPr>
              <a:t>So for platforms like amazon that are also established in EU the problem seems fixed?</a:t>
            </a:r>
          </a:p>
          <a:p>
            <a:pPr lvl="0"/>
            <a:r>
              <a:rPr lang="en-US" sz="1200" b="0" i="0" u="none" strike="noStrike" cap="none">
                <a:solidFill>
                  <a:schemeClr val="dk1"/>
                </a:solidFill>
                <a:effectLst/>
                <a:latin typeface="Calibri"/>
                <a:ea typeface="Calibri"/>
                <a:cs typeface="Calibri"/>
                <a:sym typeface="Calibri"/>
              </a:rPr>
              <a:t>But for Temo and Shein which to my understanding do not have an EU based facilitator the problem still exists.</a:t>
            </a:r>
          </a:p>
          <a:p>
            <a:endParaRPr lang="x-none"/>
          </a:p>
        </p:txBody>
      </p:sp>
      <p:sp>
        <p:nvSpPr>
          <p:cNvPr id="4" name="Slide Number Placeholder 3">
            <a:extLst>
              <a:ext uri="{FF2B5EF4-FFF2-40B4-BE49-F238E27FC236}">
                <a16:creationId xmlns:a16="http://schemas.microsoft.com/office/drawing/2014/main" id="{3F8D1EE7-CE5E-48AC-2BF7-78F6692EC77F}"/>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C6E5CC5-ACF0-47D0-AE87-9BF73BE15AAA}" type="slidenum">
              <a:rPr kumimoji="0" lang="x-non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lang="x-non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80091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209CB-6A3F-2F68-6990-0368C37A9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FC86F2-1094-1BB1-CEDD-BD6066339E8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567D5F1-6799-70C5-5712-78375804C1D7}"/>
              </a:ext>
            </a:extLst>
          </p:cNvPr>
          <p:cNvSpPr>
            <a:spLocks noGrp="1"/>
          </p:cNvSpPr>
          <p:nvPr>
            <p:ph type="body" idx="1"/>
          </p:nvPr>
        </p:nvSpPr>
        <p:spPr/>
        <p:txBody>
          <a:bodyPr/>
          <a:lstStyle/>
          <a:p>
            <a:endParaRPr lang="en-US" sz="1200">
              <a:latin typeface="+mj-lt"/>
            </a:endParaRPr>
          </a:p>
          <a:p>
            <a:endParaRPr lang="x-none"/>
          </a:p>
        </p:txBody>
      </p:sp>
      <p:sp>
        <p:nvSpPr>
          <p:cNvPr id="4" name="Slide Number Placeholder 3">
            <a:extLst>
              <a:ext uri="{FF2B5EF4-FFF2-40B4-BE49-F238E27FC236}">
                <a16:creationId xmlns:a16="http://schemas.microsoft.com/office/drawing/2014/main" id="{AD56A91C-2B38-E1FD-6B1A-B341FDEE6F7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42263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latin typeface="Arial "/>
            </a:endParaRPr>
          </a:p>
          <a:p>
            <a:r>
              <a:rPr lang="en-US">
                <a:latin typeface="Arial "/>
              </a:rPr>
              <a:t>I hope you have found this input useful, more information can be found on our website,  and looking forward to discussing with you more during the interactive session. </a:t>
            </a:r>
          </a:p>
          <a:p>
            <a:endParaRPr lang="en-US">
              <a:latin typeface="Arial "/>
            </a:endParaRPr>
          </a:p>
          <a:p>
            <a:r>
              <a:rPr lang="en-US">
                <a:latin typeface="Arial "/>
              </a:rPr>
              <a:t>Thank you again for your attention. </a:t>
            </a:r>
          </a:p>
          <a:p>
            <a:endParaRPr lang="en-US">
              <a:latin typeface="Arial "/>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C6E5CC5-ACF0-47D0-AE87-9BF73BE15AAA}" type="slidenum">
              <a:rPr kumimoji="0" lang="x-non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x-non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50354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 name="Google Shape;47;p1: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96ababa65a_0_18: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96ababa65a_0_18: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c2fad7efde_0_1: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6" name="Google Shape;86;g3c2fad7efde_0_1: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c2fad7efde_0_27: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These are some examples of key stakeholders that can assist in controlling mercury trade</a:t>
            </a:r>
            <a:endParaRPr/>
          </a:p>
        </p:txBody>
      </p:sp>
      <p:sp>
        <p:nvSpPr>
          <p:cNvPr id="97" name="Google Shape;97;g3c2fad7efde_0_27: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2" name="Google Shape;112;p3:notes"/>
          <p:cNvSpPr>
            <a:spLocks noGrp="1" noRot="1" noChangeAspect="1"/>
          </p:cNvSpPr>
          <p:nvPr>
            <p:ph type="sldImg" idx="2"/>
          </p:nvPr>
        </p:nvSpPr>
        <p:spPr>
          <a:xfrm>
            <a:off x="3048600" y="771525"/>
            <a:ext cx="12192600"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c2fad7efde_0_11: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g3c2fad7efde_0_11: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c2fad7efde_0_40: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g3c2fad7efde_0_40: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c2fad7efde_0_53: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4" name="Google Shape;154;g3c2fad7efde_0_53: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92e8a54443_0_49: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8" name="Google Shape;168;g392e8a54443_0_49: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92e8a54443_0_63: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3" name="Google Shape;183;g392e8a54443_0_63: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92e8a54443_0_77: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7" name="Google Shape;197;g392e8a54443_0_77: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85CD08A7-345A-411D-F4EF-C13D163BDA0C}"/>
            </a:ext>
          </a:extLst>
        </p:cNvPr>
        <p:cNvGrpSpPr/>
        <p:nvPr/>
      </p:nvGrpSpPr>
      <p:grpSpPr>
        <a:xfrm>
          <a:off x="0" y="0"/>
          <a:ext cx="0" cy="0"/>
          <a:chOff x="0" y="0"/>
          <a:chExt cx="0" cy="0"/>
        </a:xfrm>
      </p:grpSpPr>
      <p:sp>
        <p:nvSpPr>
          <p:cNvPr id="192" name="Google Shape;192;p3:notes">
            <a:extLst>
              <a:ext uri="{FF2B5EF4-FFF2-40B4-BE49-F238E27FC236}">
                <a16:creationId xmlns:a16="http://schemas.microsoft.com/office/drawing/2014/main" id="{4E7F054D-A981-8E34-D454-58B42DECAB53}"/>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3:notes">
            <a:extLst>
              <a:ext uri="{FF2B5EF4-FFF2-40B4-BE49-F238E27FC236}">
                <a16:creationId xmlns:a16="http://schemas.microsoft.com/office/drawing/2014/main" id="{F6CC84B4-C102-0385-F4A7-2F83D1E8B9C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22684119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92e7a4467f_0_0: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g392e7a4467f_0_0: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92e7a4467f_0_220: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0" name="Google Shape;230;g392e7a4467f_0_220: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be24e812e4_0_5:notes"/>
          <p:cNvSpPr>
            <a:spLocks noGrp="1" noRot="1" noChangeAspect="1"/>
          </p:cNvSpPr>
          <p:nvPr>
            <p:ph type="sldImg" idx="2"/>
          </p:nvPr>
        </p:nvSpPr>
        <p:spPr>
          <a:xfrm>
            <a:off x="5716588" y="771525"/>
            <a:ext cx="6858000"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g3be24e812e4_0_5: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92e7a4467f_0_233: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1" name="Google Shape;251;g392e7a4467f_0_233: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96ababa65a_0_46: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96ababa65a_0_46: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7: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1" name="Google Shape;271;p7: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8: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5" name="Google Shape;285;p8: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92e8a54443_0_18: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7" name="Google Shape;297;g392e8a54443_0_18: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bfde873232_0_0: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video to be shared, certain agencies like ICENS and Bureau of Standards and they can be engaged</a:t>
            </a:r>
            <a:endParaRPr/>
          </a:p>
        </p:txBody>
      </p:sp>
      <p:sp>
        <p:nvSpPr>
          <p:cNvPr id="310" name="Google Shape;310;g3bfde873232_0_0: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92e7a4467f_0_248: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6" name="Google Shape;326;g392e7a4467f_0_248: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88006A61-4114-1508-2E1E-8E7D2B893E5A}"/>
            </a:ext>
          </a:extLst>
        </p:cNvPr>
        <p:cNvGrpSpPr/>
        <p:nvPr/>
      </p:nvGrpSpPr>
      <p:grpSpPr>
        <a:xfrm>
          <a:off x="0" y="0"/>
          <a:ext cx="0" cy="0"/>
          <a:chOff x="0" y="0"/>
          <a:chExt cx="0" cy="0"/>
        </a:xfrm>
      </p:grpSpPr>
      <p:sp>
        <p:nvSpPr>
          <p:cNvPr id="192" name="Google Shape;192;p3:notes">
            <a:extLst>
              <a:ext uri="{FF2B5EF4-FFF2-40B4-BE49-F238E27FC236}">
                <a16:creationId xmlns:a16="http://schemas.microsoft.com/office/drawing/2014/main" id="{EFA95E89-56F4-F43A-9676-815C6AC7460E}"/>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3:notes">
            <a:extLst>
              <a:ext uri="{FF2B5EF4-FFF2-40B4-BE49-F238E27FC236}">
                <a16:creationId xmlns:a16="http://schemas.microsoft.com/office/drawing/2014/main" id="{919EC0AF-5DAE-E124-4ED2-CE1259EC306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21912420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92e8a54443_0_32: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9" name="Google Shape;339;g392e8a54443_0_32: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c2fad7efde_0_140: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2" name="Google Shape;352;g3c2fad7efde_0_140: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c2fad7efde_0_160: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8" name="Google Shape;368;g3c2fad7efde_0_160: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92e7a4467f_0_260: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8" name="Google Shape;388;g392e7a4467f_0_260: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c2fad7efde_0_82: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3" name="Google Shape;403;g3c2fad7efde_0_82: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c2fad7efde_0_100: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Include to note - that outside of SLPs that would follow Basel Guidelines</a:t>
            </a:r>
            <a:endParaRPr/>
          </a:p>
        </p:txBody>
      </p:sp>
      <p:sp>
        <p:nvSpPr>
          <p:cNvPr id="419" name="Google Shape;419;g3c2fad7efde_0_100: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c2fad7efde_0_119: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4" name="Google Shape;434;g3c2fad7efde_0_119: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5: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2" name="Google Shape;462;p15: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D9880-4378-7EA9-E466-FA04B8E87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DE457-4E4A-CC02-2E83-56D2CD49040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C8D50A4-DDC1-29D9-91A2-FFF402FF25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06B3FF-4D84-FEC4-0CC0-3563FA74CF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8726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9310cb4df0_0_20: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0" name="Google Shape;450;g39310cb4df0_0_20: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21EBB00F-6A70-63EF-D4FE-11F706DB0125}"/>
            </a:ext>
          </a:extLst>
        </p:cNvPr>
        <p:cNvGrpSpPr/>
        <p:nvPr/>
      </p:nvGrpSpPr>
      <p:grpSpPr>
        <a:xfrm>
          <a:off x="0" y="0"/>
          <a:ext cx="0" cy="0"/>
          <a:chOff x="0" y="0"/>
          <a:chExt cx="0" cy="0"/>
        </a:xfrm>
      </p:grpSpPr>
      <p:sp>
        <p:nvSpPr>
          <p:cNvPr id="192" name="Google Shape;192;p3:notes">
            <a:extLst>
              <a:ext uri="{FF2B5EF4-FFF2-40B4-BE49-F238E27FC236}">
                <a16:creationId xmlns:a16="http://schemas.microsoft.com/office/drawing/2014/main" id="{6A4ECB9B-A15C-0367-06E3-E5D9867AC9FD}"/>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3:notes">
            <a:extLst>
              <a:ext uri="{FF2B5EF4-FFF2-40B4-BE49-F238E27FC236}">
                <a16:creationId xmlns:a16="http://schemas.microsoft.com/office/drawing/2014/main" id="{7547E42A-B8E6-54E2-6C7D-EB31F4776D7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2814354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1" name="Google Shape;54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a:extLst>
            <a:ext uri="{FF2B5EF4-FFF2-40B4-BE49-F238E27FC236}">
              <a16:creationId xmlns:a16="http://schemas.microsoft.com/office/drawing/2014/main" id="{1B5223F6-876D-2BDD-8BC5-991997FB5454}"/>
            </a:ext>
          </a:extLst>
        </p:cNvPr>
        <p:cNvGrpSpPr/>
        <p:nvPr/>
      </p:nvGrpSpPr>
      <p:grpSpPr>
        <a:xfrm>
          <a:off x="0" y="0"/>
          <a:ext cx="0" cy="0"/>
          <a:chOff x="0" y="0"/>
          <a:chExt cx="0" cy="0"/>
        </a:xfrm>
      </p:grpSpPr>
      <p:sp>
        <p:nvSpPr>
          <p:cNvPr id="540" name="Google Shape;540;p26:notes">
            <a:extLst>
              <a:ext uri="{FF2B5EF4-FFF2-40B4-BE49-F238E27FC236}">
                <a16:creationId xmlns:a16="http://schemas.microsoft.com/office/drawing/2014/main" id="{B4F749F4-B543-D494-BA6C-6F1920633A4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1" name="Google Shape;541;p26:notes">
            <a:extLst>
              <a:ext uri="{FF2B5EF4-FFF2-40B4-BE49-F238E27FC236}">
                <a16:creationId xmlns:a16="http://schemas.microsoft.com/office/drawing/2014/main" id="{B4154172-814E-D455-9F4F-231AF37BBF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1746487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2998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4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4"/>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5" name="Google Shape;75;p4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15271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45"/>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5"/>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81" name="Google Shape;81;p4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91202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86023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72528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769184"/>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a:t>Click icon to add picture</a:t>
            </a:r>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88509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a:latin typeface="+mn-lt"/>
            </a:endParaRPr>
          </a:p>
        </p:txBody>
      </p:sp>
    </p:spTree>
    <p:extLst>
      <p:ext uri="{BB962C8B-B14F-4D97-AF65-F5344CB8AC3E}">
        <p14:creationId xmlns:p14="http://schemas.microsoft.com/office/powerpoint/2010/main" val="23854182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a:t>Click to add text</a:t>
            </a:r>
          </a:p>
        </p:txBody>
      </p:sp>
    </p:spTree>
    <p:extLst>
      <p:ext uri="{BB962C8B-B14F-4D97-AF65-F5344CB8AC3E}">
        <p14:creationId xmlns:p14="http://schemas.microsoft.com/office/powerpoint/2010/main" val="2640302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233190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a:t>Click to add content</a:t>
            </a:r>
          </a:p>
          <a:p>
            <a:pPr lvl="1"/>
            <a:r>
              <a:rPr lang="en-US"/>
              <a:t>Second level</a:t>
            </a:r>
          </a:p>
          <a:p>
            <a:pPr lvl="2"/>
            <a:r>
              <a:rPr lang="en-US"/>
              <a:t>Third level</a:t>
            </a:r>
          </a:p>
          <a:p>
            <a:pPr lvl="3"/>
            <a:endParaRPr lang="en-US"/>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spTree>
    <p:extLst>
      <p:ext uri="{BB962C8B-B14F-4D97-AF65-F5344CB8AC3E}">
        <p14:creationId xmlns:p14="http://schemas.microsoft.com/office/powerpoint/2010/main" val="104203316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36"/>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6"/>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22" name="Google Shape;22;p3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16399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spTree>
    <p:extLst>
      <p:ext uri="{BB962C8B-B14F-4D97-AF65-F5344CB8AC3E}">
        <p14:creationId xmlns:p14="http://schemas.microsoft.com/office/powerpoint/2010/main" val="241935829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spTree>
    <p:extLst>
      <p:ext uri="{BB962C8B-B14F-4D97-AF65-F5344CB8AC3E}">
        <p14:creationId xmlns:p14="http://schemas.microsoft.com/office/powerpoint/2010/main" val="293370096"/>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472890372"/>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a:t>Click icon to add table</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2265622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07837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23962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46"/>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46"/>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93" name="Google Shape;93;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243731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4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47"/>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99" name="Google Shape;99;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463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48"/>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8"/>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105" name="Google Shape;105;p4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4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71197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4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49"/>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11" name="Google Shape;111;p49"/>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12" name="Google Shape;112;p4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4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38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3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7"/>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8" name="Google Shape;28;p3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88479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50"/>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50"/>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18" name="Google Shape;118;p50"/>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19" name="Google Shape;119;p50"/>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20" name="Google Shape;120;p50"/>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21" name="Google Shape;121;p5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5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5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96059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5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5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5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806696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9"/>
        <p:cNvGrpSpPr/>
        <p:nvPr/>
      </p:nvGrpSpPr>
      <p:grpSpPr>
        <a:xfrm>
          <a:off x="0" y="0"/>
          <a:ext cx="0" cy="0"/>
          <a:chOff x="0" y="0"/>
          <a:chExt cx="0" cy="0"/>
        </a:xfrm>
      </p:grpSpPr>
      <p:sp>
        <p:nvSpPr>
          <p:cNvPr id="130" name="Google Shape;130;p52"/>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52"/>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132" name="Google Shape;132;p52"/>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133" name="Google Shape;133;p5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5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5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89523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6"/>
        <p:cNvGrpSpPr/>
        <p:nvPr/>
      </p:nvGrpSpPr>
      <p:grpSpPr>
        <a:xfrm>
          <a:off x="0" y="0"/>
          <a:ext cx="0" cy="0"/>
          <a:chOff x="0" y="0"/>
          <a:chExt cx="0" cy="0"/>
        </a:xfrm>
      </p:grpSpPr>
      <p:sp>
        <p:nvSpPr>
          <p:cNvPr id="137" name="Google Shape;137;p53"/>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53"/>
          <p:cNvSpPr>
            <a:spLocks noGrp="1"/>
          </p:cNvSpPr>
          <p:nvPr>
            <p:ph type="pic" idx="2"/>
          </p:nvPr>
        </p:nvSpPr>
        <p:spPr>
          <a:xfrm>
            <a:off x="1194859" y="408517"/>
            <a:ext cx="3657600" cy="2743200"/>
          </a:xfrm>
          <a:prstGeom prst="rect">
            <a:avLst/>
          </a:prstGeom>
          <a:noFill/>
          <a:ln>
            <a:noFill/>
          </a:ln>
        </p:spPr>
        <p:txBody>
          <a:bodyPr/>
          <a:lstStyle/>
          <a:p>
            <a:endParaRPr lang="en-US"/>
          </a:p>
        </p:txBody>
      </p:sp>
      <p:sp>
        <p:nvSpPr>
          <p:cNvPr id="139" name="Google Shape;139;p53"/>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140" name="Google Shape;140;p5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5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5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6121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3"/>
        <p:cNvGrpSpPr/>
        <p:nvPr/>
      </p:nvGrpSpPr>
      <p:grpSpPr>
        <a:xfrm>
          <a:off x="0" y="0"/>
          <a:ext cx="0" cy="0"/>
          <a:chOff x="0" y="0"/>
          <a:chExt cx="0" cy="0"/>
        </a:xfrm>
      </p:grpSpPr>
      <p:sp>
        <p:nvSpPr>
          <p:cNvPr id="144" name="Google Shape;144;p5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54"/>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46" name="Google Shape;146;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45185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9"/>
        <p:cNvGrpSpPr/>
        <p:nvPr/>
      </p:nvGrpSpPr>
      <p:grpSpPr>
        <a:xfrm>
          <a:off x="0" y="0"/>
          <a:ext cx="0" cy="0"/>
          <a:chOff x="0" y="0"/>
          <a:chExt cx="0" cy="0"/>
        </a:xfrm>
      </p:grpSpPr>
      <p:sp>
        <p:nvSpPr>
          <p:cNvPr id="150" name="Google Shape;150;p55"/>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55"/>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52" name="Google Shape;152;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504406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9623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40817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793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7653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38"/>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8"/>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4" name="Google Shape;34;p3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613701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0542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4604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70104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16367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986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7293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5767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1"/>
        <p:cNvGrpSpPr/>
        <p:nvPr/>
      </p:nvGrpSpPr>
      <p:grpSpPr>
        <a:xfrm>
          <a:off x="0" y="0"/>
          <a:ext cx="0" cy="0"/>
          <a:chOff x="0" y="0"/>
          <a:chExt cx="0" cy="0"/>
        </a:xfrm>
      </p:grpSpPr>
      <p:sp>
        <p:nvSpPr>
          <p:cNvPr id="162" name="Google Shape;162;p4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45"/>
          <p:cNvSpPr txBox="1">
            <a:spLocks noGrp="1"/>
          </p:cNvSpPr>
          <p:nvPr>
            <p:ph type="body" idx="1"/>
          </p:nvPr>
        </p:nvSpPr>
        <p:spPr>
          <a:xfrm>
            <a:off x="838200" y="1825626"/>
            <a:ext cx="10515600" cy="4351338"/>
          </a:xfrm>
          <a:prstGeom prst="rect">
            <a:avLst/>
          </a:prstGeom>
          <a:noFill/>
          <a:ln>
            <a:noFill/>
          </a:ln>
        </p:spPr>
        <p:txBody>
          <a:bodyPr spcFirstLastPara="1" wrap="square" lIns="91425" tIns="45700" rIns="91425" bIns="45700" anchor="t" anchorCtr="0">
            <a:normAutofit/>
          </a:bodyPr>
          <a:lstStyle>
            <a:lvl1pPr marL="304815" lvl="0" indent="-228611" algn="l">
              <a:lnSpc>
                <a:spcPct val="90000"/>
              </a:lnSpc>
              <a:spcBef>
                <a:spcPts val="1000"/>
              </a:spcBef>
              <a:spcAft>
                <a:spcPts val="0"/>
              </a:spcAft>
              <a:buClr>
                <a:schemeClr val="dk1"/>
              </a:buClr>
              <a:buSzPts val="1800"/>
              <a:buChar char="•"/>
              <a:defRPr/>
            </a:lvl1pPr>
            <a:lvl2pPr marL="609630" lvl="1" indent="-228611" algn="l">
              <a:lnSpc>
                <a:spcPct val="90000"/>
              </a:lnSpc>
              <a:spcBef>
                <a:spcPts val="500"/>
              </a:spcBef>
              <a:spcAft>
                <a:spcPts val="0"/>
              </a:spcAft>
              <a:buClr>
                <a:schemeClr val="dk1"/>
              </a:buClr>
              <a:buSzPts val="1800"/>
              <a:buChar char="•"/>
              <a:defRPr/>
            </a:lvl2pPr>
            <a:lvl3pPr marL="914446" lvl="2" indent="-228611" algn="l">
              <a:lnSpc>
                <a:spcPct val="90000"/>
              </a:lnSpc>
              <a:spcBef>
                <a:spcPts val="500"/>
              </a:spcBef>
              <a:spcAft>
                <a:spcPts val="0"/>
              </a:spcAft>
              <a:buClr>
                <a:schemeClr val="dk1"/>
              </a:buClr>
              <a:buSzPts val="1800"/>
              <a:buChar char="•"/>
              <a:defRPr/>
            </a:lvl3pPr>
            <a:lvl4pPr marL="1219261" lvl="3" indent="-228611" algn="l">
              <a:lnSpc>
                <a:spcPct val="90000"/>
              </a:lnSpc>
              <a:spcBef>
                <a:spcPts val="500"/>
              </a:spcBef>
              <a:spcAft>
                <a:spcPts val="0"/>
              </a:spcAft>
              <a:buClr>
                <a:schemeClr val="dk1"/>
              </a:buClr>
              <a:buSzPts val="1800"/>
              <a:buChar char="•"/>
              <a:defRPr/>
            </a:lvl4pPr>
            <a:lvl5pPr marL="1524076" lvl="4" indent="-228611" algn="l">
              <a:lnSpc>
                <a:spcPct val="90000"/>
              </a:lnSpc>
              <a:spcBef>
                <a:spcPts val="500"/>
              </a:spcBef>
              <a:spcAft>
                <a:spcPts val="0"/>
              </a:spcAft>
              <a:buClr>
                <a:schemeClr val="dk1"/>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4" name="Google Shape;164;p4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4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4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287442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7"/>
        <p:cNvGrpSpPr/>
        <p:nvPr/>
      </p:nvGrpSpPr>
      <p:grpSpPr>
        <a:xfrm>
          <a:off x="0" y="0"/>
          <a:ext cx="0" cy="0"/>
          <a:chOff x="0" y="0"/>
          <a:chExt cx="0" cy="0"/>
        </a:xfrm>
      </p:grpSpPr>
      <p:sp>
        <p:nvSpPr>
          <p:cNvPr id="168" name="Google Shape;168;p6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9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6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a:lvl1pPr>
            <a:lvl2pPr lvl="1" algn="ctr">
              <a:lnSpc>
                <a:spcPct val="90000"/>
              </a:lnSpc>
              <a:spcBef>
                <a:spcPts val="500"/>
              </a:spcBef>
              <a:spcAft>
                <a:spcPts val="0"/>
              </a:spcAft>
              <a:buClr>
                <a:schemeClr val="dk1"/>
              </a:buClr>
              <a:buSzPts val="3000"/>
              <a:buNone/>
              <a:defRPr sz="2000"/>
            </a:lvl2pPr>
            <a:lvl3pPr lvl="2" algn="ctr">
              <a:lnSpc>
                <a:spcPct val="90000"/>
              </a:lnSpc>
              <a:spcBef>
                <a:spcPts val="500"/>
              </a:spcBef>
              <a:spcAft>
                <a:spcPts val="0"/>
              </a:spcAft>
              <a:buClr>
                <a:schemeClr val="dk1"/>
              </a:buClr>
              <a:buSzPts val="2700"/>
              <a:buNone/>
              <a:defRPr sz="1800"/>
            </a:lvl3pPr>
            <a:lvl4pPr lvl="3" algn="ctr">
              <a:lnSpc>
                <a:spcPct val="90000"/>
              </a:lnSpc>
              <a:spcBef>
                <a:spcPts val="500"/>
              </a:spcBef>
              <a:spcAft>
                <a:spcPts val="0"/>
              </a:spcAft>
              <a:buClr>
                <a:schemeClr val="dk1"/>
              </a:buClr>
              <a:buSzPts val="2400"/>
              <a:buNone/>
              <a:defRPr sz="1600"/>
            </a:lvl4pPr>
            <a:lvl5pPr lvl="4" algn="ctr">
              <a:lnSpc>
                <a:spcPct val="90000"/>
              </a:lnSpc>
              <a:spcBef>
                <a:spcPts val="500"/>
              </a:spcBef>
              <a:spcAft>
                <a:spcPts val="0"/>
              </a:spcAft>
              <a:buClr>
                <a:schemeClr val="dk1"/>
              </a:buClr>
              <a:buSzPts val="2400"/>
              <a:buNone/>
              <a:defRPr sz="1600"/>
            </a:lvl5pPr>
            <a:lvl6pPr lvl="5" algn="ctr">
              <a:lnSpc>
                <a:spcPct val="90000"/>
              </a:lnSpc>
              <a:spcBef>
                <a:spcPts val="500"/>
              </a:spcBef>
              <a:spcAft>
                <a:spcPts val="0"/>
              </a:spcAft>
              <a:buClr>
                <a:schemeClr val="dk1"/>
              </a:buClr>
              <a:buSzPts val="2400"/>
              <a:buNone/>
              <a:defRPr sz="1600"/>
            </a:lvl6pPr>
            <a:lvl7pPr lvl="6" algn="ctr">
              <a:lnSpc>
                <a:spcPct val="90000"/>
              </a:lnSpc>
              <a:spcBef>
                <a:spcPts val="500"/>
              </a:spcBef>
              <a:spcAft>
                <a:spcPts val="0"/>
              </a:spcAft>
              <a:buClr>
                <a:schemeClr val="dk1"/>
              </a:buClr>
              <a:buSzPts val="2400"/>
              <a:buNone/>
              <a:defRPr sz="1600"/>
            </a:lvl7pPr>
            <a:lvl8pPr lvl="7" algn="ctr">
              <a:lnSpc>
                <a:spcPct val="90000"/>
              </a:lnSpc>
              <a:spcBef>
                <a:spcPts val="500"/>
              </a:spcBef>
              <a:spcAft>
                <a:spcPts val="0"/>
              </a:spcAft>
              <a:buClr>
                <a:schemeClr val="dk1"/>
              </a:buClr>
              <a:buSzPts val="2400"/>
              <a:buNone/>
              <a:defRPr sz="1600"/>
            </a:lvl8pPr>
            <a:lvl9pPr lvl="8" algn="ctr">
              <a:lnSpc>
                <a:spcPct val="90000"/>
              </a:lnSpc>
              <a:spcBef>
                <a:spcPts val="500"/>
              </a:spcBef>
              <a:spcAft>
                <a:spcPts val="0"/>
              </a:spcAft>
              <a:buClr>
                <a:schemeClr val="dk1"/>
              </a:buClr>
              <a:buSzPts val="2400"/>
              <a:buNone/>
              <a:defRPr sz="1600"/>
            </a:lvl9pPr>
          </a:lstStyle>
          <a:p>
            <a:endParaRPr/>
          </a:p>
        </p:txBody>
      </p:sp>
      <p:sp>
        <p:nvSpPr>
          <p:cNvPr id="170" name="Google Shape;170;p6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6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6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95314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3"/>
        <p:cNvGrpSpPr/>
        <p:nvPr/>
      </p:nvGrpSpPr>
      <p:grpSpPr>
        <a:xfrm>
          <a:off x="0" y="0"/>
          <a:ext cx="0" cy="0"/>
          <a:chOff x="0" y="0"/>
          <a:chExt cx="0" cy="0"/>
        </a:xfrm>
      </p:grpSpPr>
      <p:sp>
        <p:nvSpPr>
          <p:cNvPr id="174" name="Google Shape;174;p67"/>
          <p:cNvSpPr txBox="1">
            <a:spLocks noGrp="1"/>
          </p:cNvSpPr>
          <p:nvPr>
            <p:ph type="title"/>
          </p:nvPr>
        </p:nvSpPr>
        <p:spPr>
          <a:xfrm>
            <a:off x="831850"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9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67"/>
          <p:cNvSpPr txBox="1">
            <a:spLocks noGrp="1"/>
          </p:cNvSpPr>
          <p:nvPr>
            <p:ph type="body" idx="1"/>
          </p:nvPr>
        </p:nvSpPr>
        <p:spPr>
          <a:xfrm>
            <a:off x="831850" y="4589465"/>
            <a:ext cx="10515600" cy="1500187"/>
          </a:xfrm>
          <a:prstGeom prst="rect">
            <a:avLst/>
          </a:prstGeom>
          <a:noFill/>
          <a:ln>
            <a:noFill/>
          </a:ln>
        </p:spPr>
        <p:txBody>
          <a:bodyPr spcFirstLastPara="1" wrap="square" lIns="91425" tIns="45700" rIns="91425" bIns="45700" anchor="t" anchorCtr="0">
            <a:normAutofit/>
          </a:bodyPr>
          <a:lstStyle>
            <a:lvl1pPr marL="304815" lvl="0" indent="-152408" algn="l">
              <a:lnSpc>
                <a:spcPct val="90000"/>
              </a:lnSpc>
              <a:spcBef>
                <a:spcPts val="1000"/>
              </a:spcBef>
              <a:spcAft>
                <a:spcPts val="0"/>
              </a:spcAft>
              <a:buClr>
                <a:srgbClr val="888888"/>
              </a:buClr>
              <a:buSzPts val="3600"/>
              <a:buNone/>
              <a:defRPr sz="2400">
                <a:solidFill>
                  <a:srgbClr val="888888"/>
                </a:solidFill>
              </a:defRPr>
            </a:lvl1pPr>
            <a:lvl2pPr marL="609630" lvl="1" indent="-152408" algn="l">
              <a:lnSpc>
                <a:spcPct val="90000"/>
              </a:lnSpc>
              <a:spcBef>
                <a:spcPts val="500"/>
              </a:spcBef>
              <a:spcAft>
                <a:spcPts val="0"/>
              </a:spcAft>
              <a:buClr>
                <a:srgbClr val="888888"/>
              </a:buClr>
              <a:buSzPts val="3000"/>
              <a:buNone/>
              <a:defRPr sz="2000">
                <a:solidFill>
                  <a:srgbClr val="888888"/>
                </a:solidFill>
              </a:defRPr>
            </a:lvl2pPr>
            <a:lvl3pPr marL="914446" lvl="2" indent="-152408" algn="l">
              <a:lnSpc>
                <a:spcPct val="90000"/>
              </a:lnSpc>
              <a:spcBef>
                <a:spcPts val="500"/>
              </a:spcBef>
              <a:spcAft>
                <a:spcPts val="0"/>
              </a:spcAft>
              <a:buClr>
                <a:srgbClr val="888888"/>
              </a:buClr>
              <a:buSzPts val="2700"/>
              <a:buNone/>
              <a:defRPr sz="1800">
                <a:solidFill>
                  <a:srgbClr val="888888"/>
                </a:solidFill>
              </a:defRPr>
            </a:lvl3pPr>
            <a:lvl4pPr marL="1219261" lvl="3" indent="-152408" algn="l">
              <a:lnSpc>
                <a:spcPct val="90000"/>
              </a:lnSpc>
              <a:spcBef>
                <a:spcPts val="500"/>
              </a:spcBef>
              <a:spcAft>
                <a:spcPts val="0"/>
              </a:spcAft>
              <a:buClr>
                <a:srgbClr val="888888"/>
              </a:buClr>
              <a:buSzPts val="2400"/>
              <a:buNone/>
              <a:defRPr sz="1600">
                <a:solidFill>
                  <a:srgbClr val="888888"/>
                </a:solidFill>
              </a:defRPr>
            </a:lvl4pPr>
            <a:lvl5pPr marL="1524076" lvl="4" indent="-152408" algn="l">
              <a:lnSpc>
                <a:spcPct val="90000"/>
              </a:lnSpc>
              <a:spcBef>
                <a:spcPts val="500"/>
              </a:spcBef>
              <a:spcAft>
                <a:spcPts val="0"/>
              </a:spcAft>
              <a:buClr>
                <a:srgbClr val="888888"/>
              </a:buClr>
              <a:buSzPts val="2400"/>
              <a:buNone/>
              <a:defRPr sz="1600">
                <a:solidFill>
                  <a:srgbClr val="888888"/>
                </a:solidFill>
              </a:defRPr>
            </a:lvl5pPr>
            <a:lvl6pPr marL="1828891" lvl="5" indent="-152408" algn="l">
              <a:lnSpc>
                <a:spcPct val="90000"/>
              </a:lnSpc>
              <a:spcBef>
                <a:spcPts val="500"/>
              </a:spcBef>
              <a:spcAft>
                <a:spcPts val="0"/>
              </a:spcAft>
              <a:buClr>
                <a:srgbClr val="888888"/>
              </a:buClr>
              <a:buSzPts val="2400"/>
              <a:buNone/>
              <a:defRPr sz="1600">
                <a:solidFill>
                  <a:srgbClr val="888888"/>
                </a:solidFill>
              </a:defRPr>
            </a:lvl6pPr>
            <a:lvl7pPr marL="2133707" lvl="6" indent="-152408" algn="l">
              <a:lnSpc>
                <a:spcPct val="90000"/>
              </a:lnSpc>
              <a:spcBef>
                <a:spcPts val="500"/>
              </a:spcBef>
              <a:spcAft>
                <a:spcPts val="0"/>
              </a:spcAft>
              <a:buClr>
                <a:srgbClr val="888888"/>
              </a:buClr>
              <a:buSzPts val="2400"/>
              <a:buNone/>
              <a:defRPr sz="1600">
                <a:solidFill>
                  <a:srgbClr val="888888"/>
                </a:solidFill>
              </a:defRPr>
            </a:lvl7pPr>
            <a:lvl8pPr marL="2438522" lvl="7" indent="-152408" algn="l">
              <a:lnSpc>
                <a:spcPct val="90000"/>
              </a:lnSpc>
              <a:spcBef>
                <a:spcPts val="500"/>
              </a:spcBef>
              <a:spcAft>
                <a:spcPts val="0"/>
              </a:spcAft>
              <a:buClr>
                <a:srgbClr val="888888"/>
              </a:buClr>
              <a:buSzPts val="2400"/>
              <a:buNone/>
              <a:defRPr sz="1600">
                <a:solidFill>
                  <a:srgbClr val="888888"/>
                </a:solidFill>
              </a:defRPr>
            </a:lvl8pPr>
            <a:lvl9pPr marL="2743337" lvl="8" indent="-152408" algn="l">
              <a:lnSpc>
                <a:spcPct val="90000"/>
              </a:lnSpc>
              <a:spcBef>
                <a:spcPts val="500"/>
              </a:spcBef>
              <a:spcAft>
                <a:spcPts val="0"/>
              </a:spcAft>
              <a:buClr>
                <a:srgbClr val="888888"/>
              </a:buClr>
              <a:buSzPts val="2400"/>
              <a:buNone/>
              <a:defRPr sz="1600">
                <a:solidFill>
                  <a:srgbClr val="888888"/>
                </a:solidFill>
              </a:defRPr>
            </a:lvl9pPr>
          </a:lstStyle>
          <a:p>
            <a:endParaRPr/>
          </a:p>
        </p:txBody>
      </p:sp>
      <p:sp>
        <p:nvSpPr>
          <p:cNvPr id="176" name="Google Shape;176;p6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6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67163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3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9"/>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0" name="Google Shape;40;p39"/>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1" name="Google Shape;41;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258663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79"/>
        <p:cNvGrpSpPr/>
        <p:nvPr/>
      </p:nvGrpSpPr>
      <p:grpSpPr>
        <a:xfrm>
          <a:off x="0" y="0"/>
          <a:ext cx="0" cy="0"/>
          <a:chOff x="0" y="0"/>
          <a:chExt cx="0" cy="0"/>
        </a:xfrm>
      </p:grpSpPr>
      <p:sp>
        <p:nvSpPr>
          <p:cNvPr id="180" name="Google Shape;180;p6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68"/>
          <p:cNvSpPr txBox="1">
            <a:spLocks noGrp="1"/>
          </p:cNvSpPr>
          <p:nvPr>
            <p:ph type="body" idx="1"/>
          </p:nvPr>
        </p:nvSpPr>
        <p:spPr>
          <a:xfrm>
            <a:off x="838200" y="1825626"/>
            <a:ext cx="5181600" cy="4351338"/>
          </a:xfrm>
          <a:prstGeom prst="rect">
            <a:avLst/>
          </a:prstGeom>
          <a:noFill/>
          <a:ln>
            <a:noFill/>
          </a:ln>
        </p:spPr>
        <p:txBody>
          <a:bodyPr spcFirstLastPara="1" wrap="square" lIns="91425" tIns="45700" rIns="91425" bIns="45700" anchor="t" anchorCtr="0">
            <a:normAutofit/>
          </a:bodyPr>
          <a:lstStyle>
            <a:lvl1pPr marL="304815" lvl="0" indent="-228611" algn="l">
              <a:lnSpc>
                <a:spcPct val="90000"/>
              </a:lnSpc>
              <a:spcBef>
                <a:spcPts val="1000"/>
              </a:spcBef>
              <a:spcAft>
                <a:spcPts val="0"/>
              </a:spcAft>
              <a:buClr>
                <a:schemeClr val="dk1"/>
              </a:buClr>
              <a:buSzPts val="1800"/>
              <a:buChar char="•"/>
              <a:defRPr/>
            </a:lvl1pPr>
            <a:lvl2pPr marL="609630" lvl="1" indent="-228611" algn="l">
              <a:lnSpc>
                <a:spcPct val="90000"/>
              </a:lnSpc>
              <a:spcBef>
                <a:spcPts val="500"/>
              </a:spcBef>
              <a:spcAft>
                <a:spcPts val="0"/>
              </a:spcAft>
              <a:buClr>
                <a:schemeClr val="dk1"/>
              </a:buClr>
              <a:buSzPts val="1800"/>
              <a:buChar char="•"/>
              <a:defRPr/>
            </a:lvl2pPr>
            <a:lvl3pPr marL="914446" lvl="2" indent="-228611" algn="l">
              <a:lnSpc>
                <a:spcPct val="90000"/>
              </a:lnSpc>
              <a:spcBef>
                <a:spcPts val="500"/>
              </a:spcBef>
              <a:spcAft>
                <a:spcPts val="0"/>
              </a:spcAft>
              <a:buClr>
                <a:schemeClr val="dk1"/>
              </a:buClr>
              <a:buSzPts val="1800"/>
              <a:buChar char="•"/>
              <a:defRPr/>
            </a:lvl3pPr>
            <a:lvl4pPr marL="1219261" lvl="3" indent="-228611" algn="l">
              <a:lnSpc>
                <a:spcPct val="90000"/>
              </a:lnSpc>
              <a:spcBef>
                <a:spcPts val="500"/>
              </a:spcBef>
              <a:spcAft>
                <a:spcPts val="0"/>
              </a:spcAft>
              <a:buClr>
                <a:schemeClr val="dk1"/>
              </a:buClr>
              <a:buSzPts val="1800"/>
              <a:buChar char="•"/>
              <a:defRPr/>
            </a:lvl4pPr>
            <a:lvl5pPr marL="1524076" lvl="4" indent="-228611" algn="l">
              <a:lnSpc>
                <a:spcPct val="90000"/>
              </a:lnSpc>
              <a:spcBef>
                <a:spcPts val="500"/>
              </a:spcBef>
              <a:spcAft>
                <a:spcPts val="0"/>
              </a:spcAft>
              <a:buClr>
                <a:schemeClr val="dk1"/>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2" name="Google Shape;182;p68"/>
          <p:cNvSpPr txBox="1">
            <a:spLocks noGrp="1"/>
          </p:cNvSpPr>
          <p:nvPr>
            <p:ph type="body" idx="2"/>
          </p:nvPr>
        </p:nvSpPr>
        <p:spPr>
          <a:xfrm>
            <a:off x="6172200" y="1825626"/>
            <a:ext cx="5181600" cy="4351338"/>
          </a:xfrm>
          <a:prstGeom prst="rect">
            <a:avLst/>
          </a:prstGeom>
          <a:noFill/>
          <a:ln>
            <a:noFill/>
          </a:ln>
        </p:spPr>
        <p:txBody>
          <a:bodyPr spcFirstLastPara="1" wrap="square" lIns="91425" tIns="45700" rIns="91425" bIns="45700" anchor="t" anchorCtr="0">
            <a:normAutofit/>
          </a:bodyPr>
          <a:lstStyle>
            <a:lvl1pPr marL="304815" lvl="0" indent="-228611" algn="l">
              <a:lnSpc>
                <a:spcPct val="90000"/>
              </a:lnSpc>
              <a:spcBef>
                <a:spcPts val="1000"/>
              </a:spcBef>
              <a:spcAft>
                <a:spcPts val="0"/>
              </a:spcAft>
              <a:buClr>
                <a:schemeClr val="dk1"/>
              </a:buClr>
              <a:buSzPts val="1800"/>
              <a:buChar char="•"/>
              <a:defRPr/>
            </a:lvl1pPr>
            <a:lvl2pPr marL="609630" lvl="1" indent="-228611" algn="l">
              <a:lnSpc>
                <a:spcPct val="90000"/>
              </a:lnSpc>
              <a:spcBef>
                <a:spcPts val="500"/>
              </a:spcBef>
              <a:spcAft>
                <a:spcPts val="0"/>
              </a:spcAft>
              <a:buClr>
                <a:schemeClr val="dk1"/>
              </a:buClr>
              <a:buSzPts val="1800"/>
              <a:buChar char="•"/>
              <a:defRPr/>
            </a:lvl2pPr>
            <a:lvl3pPr marL="914446" lvl="2" indent="-228611" algn="l">
              <a:lnSpc>
                <a:spcPct val="90000"/>
              </a:lnSpc>
              <a:spcBef>
                <a:spcPts val="500"/>
              </a:spcBef>
              <a:spcAft>
                <a:spcPts val="0"/>
              </a:spcAft>
              <a:buClr>
                <a:schemeClr val="dk1"/>
              </a:buClr>
              <a:buSzPts val="1800"/>
              <a:buChar char="•"/>
              <a:defRPr/>
            </a:lvl3pPr>
            <a:lvl4pPr marL="1219261" lvl="3" indent="-228611" algn="l">
              <a:lnSpc>
                <a:spcPct val="90000"/>
              </a:lnSpc>
              <a:spcBef>
                <a:spcPts val="500"/>
              </a:spcBef>
              <a:spcAft>
                <a:spcPts val="0"/>
              </a:spcAft>
              <a:buClr>
                <a:schemeClr val="dk1"/>
              </a:buClr>
              <a:buSzPts val="1800"/>
              <a:buChar char="•"/>
              <a:defRPr/>
            </a:lvl4pPr>
            <a:lvl5pPr marL="1524076" lvl="4" indent="-228611" algn="l">
              <a:lnSpc>
                <a:spcPct val="90000"/>
              </a:lnSpc>
              <a:spcBef>
                <a:spcPts val="500"/>
              </a:spcBef>
              <a:spcAft>
                <a:spcPts val="0"/>
              </a:spcAft>
              <a:buClr>
                <a:schemeClr val="dk1"/>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3" name="Google Shape;183;p6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6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6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230224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86"/>
        <p:cNvGrpSpPr/>
        <p:nvPr/>
      </p:nvGrpSpPr>
      <p:grpSpPr>
        <a:xfrm>
          <a:off x="0" y="0"/>
          <a:ext cx="0" cy="0"/>
          <a:chOff x="0" y="0"/>
          <a:chExt cx="0" cy="0"/>
        </a:xfrm>
      </p:grpSpPr>
      <p:sp>
        <p:nvSpPr>
          <p:cNvPr id="187" name="Google Shape;187;p69"/>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69"/>
          <p:cNvSpPr txBox="1">
            <a:spLocks noGrp="1"/>
          </p:cNvSpPr>
          <p:nvPr>
            <p:ph type="body" idx="1"/>
          </p:nvPr>
        </p:nvSpPr>
        <p:spPr>
          <a:xfrm>
            <a:off x="839790" y="1681163"/>
            <a:ext cx="5157787" cy="823912"/>
          </a:xfrm>
          <a:prstGeom prst="rect">
            <a:avLst/>
          </a:prstGeom>
          <a:noFill/>
          <a:ln>
            <a:noFill/>
          </a:ln>
        </p:spPr>
        <p:txBody>
          <a:bodyPr spcFirstLastPara="1" wrap="square" lIns="91425" tIns="45700" rIns="91425" bIns="45700" anchor="b" anchorCtr="0">
            <a:normAutofit/>
          </a:bodyPr>
          <a:lstStyle>
            <a:lvl1pPr marL="304815" lvl="0" indent="-152408" algn="l">
              <a:lnSpc>
                <a:spcPct val="90000"/>
              </a:lnSpc>
              <a:spcBef>
                <a:spcPts val="1000"/>
              </a:spcBef>
              <a:spcAft>
                <a:spcPts val="0"/>
              </a:spcAft>
              <a:buClr>
                <a:schemeClr val="dk1"/>
              </a:buClr>
              <a:buSzPts val="3600"/>
              <a:buNone/>
              <a:defRPr sz="2400" b="1"/>
            </a:lvl1pPr>
            <a:lvl2pPr marL="609630" lvl="1" indent="-152408" algn="l">
              <a:lnSpc>
                <a:spcPct val="90000"/>
              </a:lnSpc>
              <a:spcBef>
                <a:spcPts val="500"/>
              </a:spcBef>
              <a:spcAft>
                <a:spcPts val="0"/>
              </a:spcAft>
              <a:buClr>
                <a:schemeClr val="dk1"/>
              </a:buClr>
              <a:buSzPts val="3000"/>
              <a:buNone/>
              <a:defRPr sz="2000" b="1"/>
            </a:lvl2pPr>
            <a:lvl3pPr marL="914446" lvl="2" indent="-152408" algn="l">
              <a:lnSpc>
                <a:spcPct val="90000"/>
              </a:lnSpc>
              <a:spcBef>
                <a:spcPts val="500"/>
              </a:spcBef>
              <a:spcAft>
                <a:spcPts val="0"/>
              </a:spcAft>
              <a:buClr>
                <a:schemeClr val="dk1"/>
              </a:buClr>
              <a:buSzPts val="2700"/>
              <a:buNone/>
              <a:defRPr sz="1800" b="1"/>
            </a:lvl3pPr>
            <a:lvl4pPr marL="1219261" lvl="3" indent="-152408" algn="l">
              <a:lnSpc>
                <a:spcPct val="90000"/>
              </a:lnSpc>
              <a:spcBef>
                <a:spcPts val="500"/>
              </a:spcBef>
              <a:spcAft>
                <a:spcPts val="0"/>
              </a:spcAft>
              <a:buClr>
                <a:schemeClr val="dk1"/>
              </a:buClr>
              <a:buSzPts val="2400"/>
              <a:buNone/>
              <a:defRPr sz="1600" b="1"/>
            </a:lvl4pPr>
            <a:lvl5pPr marL="1524076" lvl="4" indent="-152408" algn="l">
              <a:lnSpc>
                <a:spcPct val="90000"/>
              </a:lnSpc>
              <a:spcBef>
                <a:spcPts val="500"/>
              </a:spcBef>
              <a:spcAft>
                <a:spcPts val="0"/>
              </a:spcAft>
              <a:buClr>
                <a:schemeClr val="dk1"/>
              </a:buClr>
              <a:buSzPts val="2400"/>
              <a:buNone/>
              <a:defRPr sz="1600" b="1"/>
            </a:lvl5pPr>
            <a:lvl6pPr marL="1828891" lvl="5" indent="-152408" algn="l">
              <a:lnSpc>
                <a:spcPct val="90000"/>
              </a:lnSpc>
              <a:spcBef>
                <a:spcPts val="500"/>
              </a:spcBef>
              <a:spcAft>
                <a:spcPts val="0"/>
              </a:spcAft>
              <a:buClr>
                <a:schemeClr val="dk1"/>
              </a:buClr>
              <a:buSzPts val="2400"/>
              <a:buNone/>
              <a:defRPr sz="1600" b="1"/>
            </a:lvl6pPr>
            <a:lvl7pPr marL="2133707" lvl="6" indent="-152408" algn="l">
              <a:lnSpc>
                <a:spcPct val="90000"/>
              </a:lnSpc>
              <a:spcBef>
                <a:spcPts val="500"/>
              </a:spcBef>
              <a:spcAft>
                <a:spcPts val="0"/>
              </a:spcAft>
              <a:buClr>
                <a:schemeClr val="dk1"/>
              </a:buClr>
              <a:buSzPts val="2400"/>
              <a:buNone/>
              <a:defRPr sz="1600" b="1"/>
            </a:lvl7pPr>
            <a:lvl8pPr marL="2438522" lvl="7" indent="-152408" algn="l">
              <a:lnSpc>
                <a:spcPct val="90000"/>
              </a:lnSpc>
              <a:spcBef>
                <a:spcPts val="500"/>
              </a:spcBef>
              <a:spcAft>
                <a:spcPts val="0"/>
              </a:spcAft>
              <a:buClr>
                <a:schemeClr val="dk1"/>
              </a:buClr>
              <a:buSzPts val="2400"/>
              <a:buNone/>
              <a:defRPr sz="1600" b="1"/>
            </a:lvl8pPr>
            <a:lvl9pPr marL="2743337" lvl="8" indent="-152408" algn="l">
              <a:lnSpc>
                <a:spcPct val="90000"/>
              </a:lnSpc>
              <a:spcBef>
                <a:spcPts val="500"/>
              </a:spcBef>
              <a:spcAft>
                <a:spcPts val="0"/>
              </a:spcAft>
              <a:buClr>
                <a:schemeClr val="dk1"/>
              </a:buClr>
              <a:buSzPts val="2400"/>
              <a:buNone/>
              <a:defRPr sz="1600" b="1"/>
            </a:lvl9pPr>
          </a:lstStyle>
          <a:p>
            <a:endParaRPr/>
          </a:p>
        </p:txBody>
      </p:sp>
      <p:sp>
        <p:nvSpPr>
          <p:cNvPr id="189" name="Google Shape;189;p69"/>
          <p:cNvSpPr txBox="1">
            <a:spLocks noGrp="1"/>
          </p:cNvSpPr>
          <p:nvPr>
            <p:ph type="body" idx="2"/>
          </p:nvPr>
        </p:nvSpPr>
        <p:spPr>
          <a:xfrm>
            <a:off x="839790" y="2505075"/>
            <a:ext cx="5157787" cy="3684588"/>
          </a:xfrm>
          <a:prstGeom prst="rect">
            <a:avLst/>
          </a:prstGeom>
          <a:noFill/>
          <a:ln>
            <a:noFill/>
          </a:ln>
        </p:spPr>
        <p:txBody>
          <a:bodyPr spcFirstLastPara="1" wrap="square" lIns="91425" tIns="45700" rIns="91425" bIns="45700" anchor="t" anchorCtr="0">
            <a:normAutofit/>
          </a:bodyPr>
          <a:lstStyle>
            <a:lvl1pPr marL="304815" lvl="0" indent="-228611" algn="l">
              <a:lnSpc>
                <a:spcPct val="90000"/>
              </a:lnSpc>
              <a:spcBef>
                <a:spcPts val="1000"/>
              </a:spcBef>
              <a:spcAft>
                <a:spcPts val="0"/>
              </a:spcAft>
              <a:buClr>
                <a:schemeClr val="dk1"/>
              </a:buClr>
              <a:buSzPts val="1800"/>
              <a:buChar char="•"/>
              <a:defRPr/>
            </a:lvl1pPr>
            <a:lvl2pPr marL="609630" lvl="1" indent="-228611" algn="l">
              <a:lnSpc>
                <a:spcPct val="90000"/>
              </a:lnSpc>
              <a:spcBef>
                <a:spcPts val="500"/>
              </a:spcBef>
              <a:spcAft>
                <a:spcPts val="0"/>
              </a:spcAft>
              <a:buClr>
                <a:schemeClr val="dk1"/>
              </a:buClr>
              <a:buSzPts val="1800"/>
              <a:buChar char="•"/>
              <a:defRPr/>
            </a:lvl2pPr>
            <a:lvl3pPr marL="914446" lvl="2" indent="-228611" algn="l">
              <a:lnSpc>
                <a:spcPct val="90000"/>
              </a:lnSpc>
              <a:spcBef>
                <a:spcPts val="500"/>
              </a:spcBef>
              <a:spcAft>
                <a:spcPts val="0"/>
              </a:spcAft>
              <a:buClr>
                <a:schemeClr val="dk1"/>
              </a:buClr>
              <a:buSzPts val="1800"/>
              <a:buChar char="•"/>
              <a:defRPr/>
            </a:lvl3pPr>
            <a:lvl4pPr marL="1219261" lvl="3" indent="-228611" algn="l">
              <a:lnSpc>
                <a:spcPct val="90000"/>
              </a:lnSpc>
              <a:spcBef>
                <a:spcPts val="500"/>
              </a:spcBef>
              <a:spcAft>
                <a:spcPts val="0"/>
              </a:spcAft>
              <a:buClr>
                <a:schemeClr val="dk1"/>
              </a:buClr>
              <a:buSzPts val="1800"/>
              <a:buChar char="•"/>
              <a:defRPr/>
            </a:lvl4pPr>
            <a:lvl5pPr marL="1524076" lvl="4" indent="-228611" algn="l">
              <a:lnSpc>
                <a:spcPct val="90000"/>
              </a:lnSpc>
              <a:spcBef>
                <a:spcPts val="500"/>
              </a:spcBef>
              <a:spcAft>
                <a:spcPts val="0"/>
              </a:spcAft>
              <a:buClr>
                <a:schemeClr val="dk1"/>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90" name="Google Shape;190;p6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304815" lvl="0" indent="-152408" algn="l">
              <a:lnSpc>
                <a:spcPct val="90000"/>
              </a:lnSpc>
              <a:spcBef>
                <a:spcPts val="1000"/>
              </a:spcBef>
              <a:spcAft>
                <a:spcPts val="0"/>
              </a:spcAft>
              <a:buClr>
                <a:schemeClr val="dk1"/>
              </a:buClr>
              <a:buSzPts val="3600"/>
              <a:buNone/>
              <a:defRPr sz="2400" b="1"/>
            </a:lvl1pPr>
            <a:lvl2pPr marL="609630" lvl="1" indent="-152408" algn="l">
              <a:lnSpc>
                <a:spcPct val="90000"/>
              </a:lnSpc>
              <a:spcBef>
                <a:spcPts val="500"/>
              </a:spcBef>
              <a:spcAft>
                <a:spcPts val="0"/>
              </a:spcAft>
              <a:buClr>
                <a:schemeClr val="dk1"/>
              </a:buClr>
              <a:buSzPts val="3000"/>
              <a:buNone/>
              <a:defRPr sz="2000" b="1"/>
            </a:lvl2pPr>
            <a:lvl3pPr marL="914446" lvl="2" indent="-152408" algn="l">
              <a:lnSpc>
                <a:spcPct val="90000"/>
              </a:lnSpc>
              <a:spcBef>
                <a:spcPts val="500"/>
              </a:spcBef>
              <a:spcAft>
                <a:spcPts val="0"/>
              </a:spcAft>
              <a:buClr>
                <a:schemeClr val="dk1"/>
              </a:buClr>
              <a:buSzPts val="2700"/>
              <a:buNone/>
              <a:defRPr sz="1800" b="1"/>
            </a:lvl3pPr>
            <a:lvl4pPr marL="1219261" lvl="3" indent="-152408" algn="l">
              <a:lnSpc>
                <a:spcPct val="90000"/>
              </a:lnSpc>
              <a:spcBef>
                <a:spcPts val="500"/>
              </a:spcBef>
              <a:spcAft>
                <a:spcPts val="0"/>
              </a:spcAft>
              <a:buClr>
                <a:schemeClr val="dk1"/>
              </a:buClr>
              <a:buSzPts val="2400"/>
              <a:buNone/>
              <a:defRPr sz="1600" b="1"/>
            </a:lvl4pPr>
            <a:lvl5pPr marL="1524076" lvl="4" indent="-152408" algn="l">
              <a:lnSpc>
                <a:spcPct val="90000"/>
              </a:lnSpc>
              <a:spcBef>
                <a:spcPts val="500"/>
              </a:spcBef>
              <a:spcAft>
                <a:spcPts val="0"/>
              </a:spcAft>
              <a:buClr>
                <a:schemeClr val="dk1"/>
              </a:buClr>
              <a:buSzPts val="2400"/>
              <a:buNone/>
              <a:defRPr sz="1600" b="1"/>
            </a:lvl5pPr>
            <a:lvl6pPr marL="1828891" lvl="5" indent="-152408" algn="l">
              <a:lnSpc>
                <a:spcPct val="90000"/>
              </a:lnSpc>
              <a:spcBef>
                <a:spcPts val="500"/>
              </a:spcBef>
              <a:spcAft>
                <a:spcPts val="0"/>
              </a:spcAft>
              <a:buClr>
                <a:schemeClr val="dk1"/>
              </a:buClr>
              <a:buSzPts val="2400"/>
              <a:buNone/>
              <a:defRPr sz="1600" b="1"/>
            </a:lvl6pPr>
            <a:lvl7pPr marL="2133707" lvl="6" indent="-152408" algn="l">
              <a:lnSpc>
                <a:spcPct val="90000"/>
              </a:lnSpc>
              <a:spcBef>
                <a:spcPts val="500"/>
              </a:spcBef>
              <a:spcAft>
                <a:spcPts val="0"/>
              </a:spcAft>
              <a:buClr>
                <a:schemeClr val="dk1"/>
              </a:buClr>
              <a:buSzPts val="2400"/>
              <a:buNone/>
              <a:defRPr sz="1600" b="1"/>
            </a:lvl7pPr>
            <a:lvl8pPr marL="2438522" lvl="7" indent="-152408" algn="l">
              <a:lnSpc>
                <a:spcPct val="90000"/>
              </a:lnSpc>
              <a:spcBef>
                <a:spcPts val="500"/>
              </a:spcBef>
              <a:spcAft>
                <a:spcPts val="0"/>
              </a:spcAft>
              <a:buClr>
                <a:schemeClr val="dk1"/>
              </a:buClr>
              <a:buSzPts val="2400"/>
              <a:buNone/>
              <a:defRPr sz="1600" b="1"/>
            </a:lvl8pPr>
            <a:lvl9pPr marL="2743337" lvl="8" indent="-152408" algn="l">
              <a:lnSpc>
                <a:spcPct val="90000"/>
              </a:lnSpc>
              <a:spcBef>
                <a:spcPts val="500"/>
              </a:spcBef>
              <a:spcAft>
                <a:spcPts val="0"/>
              </a:spcAft>
              <a:buClr>
                <a:schemeClr val="dk1"/>
              </a:buClr>
              <a:buSzPts val="2400"/>
              <a:buNone/>
              <a:defRPr sz="1600" b="1"/>
            </a:lvl9pPr>
          </a:lstStyle>
          <a:p>
            <a:endParaRPr/>
          </a:p>
        </p:txBody>
      </p:sp>
      <p:sp>
        <p:nvSpPr>
          <p:cNvPr id="191" name="Google Shape;191;p6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304815" lvl="0" indent="-228611" algn="l">
              <a:lnSpc>
                <a:spcPct val="90000"/>
              </a:lnSpc>
              <a:spcBef>
                <a:spcPts val="1000"/>
              </a:spcBef>
              <a:spcAft>
                <a:spcPts val="0"/>
              </a:spcAft>
              <a:buClr>
                <a:schemeClr val="dk1"/>
              </a:buClr>
              <a:buSzPts val="1800"/>
              <a:buChar char="•"/>
              <a:defRPr/>
            </a:lvl1pPr>
            <a:lvl2pPr marL="609630" lvl="1" indent="-228611" algn="l">
              <a:lnSpc>
                <a:spcPct val="90000"/>
              </a:lnSpc>
              <a:spcBef>
                <a:spcPts val="500"/>
              </a:spcBef>
              <a:spcAft>
                <a:spcPts val="0"/>
              </a:spcAft>
              <a:buClr>
                <a:schemeClr val="dk1"/>
              </a:buClr>
              <a:buSzPts val="1800"/>
              <a:buChar char="•"/>
              <a:defRPr/>
            </a:lvl2pPr>
            <a:lvl3pPr marL="914446" lvl="2" indent="-228611" algn="l">
              <a:lnSpc>
                <a:spcPct val="90000"/>
              </a:lnSpc>
              <a:spcBef>
                <a:spcPts val="500"/>
              </a:spcBef>
              <a:spcAft>
                <a:spcPts val="0"/>
              </a:spcAft>
              <a:buClr>
                <a:schemeClr val="dk1"/>
              </a:buClr>
              <a:buSzPts val="1800"/>
              <a:buChar char="•"/>
              <a:defRPr/>
            </a:lvl3pPr>
            <a:lvl4pPr marL="1219261" lvl="3" indent="-228611" algn="l">
              <a:lnSpc>
                <a:spcPct val="90000"/>
              </a:lnSpc>
              <a:spcBef>
                <a:spcPts val="500"/>
              </a:spcBef>
              <a:spcAft>
                <a:spcPts val="0"/>
              </a:spcAft>
              <a:buClr>
                <a:schemeClr val="dk1"/>
              </a:buClr>
              <a:buSzPts val="1800"/>
              <a:buChar char="•"/>
              <a:defRPr/>
            </a:lvl4pPr>
            <a:lvl5pPr marL="1524076" lvl="4" indent="-228611" algn="l">
              <a:lnSpc>
                <a:spcPct val="90000"/>
              </a:lnSpc>
              <a:spcBef>
                <a:spcPts val="500"/>
              </a:spcBef>
              <a:spcAft>
                <a:spcPts val="0"/>
              </a:spcAft>
              <a:buClr>
                <a:schemeClr val="dk1"/>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92" name="Google Shape;192;p6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6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6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376730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5"/>
        <p:cNvGrpSpPr/>
        <p:nvPr/>
      </p:nvGrpSpPr>
      <p:grpSpPr>
        <a:xfrm>
          <a:off x="0" y="0"/>
          <a:ext cx="0" cy="0"/>
          <a:chOff x="0" y="0"/>
          <a:chExt cx="0" cy="0"/>
        </a:xfrm>
      </p:grpSpPr>
      <p:sp>
        <p:nvSpPr>
          <p:cNvPr id="196" name="Google Shape;196;p7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7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7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7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06921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0"/>
        <p:cNvGrpSpPr/>
        <p:nvPr/>
      </p:nvGrpSpPr>
      <p:grpSpPr>
        <a:xfrm>
          <a:off x="0" y="0"/>
          <a:ext cx="0" cy="0"/>
          <a:chOff x="0" y="0"/>
          <a:chExt cx="0" cy="0"/>
        </a:xfrm>
      </p:grpSpPr>
      <p:sp>
        <p:nvSpPr>
          <p:cNvPr id="201" name="Google Shape;201;p7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7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775880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04"/>
        <p:cNvGrpSpPr/>
        <p:nvPr/>
      </p:nvGrpSpPr>
      <p:grpSpPr>
        <a:xfrm>
          <a:off x="0" y="0"/>
          <a:ext cx="0" cy="0"/>
          <a:chOff x="0" y="0"/>
          <a:chExt cx="0" cy="0"/>
        </a:xfrm>
      </p:grpSpPr>
      <p:sp>
        <p:nvSpPr>
          <p:cNvPr id="205" name="Google Shape;205;p72"/>
          <p:cNvSpPr txBox="1">
            <a:spLocks noGrp="1"/>
          </p:cNvSpPr>
          <p:nvPr>
            <p:ph type="title"/>
          </p:nvPr>
        </p:nvSpPr>
        <p:spPr>
          <a:xfrm>
            <a:off x="839790"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7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304815" lvl="0" indent="-355618" algn="l">
              <a:lnSpc>
                <a:spcPct val="90000"/>
              </a:lnSpc>
              <a:spcBef>
                <a:spcPts val="1000"/>
              </a:spcBef>
              <a:spcAft>
                <a:spcPts val="0"/>
              </a:spcAft>
              <a:buClr>
                <a:schemeClr val="dk1"/>
              </a:buClr>
              <a:buSzPts val="4800"/>
              <a:buChar char="•"/>
              <a:defRPr sz="3200"/>
            </a:lvl1pPr>
            <a:lvl2pPr marL="609630" lvl="1" indent="-330217" algn="l">
              <a:lnSpc>
                <a:spcPct val="90000"/>
              </a:lnSpc>
              <a:spcBef>
                <a:spcPts val="500"/>
              </a:spcBef>
              <a:spcAft>
                <a:spcPts val="0"/>
              </a:spcAft>
              <a:buClr>
                <a:schemeClr val="dk1"/>
              </a:buClr>
              <a:buSzPts val="4200"/>
              <a:buChar char="•"/>
              <a:defRPr sz="2800"/>
            </a:lvl2pPr>
            <a:lvl3pPr marL="914446" lvl="2" indent="-304815" algn="l">
              <a:lnSpc>
                <a:spcPct val="90000"/>
              </a:lnSpc>
              <a:spcBef>
                <a:spcPts val="500"/>
              </a:spcBef>
              <a:spcAft>
                <a:spcPts val="0"/>
              </a:spcAft>
              <a:buClr>
                <a:schemeClr val="dk1"/>
              </a:buClr>
              <a:buSzPts val="3600"/>
              <a:buChar char="•"/>
              <a:defRPr sz="2400"/>
            </a:lvl3pPr>
            <a:lvl4pPr marL="1219261" lvl="3" indent="-279414" algn="l">
              <a:lnSpc>
                <a:spcPct val="90000"/>
              </a:lnSpc>
              <a:spcBef>
                <a:spcPts val="500"/>
              </a:spcBef>
              <a:spcAft>
                <a:spcPts val="0"/>
              </a:spcAft>
              <a:buClr>
                <a:schemeClr val="dk1"/>
              </a:buClr>
              <a:buSzPts val="3000"/>
              <a:buChar char="•"/>
              <a:defRPr sz="2000"/>
            </a:lvl4pPr>
            <a:lvl5pPr marL="1524076" lvl="4" indent="-279414" algn="l">
              <a:lnSpc>
                <a:spcPct val="90000"/>
              </a:lnSpc>
              <a:spcBef>
                <a:spcPts val="500"/>
              </a:spcBef>
              <a:spcAft>
                <a:spcPts val="0"/>
              </a:spcAft>
              <a:buClr>
                <a:schemeClr val="dk1"/>
              </a:buClr>
              <a:buSzPts val="3000"/>
              <a:buChar char="•"/>
              <a:defRPr sz="2000"/>
            </a:lvl5pPr>
            <a:lvl6pPr marL="1828891" lvl="5" indent="-279414" algn="l">
              <a:lnSpc>
                <a:spcPct val="90000"/>
              </a:lnSpc>
              <a:spcBef>
                <a:spcPts val="500"/>
              </a:spcBef>
              <a:spcAft>
                <a:spcPts val="0"/>
              </a:spcAft>
              <a:buClr>
                <a:schemeClr val="dk1"/>
              </a:buClr>
              <a:buSzPts val="3000"/>
              <a:buChar char="•"/>
              <a:defRPr sz="2000"/>
            </a:lvl6pPr>
            <a:lvl7pPr marL="2133707" lvl="6" indent="-279414" algn="l">
              <a:lnSpc>
                <a:spcPct val="90000"/>
              </a:lnSpc>
              <a:spcBef>
                <a:spcPts val="500"/>
              </a:spcBef>
              <a:spcAft>
                <a:spcPts val="0"/>
              </a:spcAft>
              <a:buClr>
                <a:schemeClr val="dk1"/>
              </a:buClr>
              <a:buSzPts val="3000"/>
              <a:buChar char="•"/>
              <a:defRPr sz="2000"/>
            </a:lvl7pPr>
            <a:lvl8pPr marL="2438522" lvl="7" indent="-279414" algn="l">
              <a:lnSpc>
                <a:spcPct val="90000"/>
              </a:lnSpc>
              <a:spcBef>
                <a:spcPts val="500"/>
              </a:spcBef>
              <a:spcAft>
                <a:spcPts val="0"/>
              </a:spcAft>
              <a:buClr>
                <a:schemeClr val="dk1"/>
              </a:buClr>
              <a:buSzPts val="3000"/>
              <a:buChar char="•"/>
              <a:defRPr sz="2000"/>
            </a:lvl8pPr>
            <a:lvl9pPr marL="2743337" lvl="8" indent="-279414" algn="l">
              <a:lnSpc>
                <a:spcPct val="90000"/>
              </a:lnSpc>
              <a:spcBef>
                <a:spcPts val="500"/>
              </a:spcBef>
              <a:spcAft>
                <a:spcPts val="0"/>
              </a:spcAft>
              <a:buClr>
                <a:schemeClr val="dk1"/>
              </a:buClr>
              <a:buSzPts val="3000"/>
              <a:buChar char="•"/>
              <a:defRPr sz="2000"/>
            </a:lvl9pPr>
          </a:lstStyle>
          <a:p>
            <a:endParaRPr/>
          </a:p>
        </p:txBody>
      </p:sp>
      <p:sp>
        <p:nvSpPr>
          <p:cNvPr id="207" name="Google Shape;207;p72"/>
          <p:cNvSpPr txBox="1">
            <a:spLocks noGrp="1"/>
          </p:cNvSpPr>
          <p:nvPr>
            <p:ph type="body" idx="2"/>
          </p:nvPr>
        </p:nvSpPr>
        <p:spPr>
          <a:xfrm>
            <a:off x="839790" y="2057400"/>
            <a:ext cx="3932237" cy="3811588"/>
          </a:xfrm>
          <a:prstGeom prst="rect">
            <a:avLst/>
          </a:prstGeom>
          <a:noFill/>
          <a:ln>
            <a:noFill/>
          </a:ln>
        </p:spPr>
        <p:txBody>
          <a:bodyPr spcFirstLastPara="1" wrap="square" lIns="91425" tIns="45700" rIns="91425" bIns="45700" anchor="t" anchorCtr="0">
            <a:normAutofit/>
          </a:bodyPr>
          <a:lstStyle>
            <a:lvl1pPr marL="304815" lvl="0" indent="-152408" algn="l">
              <a:lnSpc>
                <a:spcPct val="90000"/>
              </a:lnSpc>
              <a:spcBef>
                <a:spcPts val="1000"/>
              </a:spcBef>
              <a:spcAft>
                <a:spcPts val="0"/>
              </a:spcAft>
              <a:buClr>
                <a:schemeClr val="dk1"/>
              </a:buClr>
              <a:buSzPts val="2400"/>
              <a:buNone/>
              <a:defRPr sz="1600"/>
            </a:lvl1pPr>
            <a:lvl2pPr marL="609630" lvl="1" indent="-152408" algn="l">
              <a:lnSpc>
                <a:spcPct val="90000"/>
              </a:lnSpc>
              <a:spcBef>
                <a:spcPts val="500"/>
              </a:spcBef>
              <a:spcAft>
                <a:spcPts val="0"/>
              </a:spcAft>
              <a:buClr>
                <a:schemeClr val="dk1"/>
              </a:buClr>
              <a:buSzPts val="2100"/>
              <a:buNone/>
              <a:defRPr sz="1400"/>
            </a:lvl2pPr>
            <a:lvl3pPr marL="914446" lvl="2" indent="-152408" algn="l">
              <a:lnSpc>
                <a:spcPct val="90000"/>
              </a:lnSpc>
              <a:spcBef>
                <a:spcPts val="500"/>
              </a:spcBef>
              <a:spcAft>
                <a:spcPts val="0"/>
              </a:spcAft>
              <a:buClr>
                <a:schemeClr val="dk1"/>
              </a:buClr>
              <a:buSzPts val="1800"/>
              <a:buNone/>
              <a:defRPr sz="1200"/>
            </a:lvl3pPr>
            <a:lvl4pPr marL="1219261" lvl="3" indent="-152408" algn="l">
              <a:lnSpc>
                <a:spcPct val="90000"/>
              </a:lnSpc>
              <a:spcBef>
                <a:spcPts val="500"/>
              </a:spcBef>
              <a:spcAft>
                <a:spcPts val="0"/>
              </a:spcAft>
              <a:buClr>
                <a:schemeClr val="dk1"/>
              </a:buClr>
              <a:buSzPts val="1500"/>
              <a:buNone/>
              <a:defRPr sz="1000"/>
            </a:lvl4pPr>
            <a:lvl5pPr marL="1524076" lvl="4" indent="-152408" algn="l">
              <a:lnSpc>
                <a:spcPct val="90000"/>
              </a:lnSpc>
              <a:spcBef>
                <a:spcPts val="500"/>
              </a:spcBef>
              <a:spcAft>
                <a:spcPts val="0"/>
              </a:spcAft>
              <a:buClr>
                <a:schemeClr val="dk1"/>
              </a:buClr>
              <a:buSzPts val="1500"/>
              <a:buNone/>
              <a:defRPr sz="1000"/>
            </a:lvl5pPr>
            <a:lvl6pPr marL="1828891" lvl="5" indent="-152408" algn="l">
              <a:lnSpc>
                <a:spcPct val="90000"/>
              </a:lnSpc>
              <a:spcBef>
                <a:spcPts val="500"/>
              </a:spcBef>
              <a:spcAft>
                <a:spcPts val="0"/>
              </a:spcAft>
              <a:buClr>
                <a:schemeClr val="dk1"/>
              </a:buClr>
              <a:buSzPts val="1500"/>
              <a:buNone/>
              <a:defRPr sz="1000"/>
            </a:lvl6pPr>
            <a:lvl7pPr marL="2133707" lvl="6" indent="-152408" algn="l">
              <a:lnSpc>
                <a:spcPct val="90000"/>
              </a:lnSpc>
              <a:spcBef>
                <a:spcPts val="500"/>
              </a:spcBef>
              <a:spcAft>
                <a:spcPts val="0"/>
              </a:spcAft>
              <a:buClr>
                <a:schemeClr val="dk1"/>
              </a:buClr>
              <a:buSzPts val="1500"/>
              <a:buNone/>
              <a:defRPr sz="1000"/>
            </a:lvl7pPr>
            <a:lvl8pPr marL="2438522" lvl="7" indent="-152408" algn="l">
              <a:lnSpc>
                <a:spcPct val="90000"/>
              </a:lnSpc>
              <a:spcBef>
                <a:spcPts val="500"/>
              </a:spcBef>
              <a:spcAft>
                <a:spcPts val="0"/>
              </a:spcAft>
              <a:buClr>
                <a:schemeClr val="dk1"/>
              </a:buClr>
              <a:buSzPts val="1500"/>
              <a:buNone/>
              <a:defRPr sz="1000"/>
            </a:lvl8pPr>
            <a:lvl9pPr marL="2743337" lvl="8" indent="-152408" algn="l">
              <a:lnSpc>
                <a:spcPct val="90000"/>
              </a:lnSpc>
              <a:spcBef>
                <a:spcPts val="500"/>
              </a:spcBef>
              <a:spcAft>
                <a:spcPts val="0"/>
              </a:spcAft>
              <a:buClr>
                <a:schemeClr val="dk1"/>
              </a:buClr>
              <a:buSzPts val="1500"/>
              <a:buNone/>
              <a:defRPr sz="1000"/>
            </a:lvl9pPr>
          </a:lstStyle>
          <a:p>
            <a:endParaRPr/>
          </a:p>
        </p:txBody>
      </p:sp>
      <p:sp>
        <p:nvSpPr>
          <p:cNvPr id="208" name="Google Shape;208;p7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7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7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600247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11"/>
        <p:cNvGrpSpPr/>
        <p:nvPr/>
      </p:nvGrpSpPr>
      <p:grpSpPr>
        <a:xfrm>
          <a:off x="0" y="0"/>
          <a:ext cx="0" cy="0"/>
          <a:chOff x="0" y="0"/>
          <a:chExt cx="0" cy="0"/>
        </a:xfrm>
      </p:grpSpPr>
      <p:sp>
        <p:nvSpPr>
          <p:cNvPr id="212" name="Google Shape;212;p73"/>
          <p:cNvSpPr txBox="1">
            <a:spLocks noGrp="1"/>
          </p:cNvSpPr>
          <p:nvPr>
            <p:ph type="title"/>
          </p:nvPr>
        </p:nvSpPr>
        <p:spPr>
          <a:xfrm>
            <a:off x="839790"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73"/>
          <p:cNvSpPr>
            <a:spLocks noGrp="1"/>
          </p:cNvSpPr>
          <p:nvPr>
            <p:ph type="pic" idx="2"/>
          </p:nvPr>
        </p:nvSpPr>
        <p:spPr>
          <a:xfrm>
            <a:off x="5183188" y="987427"/>
            <a:ext cx="6172200" cy="4873625"/>
          </a:xfrm>
          <a:prstGeom prst="rect">
            <a:avLst/>
          </a:prstGeom>
          <a:noFill/>
          <a:ln>
            <a:noFill/>
          </a:ln>
        </p:spPr>
        <p:txBody>
          <a:bodyPr/>
          <a:lstStyle/>
          <a:p>
            <a:endParaRPr lang="en-US"/>
          </a:p>
        </p:txBody>
      </p:sp>
      <p:sp>
        <p:nvSpPr>
          <p:cNvPr id="214" name="Google Shape;214;p73"/>
          <p:cNvSpPr txBox="1">
            <a:spLocks noGrp="1"/>
          </p:cNvSpPr>
          <p:nvPr>
            <p:ph type="body" idx="1"/>
          </p:nvPr>
        </p:nvSpPr>
        <p:spPr>
          <a:xfrm>
            <a:off x="839790" y="2057400"/>
            <a:ext cx="3932237" cy="3811588"/>
          </a:xfrm>
          <a:prstGeom prst="rect">
            <a:avLst/>
          </a:prstGeom>
          <a:noFill/>
          <a:ln>
            <a:noFill/>
          </a:ln>
        </p:spPr>
        <p:txBody>
          <a:bodyPr spcFirstLastPara="1" wrap="square" lIns="91425" tIns="45700" rIns="91425" bIns="45700" anchor="t" anchorCtr="0">
            <a:normAutofit/>
          </a:bodyPr>
          <a:lstStyle>
            <a:lvl1pPr marL="304815" lvl="0" indent="-152408" algn="l">
              <a:lnSpc>
                <a:spcPct val="90000"/>
              </a:lnSpc>
              <a:spcBef>
                <a:spcPts val="1000"/>
              </a:spcBef>
              <a:spcAft>
                <a:spcPts val="0"/>
              </a:spcAft>
              <a:buClr>
                <a:schemeClr val="dk1"/>
              </a:buClr>
              <a:buSzPts val="2400"/>
              <a:buNone/>
              <a:defRPr sz="1600"/>
            </a:lvl1pPr>
            <a:lvl2pPr marL="609630" lvl="1" indent="-152408" algn="l">
              <a:lnSpc>
                <a:spcPct val="90000"/>
              </a:lnSpc>
              <a:spcBef>
                <a:spcPts val="500"/>
              </a:spcBef>
              <a:spcAft>
                <a:spcPts val="0"/>
              </a:spcAft>
              <a:buClr>
                <a:schemeClr val="dk1"/>
              </a:buClr>
              <a:buSzPts val="2100"/>
              <a:buNone/>
              <a:defRPr sz="1400"/>
            </a:lvl2pPr>
            <a:lvl3pPr marL="914446" lvl="2" indent="-152408" algn="l">
              <a:lnSpc>
                <a:spcPct val="90000"/>
              </a:lnSpc>
              <a:spcBef>
                <a:spcPts val="500"/>
              </a:spcBef>
              <a:spcAft>
                <a:spcPts val="0"/>
              </a:spcAft>
              <a:buClr>
                <a:schemeClr val="dk1"/>
              </a:buClr>
              <a:buSzPts val="1800"/>
              <a:buNone/>
              <a:defRPr sz="1200"/>
            </a:lvl3pPr>
            <a:lvl4pPr marL="1219261" lvl="3" indent="-152408" algn="l">
              <a:lnSpc>
                <a:spcPct val="90000"/>
              </a:lnSpc>
              <a:spcBef>
                <a:spcPts val="500"/>
              </a:spcBef>
              <a:spcAft>
                <a:spcPts val="0"/>
              </a:spcAft>
              <a:buClr>
                <a:schemeClr val="dk1"/>
              </a:buClr>
              <a:buSzPts val="1500"/>
              <a:buNone/>
              <a:defRPr sz="1000"/>
            </a:lvl4pPr>
            <a:lvl5pPr marL="1524076" lvl="4" indent="-152408" algn="l">
              <a:lnSpc>
                <a:spcPct val="90000"/>
              </a:lnSpc>
              <a:spcBef>
                <a:spcPts val="500"/>
              </a:spcBef>
              <a:spcAft>
                <a:spcPts val="0"/>
              </a:spcAft>
              <a:buClr>
                <a:schemeClr val="dk1"/>
              </a:buClr>
              <a:buSzPts val="1500"/>
              <a:buNone/>
              <a:defRPr sz="1000"/>
            </a:lvl5pPr>
            <a:lvl6pPr marL="1828891" lvl="5" indent="-152408" algn="l">
              <a:lnSpc>
                <a:spcPct val="90000"/>
              </a:lnSpc>
              <a:spcBef>
                <a:spcPts val="500"/>
              </a:spcBef>
              <a:spcAft>
                <a:spcPts val="0"/>
              </a:spcAft>
              <a:buClr>
                <a:schemeClr val="dk1"/>
              </a:buClr>
              <a:buSzPts val="1500"/>
              <a:buNone/>
              <a:defRPr sz="1000"/>
            </a:lvl6pPr>
            <a:lvl7pPr marL="2133707" lvl="6" indent="-152408" algn="l">
              <a:lnSpc>
                <a:spcPct val="90000"/>
              </a:lnSpc>
              <a:spcBef>
                <a:spcPts val="500"/>
              </a:spcBef>
              <a:spcAft>
                <a:spcPts val="0"/>
              </a:spcAft>
              <a:buClr>
                <a:schemeClr val="dk1"/>
              </a:buClr>
              <a:buSzPts val="1500"/>
              <a:buNone/>
              <a:defRPr sz="1000"/>
            </a:lvl7pPr>
            <a:lvl8pPr marL="2438522" lvl="7" indent="-152408" algn="l">
              <a:lnSpc>
                <a:spcPct val="90000"/>
              </a:lnSpc>
              <a:spcBef>
                <a:spcPts val="500"/>
              </a:spcBef>
              <a:spcAft>
                <a:spcPts val="0"/>
              </a:spcAft>
              <a:buClr>
                <a:schemeClr val="dk1"/>
              </a:buClr>
              <a:buSzPts val="1500"/>
              <a:buNone/>
              <a:defRPr sz="1000"/>
            </a:lvl8pPr>
            <a:lvl9pPr marL="2743337" lvl="8" indent="-152408" algn="l">
              <a:lnSpc>
                <a:spcPct val="90000"/>
              </a:lnSpc>
              <a:spcBef>
                <a:spcPts val="500"/>
              </a:spcBef>
              <a:spcAft>
                <a:spcPts val="0"/>
              </a:spcAft>
              <a:buClr>
                <a:schemeClr val="dk1"/>
              </a:buClr>
              <a:buSzPts val="1500"/>
              <a:buNone/>
              <a:defRPr sz="1000"/>
            </a:lvl9pPr>
          </a:lstStyle>
          <a:p>
            <a:endParaRPr/>
          </a:p>
        </p:txBody>
      </p:sp>
      <p:sp>
        <p:nvSpPr>
          <p:cNvPr id="215" name="Google Shape;215;p7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7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7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314278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18"/>
        <p:cNvGrpSpPr/>
        <p:nvPr/>
      </p:nvGrpSpPr>
      <p:grpSpPr>
        <a:xfrm>
          <a:off x="0" y="0"/>
          <a:ext cx="0" cy="0"/>
          <a:chOff x="0" y="0"/>
          <a:chExt cx="0" cy="0"/>
        </a:xfrm>
      </p:grpSpPr>
      <p:sp>
        <p:nvSpPr>
          <p:cNvPr id="219" name="Google Shape;219;p7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74"/>
          <p:cNvSpPr txBox="1">
            <a:spLocks noGrp="1"/>
          </p:cNvSpPr>
          <p:nvPr>
            <p:ph type="body" idx="1"/>
          </p:nvPr>
        </p:nvSpPr>
        <p:spPr>
          <a:xfrm rot="5400000">
            <a:off x="3920332" y="-1256505"/>
            <a:ext cx="4351338" cy="10515600"/>
          </a:xfrm>
          <a:prstGeom prst="rect">
            <a:avLst/>
          </a:prstGeom>
          <a:noFill/>
          <a:ln>
            <a:noFill/>
          </a:ln>
        </p:spPr>
        <p:txBody>
          <a:bodyPr spcFirstLastPara="1" wrap="square" lIns="91425" tIns="45700" rIns="91425" bIns="45700" anchor="t" anchorCtr="0">
            <a:normAutofit/>
          </a:bodyPr>
          <a:lstStyle>
            <a:lvl1pPr marL="304815" lvl="0" indent="-228611" algn="l">
              <a:lnSpc>
                <a:spcPct val="90000"/>
              </a:lnSpc>
              <a:spcBef>
                <a:spcPts val="1000"/>
              </a:spcBef>
              <a:spcAft>
                <a:spcPts val="0"/>
              </a:spcAft>
              <a:buClr>
                <a:schemeClr val="dk1"/>
              </a:buClr>
              <a:buSzPts val="1800"/>
              <a:buChar char="•"/>
              <a:defRPr/>
            </a:lvl1pPr>
            <a:lvl2pPr marL="609630" lvl="1" indent="-228611" algn="l">
              <a:lnSpc>
                <a:spcPct val="90000"/>
              </a:lnSpc>
              <a:spcBef>
                <a:spcPts val="500"/>
              </a:spcBef>
              <a:spcAft>
                <a:spcPts val="0"/>
              </a:spcAft>
              <a:buClr>
                <a:schemeClr val="dk1"/>
              </a:buClr>
              <a:buSzPts val="1800"/>
              <a:buChar char="•"/>
              <a:defRPr/>
            </a:lvl2pPr>
            <a:lvl3pPr marL="914446" lvl="2" indent="-228611" algn="l">
              <a:lnSpc>
                <a:spcPct val="90000"/>
              </a:lnSpc>
              <a:spcBef>
                <a:spcPts val="500"/>
              </a:spcBef>
              <a:spcAft>
                <a:spcPts val="0"/>
              </a:spcAft>
              <a:buClr>
                <a:schemeClr val="dk1"/>
              </a:buClr>
              <a:buSzPts val="1800"/>
              <a:buChar char="•"/>
              <a:defRPr/>
            </a:lvl3pPr>
            <a:lvl4pPr marL="1219261" lvl="3" indent="-228611" algn="l">
              <a:lnSpc>
                <a:spcPct val="90000"/>
              </a:lnSpc>
              <a:spcBef>
                <a:spcPts val="500"/>
              </a:spcBef>
              <a:spcAft>
                <a:spcPts val="0"/>
              </a:spcAft>
              <a:buClr>
                <a:schemeClr val="dk1"/>
              </a:buClr>
              <a:buSzPts val="1800"/>
              <a:buChar char="•"/>
              <a:defRPr/>
            </a:lvl4pPr>
            <a:lvl5pPr marL="1524076" lvl="4" indent="-228611" algn="l">
              <a:lnSpc>
                <a:spcPct val="90000"/>
              </a:lnSpc>
              <a:spcBef>
                <a:spcPts val="500"/>
              </a:spcBef>
              <a:spcAft>
                <a:spcPts val="0"/>
              </a:spcAft>
              <a:buClr>
                <a:schemeClr val="dk1"/>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221" name="Google Shape;221;p7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7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7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80320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24"/>
        <p:cNvGrpSpPr/>
        <p:nvPr/>
      </p:nvGrpSpPr>
      <p:grpSpPr>
        <a:xfrm>
          <a:off x="0" y="0"/>
          <a:ext cx="0" cy="0"/>
          <a:chOff x="0" y="0"/>
          <a:chExt cx="0" cy="0"/>
        </a:xfrm>
      </p:grpSpPr>
      <p:sp>
        <p:nvSpPr>
          <p:cNvPr id="225" name="Google Shape;225;p75"/>
          <p:cNvSpPr txBox="1">
            <a:spLocks noGrp="1"/>
          </p:cNvSpPr>
          <p:nvPr>
            <p:ph type="title"/>
          </p:nvPr>
        </p:nvSpPr>
        <p:spPr>
          <a:xfrm rot="5400000">
            <a:off x="7133432"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75"/>
          <p:cNvSpPr txBox="1">
            <a:spLocks noGrp="1"/>
          </p:cNvSpPr>
          <p:nvPr>
            <p:ph type="body" idx="1"/>
          </p:nvPr>
        </p:nvSpPr>
        <p:spPr>
          <a:xfrm rot="5400000">
            <a:off x="1799431" y="-596105"/>
            <a:ext cx="5811838" cy="7734300"/>
          </a:xfrm>
          <a:prstGeom prst="rect">
            <a:avLst/>
          </a:prstGeom>
          <a:noFill/>
          <a:ln>
            <a:noFill/>
          </a:ln>
        </p:spPr>
        <p:txBody>
          <a:bodyPr spcFirstLastPara="1" wrap="square" lIns="91425" tIns="45700" rIns="91425" bIns="45700" anchor="t" anchorCtr="0">
            <a:normAutofit/>
          </a:bodyPr>
          <a:lstStyle>
            <a:lvl1pPr marL="304815" lvl="0" indent="-228611" algn="l">
              <a:lnSpc>
                <a:spcPct val="90000"/>
              </a:lnSpc>
              <a:spcBef>
                <a:spcPts val="1000"/>
              </a:spcBef>
              <a:spcAft>
                <a:spcPts val="0"/>
              </a:spcAft>
              <a:buClr>
                <a:schemeClr val="dk1"/>
              </a:buClr>
              <a:buSzPts val="1800"/>
              <a:buChar char="•"/>
              <a:defRPr/>
            </a:lvl1pPr>
            <a:lvl2pPr marL="609630" lvl="1" indent="-228611" algn="l">
              <a:lnSpc>
                <a:spcPct val="90000"/>
              </a:lnSpc>
              <a:spcBef>
                <a:spcPts val="500"/>
              </a:spcBef>
              <a:spcAft>
                <a:spcPts val="0"/>
              </a:spcAft>
              <a:buClr>
                <a:schemeClr val="dk1"/>
              </a:buClr>
              <a:buSzPts val="1800"/>
              <a:buChar char="•"/>
              <a:defRPr/>
            </a:lvl2pPr>
            <a:lvl3pPr marL="914446" lvl="2" indent="-228611" algn="l">
              <a:lnSpc>
                <a:spcPct val="90000"/>
              </a:lnSpc>
              <a:spcBef>
                <a:spcPts val="500"/>
              </a:spcBef>
              <a:spcAft>
                <a:spcPts val="0"/>
              </a:spcAft>
              <a:buClr>
                <a:schemeClr val="dk1"/>
              </a:buClr>
              <a:buSzPts val="1800"/>
              <a:buChar char="•"/>
              <a:defRPr/>
            </a:lvl3pPr>
            <a:lvl4pPr marL="1219261" lvl="3" indent="-228611" algn="l">
              <a:lnSpc>
                <a:spcPct val="90000"/>
              </a:lnSpc>
              <a:spcBef>
                <a:spcPts val="500"/>
              </a:spcBef>
              <a:spcAft>
                <a:spcPts val="0"/>
              </a:spcAft>
              <a:buClr>
                <a:schemeClr val="dk1"/>
              </a:buClr>
              <a:buSzPts val="1800"/>
              <a:buChar char="•"/>
              <a:defRPr/>
            </a:lvl4pPr>
            <a:lvl5pPr marL="1524076" lvl="4" indent="-228611" algn="l">
              <a:lnSpc>
                <a:spcPct val="90000"/>
              </a:lnSpc>
              <a:spcBef>
                <a:spcPts val="500"/>
              </a:spcBef>
              <a:spcAft>
                <a:spcPts val="0"/>
              </a:spcAft>
              <a:buClr>
                <a:schemeClr val="dk1"/>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227" name="Google Shape;227;p7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7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7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02985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433513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21129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40"/>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0"/>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7" name="Google Shape;47;p40"/>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8" name="Google Shape;48;p40"/>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 name="Google Shape;49;p40"/>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 name="Google Shape;50;p4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686518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218880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78919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96867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55087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a:lstStyle/>
          <a:p>
            <a:endParaRPr lang="en-US"/>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533808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004142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3952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5"/>
        <p:cNvGrpSpPr/>
        <p:nvPr/>
      </p:nvGrpSpPr>
      <p:grpSpPr>
        <a:xfrm>
          <a:off x="0" y="0"/>
          <a:ext cx="0" cy="0"/>
          <a:chOff x="0" y="0"/>
          <a:chExt cx="0" cy="0"/>
        </a:xfrm>
      </p:grpSpPr>
      <p:sp>
        <p:nvSpPr>
          <p:cNvPr id="116" name="Google Shape;116;p20"/>
          <p:cNvSpPr txBox="1">
            <a:spLocks noGrp="1"/>
          </p:cNvSpPr>
          <p:nvPr>
            <p:ph type="dt" idx="10"/>
          </p:nvPr>
        </p:nvSpPr>
        <p:spPr>
          <a:xfrm>
            <a:off x="652371" y="6332538"/>
            <a:ext cx="30064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0"/>
          <p:cNvSpPr txBox="1">
            <a:spLocks noGrp="1"/>
          </p:cNvSpPr>
          <p:nvPr>
            <p:ph type="ftr" idx="11"/>
          </p:nvPr>
        </p:nvSpPr>
        <p:spPr>
          <a:xfrm>
            <a:off x="8034169" y="6332538"/>
            <a:ext cx="350545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0"/>
          <p:cNvSpPr txBox="1">
            <a:spLocks noGrp="1"/>
          </p:cNvSpPr>
          <p:nvPr>
            <p:ph type="sldNum" idx="12"/>
          </p:nvPr>
        </p:nvSpPr>
        <p:spPr>
          <a:xfrm>
            <a:off x="11444747" y="6332538"/>
            <a:ext cx="5398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841763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764676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5"/>
        <p:cNvGrpSpPr/>
        <p:nvPr/>
      </p:nvGrpSpPr>
      <p:grpSpPr>
        <a:xfrm>
          <a:off x="0" y="0"/>
          <a:ext cx="0" cy="0"/>
          <a:chOff x="0" y="0"/>
          <a:chExt cx="0" cy="0"/>
        </a:xfrm>
      </p:grpSpPr>
      <p:sp>
        <p:nvSpPr>
          <p:cNvPr id="116" name="Google Shape;116;p20"/>
          <p:cNvSpPr txBox="1">
            <a:spLocks noGrp="1"/>
          </p:cNvSpPr>
          <p:nvPr>
            <p:ph type="dt" idx="10"/>
          </p:nvPr>
        </p:nvSpPr>
        <p:spPr>
          <a:xfrm>
            <a:off x="652371" y="6332538"/>
            <a:ext cx="30064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0"/>
          <p:cNvSpPr txBox="1">
            <a:spLocks noGrp="1"/>
          </p:cNvSpPr>
          <p:nvPr>
            <p:ph type="ftr" idx="11"/>
          </p:nvPr>
        </p:nvSpPr>
        <p:spPr>
          <a:xfrm>
            <a:off x="8034169" y="6332538"/>
            <a:ext cx="350545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0"/>
          <p:cNvSpPr txBox="1">
            <a:spLocks noGrp="1"/>
          </p:cNvSpPr>
          <p:nvPr>
            <p:ph type="sldNum" idx="12"/>
          </p:nvPr>
        </p:nvSpPr>
        <p:spPr>
          <a:xfrm>
            <a:off x="11444747" y="6332538"/>
            <a:ext cx="5398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2083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4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154333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1981200" y="2362200"/>
            <a:ext cx="7696200" cy="2400300"/>
          </a:xfrm>
          <a:prstGeom prst="rect">
            <a:avLst/>
          </a:prstGeom>
          <a:noFill/>
          <a:ln>
            <a:noFill/>
          </a:ln>
        </p:spPr>
        <p:txBody>
          <a:bodyPr spcFirstLastPara="1" wrap="square" lIns="91425" tIns="45700" rIns="91425" bIns="45700" anchor="b" anchorCtr="0">
            <a:normAutofit/>
          </a:bodyPr>
          <a:lstStyle>
            <a:lvl1pPr lvl="0" algn="l">
              <a:lnSpc>
                <a:spcPct val="120000"/>
              </a:lnSpc>
              <a:spcBef>
                <a:spcPts val="0"/>
              </a:spcBef>
              <a:spcAft>
                <a:spcPts val="0"/>
              </a:spcAft>
              <a:buClr>
                <a:srgbClr val="FFFFFF"/>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23"/>
          <p:cNvSpPr txBox="1">
            <a:spLocks noGrp="1"/>
          </p:cNvSpPr>
          <p:nvPr>
            <p:ph type="body" idx="1"/>
          </p:nvPr>
        </p:nvSpPr>
        <p:spPr>
          <a:xfrm>
            <a:off x="1981200" y="5067300"/>
            <a:ext cx="7696200" cy="87630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500"/>
              <a:buNone/>
              <a:defRPr sz="2000">
                <a:solidFill>
                  <a:schemeClr val="dk1"/>
                </a:solidFill>
              </a:defRPr>
            </a:lvl1pPr>
            <a:lvl2pPr marL="914400" lvl="1" indent="-228600" algn="l">
              <a:lnSpc>
                <a:spcPct val="120000"/>
              </a:lnSpc>
              <a:spcBef>
                <a:spcPts val="500"/>
              </a:spcBef>
              <a:spcAft>
                <a:spcPts val="0"/>
              </a:spcAft>
              <a:buSzPts val="1500"/>
              <a:buNone/>
              <a:defRPr sz="2000">
                <a:solidFill>
                  <a:srgbClr val="888888"/>
                </a:solidFill>
              </a:defRPr>
            </a:lvl2pPr>
            <a:lvl3pPr marL="1371600" lvl="2" indent="-228600" algn="l">
              <a:lnSpc>
                <a:spcPct val="120000"/>
              </a:lnSpc>
              <a:spcBef>
                <a:spcPts val="500"/>
              </a:spcBef>
              <a:spcAft>
                <a:spcPts val="0"/>
              </a:spcAft>
              <a:buSzPts val="1350"/>
              <a:buNone/>
              <a:defRPr sz="1800">
                <a:solidFill>
                  <a:srgbClr val="888888"/>
                </a:solidFill>
              </a:defRPr>
            </a:lvl3pPr>
            <a:lvl4pPr marL="1828800" lvl="3" indent="-228600" algn="l">
              <a:lnSpc>
                <a:spcPct val="120000"/>
              </a:lnSpc>
              <a:spcBef>
                <a:spcPts val="500"/>
              </a:spcBef>
              <a:spcAft>
                <a:spcPts val="0"/>
              </a:spcAft>
              <a:buSzPts val="1200"/>
              <a:buNone/>
              <a:defRPr sz="1600">
                <a:solidFill>
                  <a:srgbClr val="888888"/>
                </a:solidFill>
              </a:defRPr>
            </a:lvl4pPr>
            <a:lvl5pPr marL="2286000" lvl="4" indent="-228600" algn="l">
              <a:lnSpc>
                <a:spcPct val="120000"/>
              </a:lnSpc>
              <a:spcBef>
                <a:spcPts val="500"/>
              </a:spcBef>
              <a:spcAft>
                <a:spcPts val="0"/>
              </a:spcAft>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34" name="Google Shape;134;p23"/>
          <p:cNvSpPr txBox="1">
            <a:spLocks noGrp="1"/>
          </p:cNvSpPr>
          <p:nvPr>
            <p:ph type="dt" idx="10"/>
          </p:nvPr>
        </p:nvSpPr>
        <p:spPr>
          <a:xfrm>
            <a:off x="652371" y="6332538"/>
            <a:ext cx="30064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3"/>
          <p:cNvSpPr txBox="1">
            <a:spLocks noGrp="1"/>
          </p:cNvSpPr>
          <p:nvPr>
            <p:ph type="ftr" idx="11"/>
          </p:nvPr>
        </p:nvSpPr>
        <p:spPr>
          <a:xfrm>
            <a:off x="8034169" y="6332538"/>
            <a:ext cx="350545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3"/>
          <p:cNvSpPr txBox="1">
            <a:spLocks noGrp="1"/>
          </p:cNvSpPr>
          <p:nvPr>
            <p:ph type="sldNum" idx="12"/>
          </p:nvPr>
        </p:nvSpPr>
        <p:spPr>
          <a:xfrm>
            <a:off x="11444747" y="6332538"/>
            <a:ext cx="5398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29331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652371" y="647699"/>
            <a:ext cx="10625229" cy="1150621"/>
          </a:xfrm>
          <a:prstGeom prst="rect">
            <a:avLst/>
          </a:prstGeom>
          <a:noFill/>
          <a:ln>
            <a:noFill/>
          </a:ln>
        </p:spPr>
        <p:txBody>
          <a:bodyPr spcFirstLastPara="1" wrap="square" lIns="91425" tIns="45700" rIns="91425" bIns="45700" anchor="b" anchorCtr="0">
            <a:normAutofit/>
          </a:bodyPr>
          <a:lstStyle>
            <a:lvl1pPr lvl="0" algn="l">
              <a:lnSpc>
                <a:spcPct val="12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25"/>
          <p:cNvSpPr txBox="1">
            <a:spLocks noGrp="1"/>
          </p:cNvSpPr>
          <p:nvPr>
            <p:ph type="body" idx="1"/>
          </p:nvPr>
        </p:nvSpPr>
        <p:spPr>
          <a:xfrm>
            <a:off x="655863" y="1879599"/>
            <a:ext cx="5157787" cy="675641"/>
          </a:xfrm>
          <a:prstGeom prst="rect">
            <a:avLst/>
          </a:prstGeom>
          <a:noFill/>
          <a:ln>
            <a:noFill/>
          </a:ln>
        </p:spPr>
        <p:txBody>
          <a:bodyPr spcFirstLastPara="1" wrap="square" lIns="91425" tIns="45700" rIns="91425" bIns="45700" anchor="b" anchorCtr="0">
            <a:noAutofit/>
          </a:bodyPr>
          <a:lstStyle>
            <a:lvl1pPr marL="457200" lvl="0" indent="-228600" algn="l">
              <a:lnSpc>
                <a:spcPct val="120000"/>
              </a:lnSpc>
              <a:spcBef>
                <a:spcPts val="1000"/>
              </a:spcBef>
              <a:spcAft>
                <a:spcPts val="0"/>
              </a:spcAft>
              <a:buSzPts val="1350"/>
              <a:buNone/>
              <a:defRPr sz="1800" b="1" cap="none"/>
            </a:lvl1pPr>
            <a:lvl2pPr marL="914400" lvl="1" indent="-228600" algn="l">
              <a:lnSpc>
                <a:spcPct val="120000"/>
              </a:lnSpc>
              <a:spcBef>
                <a:spcPts val="500"/>
              </a:spcBef>
              <a:spcAft>
                <a:spcPts val="0"/>
              </a:spcAft>
              <a:buSzPts val="1500"/>
              <a:buNone/>
              <a:defRPr sz="2000" b="1"/>
            </a:lvl2pPr>
            <a:lvl3pPr marL="1371600" lvl="2" indent="-228600" algn="l">
              <a:lnSpc>
                <a:spcPct val="120000"/>
              </a:lnSpc>
              <a:spcBef>
                <a:spcPts val="500"/>
              </a:spcBef>
              <a:spcAft>
                <a:spcPts val="0"/>
              </a:spcAft>
              <a:buSzPts val="1350"/>
              <a:buNone/>
              <a:defRPr sz="1800" b="1"/>
            </a:lvl3pPr>
            <a:lvl4pPr marL="1828800" lvl="3" indent="-228600" algn="l">
              <a:lnSpc>
                <a:spcPct val="120000"/>
              </a:lnSpc>
              <a:spcBef>
                <a:spcPts val="500"/>
              </a:spcBef>
              <a:spcAft>
                <a:spcPts val="0"/>
              </a:spcAft>
              <a:buSzPts val="1200"/>
              <a:buNone/>
              <a:defRPr sz="1600" b="1"/>
            </a:lvl4pPr>
            <a:lvl5pPr marL="2286000" lvl="4" indent="-228600" algn="l">
              <a:lnSpc>
                <a:spcPct val="120000"/>
              </a:lnSpc>
              <a:spcBef>
                <a:spcPts val="500"/>
              </a:spcBef>
              <a:spcAft>
                <a:spcPts val="0"/>
              </a:spcAft>
              <a:buSzPts val="12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7" name="Google Shape;147;p25"/>
          <p:cNvSpPr txBox="1">
            <a:spLocks noGrp="1"/>
          </p:cNvSpPr>
          <p:nvPr>
            <p:ph type="body" idx="2"/>
          </p:nvPr>
        </p:nvSpPr>
        <p:spPr>
          <a:xfrm>
            <a:off x="655863" y="2560955"/>
            <a:ext cx="5157787" cy="3649346"/>
          </a:xfrm>
          <a:prstGeom prst="rect">
            <a:avLst/>
          </a:prstGeom>
          <a:noFill/>
          <a:ln>
            <a:noFill/>
          </a:ln>
        </p:spPr>
        <p:txBody>
          <a:bodyPr spcFirstLastPara="1" wrap="square" lIns="91425" tIns="45700" rIns="91425" bIns="45700" anchor="t" anchorCtr="0">
            <a:normAutofit/>
          </a:bodyPr>
          <a:lstStyle>
            <a:lvl1pPr marL="457200" lvl="0" indent="-314325" algn="l">
              <a:lnSpc>
                <a:spcPct val="120000"/>
              </a:lnSpc>
              <a:spcBef>
                <a:spcPts val="1000"/>
              </a:spcBef>
              <a:spcAft>
                <a:spcPts val="0"/>
              </a:spcAft>
              <a:buSzPts val="1350"/>
              <a:buChar char="•"/>
              <a:defRPr/>
            </a:lvl1pPr>
            <a:lvl2pPr marL="914400" lvl="1" indent="-314325" algn="l">
              <a:lnSpc>
                <a:spcPct val="120000"/>
              </a:lnSpc>
              <a:spcBef>
                <a:spcPts val="500"/>
              </a:spcBef>
              <a:spcAft>
                <a:spcPts val="0"/>
              </a:spcAft>
              <a:buSzPts val="1350"/>
              <a:buChar char="•"/>
              <a:defRPr/>
            </a:lvl2pPr>
            <a:lvl3pPr marL="1371600" lvl="2" indent="-314325" algn="l">
              <a:lnSpc>
                <a:spcPct val="120000"/>
              </a:lnSpc>
              <a:spcBef>
                <a:spcPts val="500"/>
              </a:spcBef>
              <a:spcAft>
                <a:spcPts val="0"/>
              </a:spcAft>
              <a:buSzPts val="1350"/>
              <a:buChar char="•"/>
              <a:defRPr/>
            </a:lvl3pPr>
            <a:lvl4pPr marL="1828800" lvl="3" indent="-314325" algn="l">
              <a:lnSpc>
                <a:spcPct val="120000"/>
              </a:lnSpc>
              <a:spcBef>
                <a:spcPts val="500"/>
              </a:spcBef>
              <a:spcAft>
                <a:spcPts val="0"/>
              </a:spcAft>
              <a:buSzPts val="1350"/>
              <a:buChar char="•"/>
              <a:defRPr/>
            </a:lvl4pPr>
            <a:lvl5pPr marL="2286000" lvl="4" indent="-314325" algn="l">
              <a:lnSpc>
                <a:spcPct val="120000"/>
              </a:lnSpc>
              <a:spcBef>
                <a:spcPts val="50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25"/>
          <p:cNvSpPr txBox="1">
            <a:spLocks noGrp="1"/>
          </p:cNvSpPr>
          <p:nvPr>
            <p:ph type="body" idx="3"/>
          </p:nvPr>
        </p:nvSpPr>
        <p:spPr>
          <a:xfrm>
            <a:off x="6094412" y="1879599"/>
            <a:ext cx="5183188" cy="675641"/>
          </a:xfrm>
          <a:prstGeom prst="rect">
            <a:avLst/>
          </a:prstGeom>
          <a:noFill/>
          <a:ln>
            <a:noFill/>
          </a:ln>
        </p:spPr>
        <p:txBody>
          <a:bodyPr spcFirstLastPara="1" wrap="square" lIns="91425" tIns="45700" rIns="91425" bIns="45700" anchor="b" anchorCtr="0">
            <a:noAutofit/>
          </a:bodyPr>
          <a:lstStyle>
            <a:lvl1pPr marL="457200" lvl="0" indent="-228600" algn="l">
              <a:lnSpc>
                <a:spcPct val="120000"/>
              </a:lnSpc>
              <a:spcBef>
                <a:spcPts val="1000"/>
              </a:spcBef>
              <a:spcAft>
                <a:spcPts val="0"/>
              </a:spcAft>
              <a:buSzPts val="1350"/>
              <a:buNone/>
              <a:defRPr sz="1800" b="1" cap="none"/>
            </a:lvl1pPr>
            <a:lvl2pPr marL="914400" lvl="1" indent="-228600" algn="l">
              <a:lnSpc>
                <a:spcPct val="120000"/>
              </a:lnSpc>
              <a:spcBef>
                <a:spcPts val="500"/>
              </a:spcBef>
              <a:spcAft>
                <a:spcPts val="0"/>
              </a:spcAft>
              <a:buSzPts val="1500"/>
              <a:buNone/>
              <a:defRPr sz="2000" b="1"/>
            </a:lvl2pPr>
            <a:lvl3pPr marL="1371600" lvl="2" indent="-228600" algn="l">
              <a:lnSpc>
                <a:spcPct val="120000"/>
              </a:lnSpc>
              <a:spcBef>
                <a:spcPts val="500"/>
              </a:spcBef>
              <a:spcAft>
                <a:spcPts val="0"/>
              </a:spcAft>
              <a:buSzPts val="1350"/>
              <a:buNone/>
              <a:defRPr sz="1800" b="1"/>
            </a:lvl3pPr>
            <a:lvl4pPr marL="1828800" lvl="3" indent="-228600" algn="l">
              <a:lnSpc>
                <a:spcPct val="120000"/>
              </a:lnSpc>
              <a:spcBef>
                <a:spcPts val="500"/>
              </a:spcBef>
              <a:spcAft>
                <a:spcPts val="0"/>
              </a:spcAft>
              <a:buSzPts val="1200"/>
              <a:buNone/>
              <a:defRPr sz="1600" b="1"/>
            </a:lvl4pPr>
            <a:lvl5pPr marL="2286000" lvl="4" indent="-228600" algn="l">
              <a:lnSpc>
                <a:spcPct val="120000"/>
              </a:lnSpc>
              <a:spcBef>
                <a:spcPts val="500"/>
              </a:spcBef>
              <a:spcAft>
                <a:spcPts val="0"/>
              </a:spcAft>
              <a:buSzPts val="12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9" name="Google Shape;149;p25"/>
          <p:cNvSpPr txBox="1">
            <a:spLocks noGrp="1"/>
          </p:cNvSpPr>
          <p:nvPr>
            <p:ph type="body" idx="4"/>
          </p:nvPr>
        </p:nvSpPr>
        <p:spPr>
          <a:xfrm>
            <a:off x="6094412" y="2560955"/>
            <a:ext cx="5183188" cy="3649346"/>
          </a:xfrm>
          <a:prstGeom prst="rect">
            <a:avLst/>
          </a:prstGeom>
          <a:noFill/>
          <a:ln>
            <a:noFill/>
          </a:ln>
        </p:spPr>
        <p:txBody>
          <a:bodyPr spcFirstLastPara="1" wrap="square" lIns="91425" tIns="45700" rIns="91425" bIns="45700" anchor="t" anchorCtr="0">
            <a:normAutofit/>
          </a:bodyPr>
          <a:lstStyle>
            <a:lvl1pPr marL="457200" lvl="0" indent="-314325" algn="l">
              <a:lnSpc>
                <a:spcPct val="120000"/>
              </a:lnSpc>
              <a:spcBef>
                <a:spcPts val="1000"/>
              </a:spcBef>
              <a:spcAft>
                <a:spcPts val="0"/>
              </a:spcAft>
              <a:buSzPts val="1350"/>
              <a:buChar char="•"/>
              <a:defRPr/>
            </a:lvl1pPr>
            <a:lvl2pPr marL="914400" lvl="1" indent="-314325" algn="l">
              <a:lnSpc>
                <a:spcPct val="120000"/>
              </a:lnSpc>
              <a:spcBef>
                <a:spcPts val="500"/>
              </a:spcBef>
              <a:spcAft>
                <a:spcPts val="0"/>
              </a:spcAft>
              <a:buSzPts val="1350"/>
              <a:buChar char="•"/>
              <a:defRPr/>
            </a:lvl2pPr>
            <a:lvl3pPr marL="1371600" lvl="2" indent="-314325" algn="l">
              <a:lnSpc>
                <a:spcPct val="120000"/>
              </a:lnSpc>
              <a:spcBef>
                <a:spcPts val="500"/>
              </a:spcBef>
              <a:spcAft>
                <a:spcPts val="0"/>
              </a:spcAft>
              <a:buSzPts val="1350"/>
              <a:buChar char="•"/>
              <a:defRPr/>
            </a:lvl3pPr>
            <a:lvl4pPr marL="1828800" lvl="3" indent="-314325" algn="l">
              <a:lnSpc>
                <a:spcPct val="120000"/>
              </a:lnSpc>
              <a:spcBef>
                <a:spcPts val="500"/>
              </a:spcBef>
              <a:spcAft>
                <a:spcPts val="0"/>
              </a:spcAft>
              <a:buSzPts val="1350"/>
              <a:buChar char="•"/>
              <a:defRPr/>
            </a:lvl4pPr>
            <a:lvl5pPr marL="2286000" lvl="4" indent="-314325" algn="l">
              <a:lnSpc>
                <a:spcPct val="120000"/>
              </a:lnSpc>
              <a:spcBef>
                <a:spcPts val="50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5"/>
          <p:cNvSpPr txBox="1">
            <a:spLocks noGrp="1"/>
          </p:cNvSpPr>
          <p:nvPr>
            <p:ph type="dt" idx="10"/>
          </p:nvPr>
        </p:nvSpPr>
        <p:spPr>
          <a:xfrm>
            <a:off x="652371" y="6332538"/>
            <a:ext cx="30064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5"/>
          <p:cNvSpPr txBox="1">
            <a:spLocks noGrp="1"/>
          </p:cNvSpPr>
          <p:nvPr>
            <p:ph type="ftr" idx="11"/>
          </p:nvPr>
        </p:nvSpPr>
        <p:spPr>
          <a:xfrm>
            <a:off x="8034169" y="6332538"/>
            <a:ext cx="350545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5"/>
          <p:cNvSpPr txBox="1">
            <a:spLocks noGrp="1"/>
          </p:cNvSpPr>
          <p:nvPr>
            <p:ph type="sldNum" idx="12"/>
          </p:nvPr>
        </p:nvSpPr>
        <p:spPr>
          <a:xfrm>
            <a:off x="11444747" y="6332538"/>
            <a:ext cx="5398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684188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58"/>
        <p:cNvGrpSpPr/>
        <p:nvPr/>
      </p:nvGrpSpPr>
      <p:grpSpPr>
        <a:xfrm>
          <a:off x="0" y="0"/>
          <a:ext cx="0" cy="0"/>
          <a:chOff x="0" y="0"/>
          <a:chExt cx="0" cy="0"/>
        </a:xfrm>
      </p:grpSpPr>
      <p:sp>
        <p:nvSpPr>
          <p:cNvPr id="159" name="Google Shape;159;p27"/>
          <p:cNvSpPr txBox="1">
            <a:spLocks noGrp="1"/>
          </p:cNvSpPr>
          <p:nvPr>
            <p:ph type="title"/>
          </p:nvPr>
        </p:nvSpPr>
        <p:spPr>
          <a:xfrm>
            <a:off x="652372" y="647700"/>
            <a:ext cx="4119654" cy="1714500"/>
          </a:xfrm>
          <a:prstGeom prst="rect">
            <a:avLst/>
          </a:prstGeom>
          <a:noFill/>
          <a:ln>
            <a:noFill/>
          </a:ln>
        </p:spPr>
        <p:txBody>
          <a:bodyPr spcFirstLastPara="1" wrap="square" lIns="91425" tIns="45700" rIns="91425" bIns="45700" anchor="b" anchorCtr="0">
            <a:noAutofit/>
          </a:bodyPr>
          <a:lstStyle>
            <a:lvl1pPr lvl="0" algn="l">
              <a:lnSpc>
                <a:spcPct val="120000"/>
              </a:lnSpc>
              <a:spcBef>
                <a:spcPts val="0"/>
              </a:spcBef>
              <a:spcAft>
                <a:spcPts val="0"/>
              </a:spcAft>
              <a:buClr>
                <a:srgbClr val="FFFFFF"/>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27"/>
          <p:cNvSpPr txBox="1">
            <a:spLocks noGrp="1"/>
          </p:cNvSpPr>
          <p:nvPr>
            <p:ph type="body" idx="1"/>
          </p:nvPr>
        </p:nvSpPr>
        <p:spPr>
          <a:xfrm>
            <a:off x="5540188" y="914400"/>
            <a:ext cx="5737412" cy="5029199"/>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sz="3200"/>
            </a:lvl1pPr>
            <a:lvl2pPr marL="914400" lvl="1" indent="-361950" algn="l">
              <a:lnSpc>
                <a:spcPct val="120000"/>
              </a:lnSpc>
              <a:spcBef>
                <a:spcPts val="500"/>
              </a:spcBef>
              <a:spcAft>
                <a:spcPts val="0"/>
              </a:spcAft>
              <a:buSzPts val="2100"/>
              <a:buChar char="•"/>
              <a:defRPr sz="2800"/>
            </a:lvl2pPr>
            <a:lvl3pPr marL="1371600" lvl="2" indent="-342900" algn="l">
              <a:lnSpc>
                <a:spcPct val="120000"/>
              </a:lnSpc>
              <a:spcBef>
                <a:spcPts val="500"/>
              </a:spcBef>
              <a:spcAft>
                <a:spcPts val="0"/>
              </a:spcAft>
              <a:buSzPts val="1800"/>
              <a:buChar char="•"/>
              <a:defRPr sz="2400"/>
            </a:lvl3pPr>
            <a:lvl4pPr marL="1828800" lvl="3" indent="-323850" algn="l">
              <a:lnSpc>
                <a:spcPct val="120000"/>
              </a:lnSpc>
              <a:spcBef>
                <a:spcPts val="500"/>
              </a:spcBef>
              <a:spcAft>
                <a:spcPts val="0"/>
              </a:spcAft>
              <a:buSzPts val="1500"/>
              <a:buChar char="•"/>
              <a:defRPr sz="2000"/>
            </a:lvl4pPr>
            <a:lvl5pPr marL="2286000" lvl="4" indent="-323850" algn="l">
              <a:lnSpc>
                <a:spcPct val="120000"/>
              </a:lnSpc>
              <a:spcBef>
                <a:spcPts val="500"/>
              </a:spcBef>
              <a:spcAft>
                <a:spcPts val="0"/>
              </a:spcAft>
              <a:buSzPts val="15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1" name="Google Shape;161;p27"/>
          <p:cNvSpPr txBox="1">
            <a:spLocks noGrp="1"/>
          </p:cNvSpPr>
          <p:nvPr>
            <p:ph type="body" idx="2"/>
          </p:nvPr>
        </p:nvSpPr>
        <p:spPr>
          <a:xfrm>
            <a:off x="652372" y="2697479"/>
            <a:ext cx="4119654" cy="3246119"/>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200"/>
              <a:buNone/>
              <a:defRPr sz="1600"/>
            </a:lvl1pPr>
            <a:lvl2pPr marL="914400" lvl="1" indent="-228600" algn="l">
              <a:lnSpc>
                <a:spcPct val="120000"/>
              </a:lnSpc>
              <a:spcBef>
                <a:spcPts val="500"/>
              </a:spcBef>
              <a:spcAft>
                <a:spcPts val="0"/>
              </a:spcAft>
              <a:buSzPts val="1050"/>
              <a:buNone/>
              <a:defRPr sz="1400"/>
            </a:lvl2pPr>
            <a:lvl3pPr marL="1371600" lvl="2" indent="-228600" algn="l">
              <a:lnSpc>
                <a:spcPct val="120000"/>
              </a:lnSpc>
              <a:spcBef>
                <a:spcPts val="500"/>
              </a:spcBef>
              <a:spcAft>
                <a:spcPts val="0"/>
              </a:spcAft>
              <a:buSzPts val="900"/>
              <a:buNone/>
              <a:defRPr sz="1200"/>
            </a:lvl3pPr>
            <a:lvl4pPr marL="1828800" lvl="3" indent="-228600" algn="l">
              <a:lnSpc>
                <a:spcPct val="120000"/>
              </a:lnSpc>
              <a:spcBef>
                <a:spcPts val="500"/>
              </a:spcBef>
              <a:spcAft>
                <a:spcPts val="0"/>
              </a:spcAft>
              <a:buSzPts val="750"/>
              <a:buNone/>
              <a:defRPr sz="1000"/>
            </a:lvl4pPr>
            <a:lvl5pPr marL="2286000" lvl="4" indent="-228600" algn="l">
              <a:lnSpc>
                <a:spcPct val="120000"/>
              </a:lnSpc>
              <a:spcBef>
                <a:spcPts val="500"/>
              </a:spcBef>
              <a:spcAft>
                <a:spcPts val="0"/>
              </a:spcAft>
              <a:buSzPts val="75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2" name="Google Shape;162;p27"/>
          <p:cNvSpPr txBox="1">
            <a:spLocks noGrp="1"/>
          </p:cNvSpPr>
          <p:nvPr>
            <p:ph type="dt" idx="10"/>
          </p:nvPr>
        </p:nvSpPr>
        <p:spPr>
          <a:xfrm>
            <a:off x="652371" y="6332538"/>
            <a:ext cx="30064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27"/>
          <p:cNvSpPr txBox="1">
            <a:spLocks noGrp="1"/>
          </p:cNvSpPr>
          <p:nvPr>
            <p:ph type="ftr" idx="11"/>
          </p:nvPr>
        </p:nvSpPr>
        <p:spPr>
          <a:xfrm>
            <a:off x="8034169" y="6332538"/>
            <a:ext cx="350545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27"/>
          <p:cNvSpPr txBox="1">
            <a:spLocks noGrp="1"/>
          </p:cNvSpPr>
          <p:nvPr>
            <p:ph type="sldNum" idx="12"/>
          </p:nvPr>
        </p:nvSpPr>
        <p:spPr>
          <a:xfrm>
            <a:off x="11444747" y="6332538"/>
            <a:ext cx="5398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553702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65"/>
        <p:cNvGrpSpPr/>
        <p:nvPr/>
      </p:nvGrpSpPr>
      <p:grpSpPr>
        <a:xfrm>
          <a:off x="0" y="0"/>
          <a:ext cx="0" cy="0"/>
          <a:chOff x="0" y="0"/>
          <a:chExt cx="0" cy="0"/>
        </a:xfrm>
      </p:grpSpPr>
      <p:sp>
        <p:nvSpPr>
          <p:cNvPr id="166" name="Google Shape;166;p28"/>
          <p:cNvSpPr txBox="1">
            <a:spLocks noGrp="1"/>
          </p:cNvSpPr>
          <p:nvPr>
            <p:ph type="title"/>
          </p:nvPr>
        </p:nvSpPr>
        <p:spPr>
          <a:xfrm>
            <a:off x="652372" y="647700"/>
            <a:ext cx="4119654" cy="1714500"/>
          </a:xfrm>
          <a:prstGeom prst="rect">
            <a:avLst/>
          </a:prstGeom>
          <a:noFill/>
          <a:ln>
            <a:noFill/>
          </a:ln>
        </p:spPr>
        <p:txBody>
          <a:bodyPr spcFirstLastPara="1" wrap="square" lIns="91425" tIns="45700" rIns="91425" bIns="45700" anchor="b" anchorCtr="0">
            <a:noAutofit/>
          </a:bodyPr>
          <a:lstStyle>
            <a:lvl1pPr lvl="0" algn="l">
              <a:lnSpc>
                <a:spcPct val="120000"/>
              </a:lnSpc>
              <a:spcBef>
                <a:spcPts val="0"/>
              </a:spcBef>
              <a:spcAft>
                <a:spcPts val="0"/>
              </a:spcAft>
              <a:buClr>
                <a:srgbClr val="FFFFFF"/>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28"/>
          <p:cNvSpPr>
            <a:spLocks noGrp="1"/>
          </p:cNvSpPr>
          <p:nvPr>
            <p:ph type="pic" idx="2"/>
          </p:nvPr>
        </p:nvSpPr>
        <p:spPr>
          <a:xfrm>
            <a:off x="5486400" y="914400"/>
            <a:ext cx="5791200" cy="5029199"/>
          </a:xfrm>
          <a:prstGeom prst="rect">
            <a:avLst/>
          </a:prstGeom>
          <a:noFill/>
          <a:ln>
            <a:noFill/>
          </a:ln>
        </p:spPr>
        <p:txBody>
          <a:bodyPr/>
          <a:lstStyle/>
          <a:p>
            <a:endParaRPr lang="en-US"/>
          </a:p>
        </p:txBody>
      </p:sp>
      <p:sp>
        <p:nvSpPr>
          <p:cNvPr id="168" name="Google Shape;168;p28"/>
          <p:cNvSpPr txBox="1">
            <a:spLocks noGrp="1"/>
          </p:cNvSpPr>
          <p:nvPr>
            <p:ph type="body" idx="1"/>
          </p:nvPr>
        </p:nvSpPr>
        <p:spPr>
          <a:xfrm>
            <a:off x="652372" y="2697480"/>
            <a:ext cx="4119654" cy="317150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200"/>
              <a:buNone/>
              <a:defRPr sz="1600"/>
            </a:lvl1pPr>
            <a:lvl2pPr marL="914400" lvl="1" indent="-228600" algn="l">
              <a:lnSpc>
                <a:spcPct val="120000"/>
              </a:lnSpc>
              <a:spcBef>
                <a:spcPts val="500"/>
              </a:spcBef>
              <a:spcAft>
                <a:spcPts val="0"/>
              </a:spcAft>
              <a:buSzPts val="1050"/>
              <a:buNone/>
              <a:defRPr sz="1400"/>
            </a:lvl2pPr>
            <a:lvl3pPr marL="1371600" lvl="2" indent="-228600" algn="l">
              <a:lnSpc>
                <a:spcPct val="120000"/>
              </a:lnSpc>
              <a:spcBef>
                <a:spcPts val="500"/>
              </a:spcBef>
              <a:spcAft>
                <a:spcPts val="0"/>
              </a:spcAft>
              <a:buSzPts val="900"/>
              <a:buNone/>
              <a:defRPr sz="1200"/>
            </a:lvl3pPr>
            <a:lvl4pPr marL="1828800" lvl="3" indent="-228600" algn="l">
              <a:lnSpc>
                <a:spcPct val="120000"/>
              </a:lnSpc>
              <a:spcBef>
                <a:spcPts val="500"/>
              </a:spcBef>
              <a:spcAft>
                <a:spcPts val="0"/>
              </a:spcAft>
              <a:buSzPts val="750"/>
              <a:buNone/>
              <a:defRPr sz="1000"/>
            </a:lvl4pPr>
            <a:lvl5pPr marL="2286000" lvl="4" indent="-228600" algn="l">
              <a:lnSpc>
                <a:spcPct val="120000"/>
              </a:lnSpc>
              <a:spcBef>
                <a:spcPts val="500"/>
              </a:spcBef>
              <a:spcAft>
                <a:spcPts val="0"/>
              </a:spcAft>
              <a:buSzPts val="75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9" name="Google Shape;169;p28"/>
          <p:cNvSpPr txBox="1">
            <a:spLocks noGrp="1"/>
          </p:cNvSpPr>
          <p:nvPr>
            <p:ph type="dt" idx="10"/>
          </p:nvPr>
        </p:nvSpPr>
        <p:spPr>
          <a:xfrm>
            <a:off x="652371" y="6332538"/>
            <a:ext cx="30064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28"/>
          <p:cNvSpPr txBox="1">
            <a:spLocks noGrp="1"/>
          </p:cNvSpPr>
          <p:nvPr>
            <p:ph type="ftr" idx="11"/>
          </p:nvPr>
        </p:nvSpPr>
        <p:spPr>
          <a:xfrm>
            <a:off x="8034169" y="6332538"/>
            <a:ext cx="350545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28"/>
          <p:cNvSpPr txBox="1">
            <a:spLocks noGrp="1"/>
          </p:cNvSpPr>
          <p:nvPr>
            <p:ph type="sldNum" idx="12"/>
          </p:nvPr>
        </p:nvSpPr>
        <p:spPr>
          <a:xfrm>
            <a:off x="11444747" y="6332538"/>
            <a:ext cx="5398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15187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652371" y="647700"/>
            <a:ext cx="10625229" cy="1147053"/>
          </a:xfrm>
          <a:prstGeom prst="rect">
            <a:avLst/>
          </a:prstGeom>
          <a:noFill/>
          <a:ln>
            <a:noFill/>
          </a:ln>
        </p:spPr>
        <p:txBody>
          <a:bodyPr spcFirstLastPara="1" wrap="square" lIns="91425" tIns="45700" rIns="91425" bIns="45700" anchor="b" anchorCtr="0">
            <a:normAutofit/>
          </a:bodyPr>
          <a:lstStyle>
            <a:lvl1pPr lvl="0" algn="l">
              <a:lnSpc>
                <a:spcPct val="12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29"/>
          <p:cNvSpPr txBox="1">
            <a:spLocks noGrp="1"/>
          </p:cNvSpPr>
          <p:nvPr>
            <p:ph type="body" idx="1"/>
          </p:nvPr>
        </p:nvSpPr>
        <p:spPr>
          <a:xfrm rot="5400000">
            <a:off x="4038749" y="-1290878"/>
            <a:ext cx="3848100" cy="10620855"/>
          </a:xfrm>
          <a:prstGeom prst="rect">
            <a:avLst/>
          </a:prstGeom>
          <a:noFill/>
          <a:ln>
            <a:noFill/>
          </a:ln>
        </p:spPr>
        <p:txBody>
          <a:bodyPr spcFirstLastPara="1" wrap="square" lIns="91425" tIns="45700" rIns="91425" bIns="45700" anchor="t" anchorCtr="0">
            <a:normAutofit/>
          </a:bodyPr>
          <a:lstStyle>
            <a:lvl1pPr marL="457200" lvl="0" indent="-314325" algn="l">
              <a:lnSpc>
                <a:spcPct val="120000"/>
              </a:lnSpc>
              <a:spcBef>
                <a:spcPts val="1000"/>
              </a:spcBef>
              <a:spcAft>
                <a:spcPts val="0"/>
              </a:spcAft>
              <a:buSzPts val="1350"/>
              <a:buChar char="•"/>
              <a:defRPr/>
            </a:lvl1pPr>
            <a:lvl2pPr marL="914400" lvl="1" indent="-314325" algn="l">
              <a:lnSpc>
                <a:spcPct val="120000"/>
              </a:lnSpc>
              <a:spcBef>
                <a:spcPts val="500"/>
              </a:spcBef>
              <a:spcAft>
                <a:spcPts val="0"/>
              </a:spcAft>
              <a:buSzPts val="1350"/>
              <a:buChar char="•"/>
              <a:defRPr/>
            </a:lvl2pPr>
            <a:lvl3pPr marL="1371600" lvl="2" indent="-314325" algn="l">
              <a:lnSpc>
                <a:spcPct val="120000"/>
              </a:lnSpc>
              <a:spcBef>
                <a:spcPts val="500"/>
              </a:spcBef>
              <a:spcAft>
                <a:spcPts val="0"/>
              </a:spcAft>
              <a:buSzPts val="1350"/>
              <a:buChar char="•"/>
              <a:defRPr/>
            </a:lvl3pPr>
            <a:lvl4pPr marL="1828800" lvl="3" indent="-314325" algn="l">
              <a:lnSpc>
                <a:spcPct val="120000"/>
              </a:lnSpc>
              <a:spcBef>
                <a:spcPts val="500"/>
              </a:spcBef>
              <a:spcAft>
                <a:spcPts val="0"/>
              </a:spcAft>
              <a:buSzPts val="1350"/>
              <a:buChar char="•"/>
              <a:defRPr/>
            </a:lvl4pPr>
            <a:lvl5pPr marL="2286000" lvl="4" indent="-314325" algn="l">
              <a:lnSpc>
                <a:spcPct val="120000"/>
              </a:lnSpc>
              <a:spcBef>
                <a:spcPts val="50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9"/>
          <p:cNvSpPr txBox="1">
            <a:spLocks noGrp="1"/>
          </p:cNvSpPr>
          <p:nvPr>
            <p:ph type="dt" idx="10"/>
          </p:nvPr>
        </p:nvSpPr>
        <p:spPr>
          <a:xfrm>
            <a:off x="652371" y="6332538"/>
            <a:ext cx="30064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29"/>
          <p:cNvSpPr txBox="1">
            <a:spLocks noGrp="1"/>
          </p:cNvSpPr>
          <p:nvPr>
            <p:ph type="ftr" idx="11"/>
          </p:nvPr>
        </p:nvSpPr>
        <p:spPr>
          <a:xfrm>
            <a:off x="8034169" y="6332538"/>
            <a:ext cx="350545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29"/>
          <p:cNvSpPr txBox="1">
            <a:spLocks noGrp="1"/>
          </p:cNvSpPr>
          <p:nvPr>
            <p:ph type="sldNum" idx="12"/>
          </p:nvPr>
        </p:nvSpPr>
        <p:spPr>
          <a:xfrm>
            <a:off x="11444747" y="6332538"/>
            <a:ext cx="5398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44393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78"/>
        <p:cNvGrpSpPr/>
        <p:nvPr/>
      </p:nvGrpSpPr>
      <p:grpSpPr>
        <a:xfrm>
          <a:off x="0" y="0"/>
          <a:ext cx="0" cy="0"/>
          <a:chOff x="0" y="0"/>
          <a:chExt cx="0" cy="0"/>
        </a:xfrm>
      </p:grpSpPr>
      <p:sp>
        <p:nvSpPr>
          <p:cNvPr id="179" name="Google Shape;179;p30"/>
          <p:cNvSpPr txBox="1">
            <a:spLocks noGrp="1"/>
          </p:cNvSpPr>
          <p:nvPr>
            <p:ph type="title"/>
          </p:nvPr>
        </p:nvSpPr>
        <p:spPr>
          <a:xfrm rot="5400000">
            <a:off x="7484110" y="2150110"/>
            <a:ext cx="5295901" cy="2291080"/>
          </a:xfrm>
          <a:prstGeom prst="rect">
            <a:avLst/>
          </a:prstGeom>
          <a:noFill/>
          <a:ln>
            <a:noFill/>
          </a:ln>
        </p:spPr>
        <p:txBody>
          <a:bodyPr spcFirstLastPara="1" wrap="square" lIns="91425" tIns="45700" rIns="91425" bIns="45700" anchor="b" anchorCtr="0">
            <a:normAutofit/>
          </a:bodyPr>
          <a:lstStyle>
            <a:lvl1pPr lvl="0" algn="l">
              <a:lnSpc>
                <a:spcPct val="12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30"/>
          <p:cNvSpPr txBox="1">
            <a:spLocks noGrp="1"/>
          </p:cNvSpPr>
          <p:nvPr>
            <p:ph type="body" idx="1"/>
          </p:nvPr>
        </p:nvSpPr>
        <p:spPr>
          <a:xfrm rot="5400000">
            <a:off x="2064815" y="-764745"/>
            <a:ext cx="5295901" cy="8120789"/>
          </a:xfrm>
          <a:prstGeom prst="rect">
            <a:avLst/>
          </a:prstGeom>
          <a:noFill/>
          <a:ln>
            <a:noFill/>
          </a:ln>
        </p:spPr>
        <p:txBody>
          <a:bodyPr spcFirstLastPara="1" wrap="square" lIns="91425" tIns="45700" rIns="91425" bIns="45700" anchor="t" anchorCtr="0">
            <a:normAutofit/>
          </a:bodyPr>
          <a:lstStyle>
            <a:lvl1pPr marL="457200" lvl="0" indent="-314325" algn="l">
              <a:lnSpc>
                <a:spcPct val="120000"/>
              </a:lnSpc>
              <a:spcBef>
                <a:spcPts val="1000"/>
              </a:spcBef>
              <a:spcAft>
                <a:spcPts val="0"/>
              </a:spcAft>
              <a:buSzPts val="1350"/>
              <a:buChar char="•"/>
              <a:defRPr/>
            </a:lvl1pPr>
            <a:lvl2pPr marL="914400" lvl="1" indent="-314325" algn="l">
              <a:lnSpc>
                <a:spcPct val="120000"/>
              </a:lnSpc>
              <a:spcBef>
                <a:spcPts val="500"/>
              </a:spcBef>
              <a:spcAft>
                <a:spcPts val="0"/>
              </a:spcAft>
              <a:buSzPts val="1350"/>
              <a:buChar char="•"/>
              <a:defRPr/>
            </a:lvl2pPr>
            <a:lvl3pPr marL="1371600" lvl="2" indent="-314325" algn="l">
              <a:lnSpc>
                <a:spcPct val="120000"/>
              </a:lnSpc>
              <a:spcBef>
                <a:spcPts val="500"/>
              </a:spcBef>
              <a:spcAft>
                <a:spcPts val="0"/>
              </a:spcAft>
              <a:buSzPts val="1350"/>
              <a:buChar char="•"/>
              <a:defRPr/>
            </a:lvl3pPr>
            <a:lvl4pPr marL="1828800" lvl="3" indent="-314325" algn="l">
              <a:lnSpc>
                <a:spcPct val="120000"/>
              </a:lnSpc>
              <a:spcBef>
                <a:spcPts val="500"/>
              </a:spcBef>
              <a:spcAft>
                <a:spcPts val="0"/>
              </a:spcAft>
              <a:buSzPts val="1350"/>
              <a:buChar char="•"/>
              <a:defRPr/>
            </a:lvl4pPr>
            <a:lvl5pPr marL="2286000" lvl="4" indent="-314325" algn="l">
              <a:lnSpc>
                <a:spcPct val="120000"/>
              </a:lnSpc>
              <a:spcBef>
                <a:spcPts val="50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30"/>
          <p:cNvSpPr txBox="1">
            <a:spLocks noGrp="1"/>
          </p:cNvSpPr>
          <p:nvPr>
            <p:ph type="dt" idx="10"/>
          </p:nvPr>
        </p:nvSpPr>
        <p:spPr>
          <a:xfrm>
            <a:off x="652371" y="6332538"/>
            <a:ext cx="30064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30"/>
          <p:cNvSpPr txBox="1">
            <a:spLocks noGrp="1"/>
          </p:cNvSpPr>
          <p:nvPr>
            <p:ph type="ftr" idx="11"/>
          </p:nvPr>
        </p:nvSpPr>
        <p:spPr>
          <a:xfrm>
            <a:off x="8034169" y="6332538"/>
            <a:ext cx="350545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30"/>
          <p:cNvSpPr txBox="1">
            <a:spLocks noGrp="1"/>
          </p:cNvSpPr>
          <p:nvPr>
            <p:ph type="sldNum" idx="12"/>
          </p:nvPr>
        </p:nvSpPr>
        <p:spPr>
          <a:xfrm>
            <a:off x="11444747" y="6332538"/>
            <a:ext cx="5398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8317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652371" y="647700"/>
            <a:ext cx="10625229" cy="1147053"/>
          </a:xfrm>
          <a:prstGeom prst="rect">
            <a:avLst/>
          </a:prstGeom>
          <a:noFill/>
          <a:ln>
            <a:noFill/>
          </a:ln>
        </p:spPr>
        <p:txBody>
          <a:bodyPr spcFirstLastPara="1" wrap="square" lIns="91425" tIns="45700" rIns="91425" bIns="45700" anchor="b" anchorCtr="0">
            <a:normAutofit/>
          </a:bodyPr>
          <a:lstStyle>
            <a:lvl1pPr lvl="0" algn="l">
              <a:lnSpc>
                <a:spcPct val="12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24"/>
          <p:cNvSpPr txBox="1">
            <a:spLocks noGrp="1"/>
          </p:cNvSpPr>
          <p:nvPr>
            <p:ph type="body" idx="1"/>
          </p:nvPr>
        </p:nvSpPr>
        <p:spPr>
          <a:xfrm>
            <a:off x="914400" y="1825625"/>
            <a:ext cx="4991100" cy="4351338"/>
          </a:xfrm>
          <a:prstGeom prst="rect">
            <a:avLst/>
          </a:prstGeom>
          <a:noFill/>
          <a:ln>
            <a:noFill/>
          </a:ln>
        </p:spPr>
        <p:txBody>
          <a:bodyPr spcFirstLastPara="1" wrap="square" lIns="91425" tIns="45700" rIns="91425" bIns="45700" anchor="t" anchorCtr="0">
            <a:normAutofit/>
          </a:bodyPr>
          <a:lstStyle>
            <a:lvl1pPr marL="457200" lvl="0" indent="-314325" algn="l">
              <a:lnSpc>
                <a:spcPct val="120000"/>
              </a:lnSpc>
              <a:spcBef>
                <a:spcPts val="1000"/>
              </a:spcBef>
              <a:spcAft>
                <a:spcPts val="0"/>
              </a:spcAft>
              <a:buSzPts val="1350"/>
              <a:buChar char="•"/>
              <a:defRPr/>
            </a:lvl1pPr>
            <a:lvl2pPr marL="914400" lvl="1" indent="-314325" algn="l">
              <a:lnSpc>
                <a:spcPct val="120000"/>
              </a:lnSpc>
              <a:spcBef>
                <a:spcPts val="500"/>
              </a:spcBef>
              <a:spcAft>
                <a:spcPts val="0"/>
              </a:spcAft>
              <a:buSzPts val="1350"/>
              <a:buChar char="•"/>
              <a:defRPr/>
            </a:lvl2pPr>
            <a:lvl3pPr marL="1371600" lvl="2" indent="-314325" algn="l">
              <a:lnSpc>
                <a:spcPct val="120000"/>
              </a:lnSpc>
              <a:spcBef>
                <a:spcPts val="500"/>
              </a:spcBef>
              <a:spcAft>
                <a:spcPts val="0"/>
              </a:spcAft>
              <a:buSzPts val="1350"/>
              <a:buChar char="•"/>
              <a:defRPr/>
            </a:lvl3pPr>
            <a:lvl4pPr marL="1828800" lvl="3" indent="-314325" algn="l">
              <a:lnSpc>
                <a:spcPct val="120000"/>
              </a:lnSpc>
              <a:spcBef>
                <a:spcPts val="500"/>
              </a:spcBef>
              <a:spcAft>
                <a:spcPts val="0"/>
              </a:spcAft>
              <a:buSzPts val="1350"/>
              <a:buChar char="•"/>
              <a:defRPr/>
            </a:lvl4pPr>
            <a:lvl5pPr marL="2286000" lvl="4" indent="-314325" algn="l">
              <a:lnSpc>
                <a:spcPct val="120000"/>
              </a:lnSpc>
              <a:spcBef>
                <a:spcPts val="50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24"/>
          <p:cNvSpPr txBox="1">
            <a:spLocks noGrp="1"/>
          </p:cNvSpPr>
          <p:nvPr>
            <p:ph type="body" idx="2"/>
          </p:nvPr>
        </p:nvSpPr>
        <p:spPr>
          <a:xfrm>
            <a:off x="6248400" y="1825625"/>
            <a:ext cx="5029200" cy="4351338"/>
          </a:xfrm>
          <a:prstGeom prst="rect">
            <a:avLst/>
          </a:prstGeom>
          <a:noFill/>
          <a:ln>
            <a:noFill/>
          </a:ln>
        </p:spPr>
        <p:txBody>
          <a:bodyPr spcFirstLastPara="1" wrap="square" lIns="91425" tIns="45700" rIns="91425" bIns="45700" anchor="t" anchorCtr="0">
            <a:normAutofit/>
          </a:bodyPr>
          <a:lstStyle>
            <a:lvl1pPr marL="457200" lvl="0" indent="-314325" algn="l">
              <a:lnSpc>
                <a:spcPct val="120000"/>
              </a:lnSpc>
              <a:spcBef>
                <a:spcPts val="1000"/>
              </a:spcBef>
              <a:spcAft>
                <a:spcPts val="0"/>
              </a:spcAft>
              <a:buSzPts val="1350"/>
              <a:buChar char="•"/>
              <a:defRPr/>
            </a:lvl1pPr>
            <a:lvl2pPr marL="914400" lvl="1" indent="-314325" algn="l">
              <a:lnSpc>
                <a:spcPct val="120000"/>
              </a:lnSpc>
              <a:spcBef>
                <a:spcPts val="500"/>
              </a:spcBef>
              <a:spcAft>
                <a:spcPts val="0"/>
              </a:spcAft>
              <a:buSzPts val="1350"/>
              <a:buChar char="•"/>
              <a:defRPr/>
            </a:lvl2pPr>
            <a:lvl3pPr marL="1371600" lvl="2" indent="-314325" algn="l">
              <a:lnSpc>
                <a:spcPct val="120000"/>
              </a:lnSpc>
              <a:spcBef>
                <a:spcPts val="500"/>
              </a:spcBef>
              <a:spcAft>
                <a:spcPts val="0"/>
              </a:spcAft>
              <a:buSzPts val="1350"/>
              <a:buChar char="•"/>
              <a:defRPr/>
            </a:lvl3pPr>
            <a:lvl4pPr marL="1828800" lvl="3" indent="-314325" algn="l">
              <a:lnSpc>
                <a:spcPct val="120000"/>
              </a:lnSpc>
              <a:spcBef>
                <a:spcPts val="500"/>
              </a:spcBef>
              <a:spcAft>
                <a:spcPts val="0"/>
              </a:spcAft>
              <a:buSzPts val="1350"/>
              <a:buChar char="•"/>
              <a:defRPr/>
            </a:lvl4pPr>
            <a:lvl5pPr marL="2286000" lvl="4" indent="-314325" algn="l">
              <a:lnSpc>
                <a:spcPct val="120000"/>
              </a:lnSpc>
              <a:spcBef>
                <a:spcPts val="50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24"/>
          <p:cNvSpPr txBox="1">
            <a:spLocks noGrp="1"/>
          </p:cNvSpPr>
          <p:nvPr>
            <p:ph type="dt" idx="10"/>
          </p:nvPr>
        </p:nvSpPr>
        <p:spPr>
          <a:xfrm>
            <a:off x="652371" y="6332538"/>
            <a:ext cx="30064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4"/>
          <p:cNvSpPr txBox="1">
            <a:spLocks noGrp="1"/>
          </p:cNvSpPr>
          <p:nvPr>
            <p:ph type="ftr" idx="11"/>
          </p:nvPr>
        </p:nvSpPr>
        <p:spPr>
          <a:xfrm>
            <a:off x="8034169" y="6332538"/>
            <a:ext cx="350545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4"/>
          <p:cNvSpPr txBox="1">
            <a:spLocks noGrp="1"/>
          </p:cNvSpPr>
          <p:nvPr>
            <p:ph type="sldNum" idx="12"/>
          </p:nvPr>
        </p:nvSpPr>
        <p:spPr>
          <a:xfrm>
            <a:off x="11444747" y="6332538"/>
            <a:ext cx="5398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29894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C180F-60F2-89B8-00B0-3EF7D90FFF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678C71-820E-A133-B3A5-9AA9B6D5F7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4694C-1208-4992-3B65-C6BDB9AF14C1}"/>
              </a:ext>
            </a:extLst>
          </p:cNvPr>
          <p:cNvSpPr>
            <a:spLocks noGrp="1"/>
          </p:cNvSpPr>
          <p:nvPr>
            <p:ph type="dt" sz="half" idx="10"/>
          </p:nvPr>
        </p:nvSpPr>
        <p:spPr/>
        <p:txBody>
          <a:bodyPr/>
          <a:lstStyle/>
          <a:p>
            <a:fld id="{461CD0AA-E179-4ECD-8D4C-7E3C735F7838}" type="datetimeFigureOut">
              <a:rPr lang="en-US" smtClean="0"/>
              <a:t>3/30/2026</a:t>
            </a:fld>
            <a:endParaRPr lang="en-US"/>
          </a:p>
        </p:txBody>
      </p:sp>
      <p:sp>
        <p:nvSpPr>
          <p:cNvPr id="5" name="Footer Placeholder 4">
            <a:extLst>
              <a:ext uri="{FF2B5EF4-FFF2-40B4-BE49-F238E27FC236}">
                <a16:creationId xmlns:a16="http://schemas.microsoft.com/office/drawing/2014/main" id="{CAD16414-EC43-3584-AC05-FB16B9253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6521C-4DB0-B0E1-9324-7071B1287DF0}"/>
              </a:ext>
            </a:extLst>
          </p:cNvPr>
          <p:cNvSpPr>
            <a:spLocks noGrp="1"/>
          </p:cNvSpPr>
          <p:nvPr>
            <p:ph type="sldNum" sz="quarter" idx="12"/>
          </p:nvPr>
        </p:nvSpPr>
        <p:spPr/>
        <p:txBody>
          <a:bodyPr/>
          <a:lstStyle/>
          <a:p>
            <a:fld id="{203EE484-08B9-4941-BA47-9787F211BDF9}" type="slidenum">
              <a:rPr lang="en-US" smtClean="0"/>
              <a:t>‹#›</a:t>
            </a:fld>
            <a:endParaRPr lang="en-US"/>
          </a:p>
        </p:txBody>
      </p:sp>
    </p:spTree>
    <p:extLst>
      <p:ext uri="{BB962C8B-B14F-4D97-AF65-F5344CB8AC3E}">
        <p14:creationId xmlns:p14="http://schemas.microsoft.com/office/powerpoint/2010/main" val="2667357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598F-4877-F234-6DC1-946090C65A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6FD484-D615-2C32-3EC7-86917A8E52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06329B-9EF2-90D5-6CDA-9EF2BDDF7B11}"/>
              </a:ext>
            </a:extLst>
          </p:cNvPr>
          <p:cNvSpPr>
            <a:spLocks noGrp="1"/>
          </p:cNvSpPr>
          <p:nvPr>
            <p:ph type="dt" sz="half" idx="10"/>
          </p:nvPr>
        </p:nvSpPr>
        <p:spPr/>
        <p:txBody>
          <a:bodyPr/>
          <a:lstStyle/>
          <a:p>
            <a:fld id="{1BE60E5C-CE6E-4F69-B8A9-1FE935FE21E3}" type="datetimeFigureOut">
              <a:rPr lang="en-US" smtClean="0"/>
              <a:t>3/30/2026</a:t>
            </a:fld>
            <a:endParaRPr lang="en-US"/>
          </a:p>
        </p:txBody>
      </p:sp>
      <p:sp>
        <p:nvSpPr>
          <p:cNvPr id="5" name="Footer Placeholder 4">
            <a:extLst>
              <a:ext uri="{FF2B5EF4-FFF2-40B4-BE49-F238E27FC236}">
                <a16:creationId xmlns:a16="http://schemas.microsoft.com/office/drawing/2014/main" id="{000CFD42-6ACC-E13A-7DD2-D6869BC6D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7C511-DF93-0C92-0684-0DC43A09EDFF}"/>
              </a:ext>
            </a:extLst>
          </p:cNvPr>
          <p:cNvSpPr>
            <a:spLocks noGrp="1"/>
          </p:cNvSpPr>
          <p:nvPr>
            <p:ph type="sldNum" sz="quarter" idx="12"/>
          </p:nvPr>
        </p:nvSpPr>
        <p:spPr/>
        <p:txBody>
          <a:bodyPr/>
          <a:lstStyle/>
          <a:p>
            <a:fld id="{C96BCAA3-392D-4CEB-AB5F-96B3BE6AC07C}" type="slidenum">
              <a:rPr lang="en-US" smtClean="0"/>
              <a:t>‹#›</a:t>
            </a:fld>
            <a:endParaRPr lang="en-US"/>
          </a:p>
        </p:txBody>
      </p:sp>
    </p:spTree>
    <p:extLst>
      <p:ext uri="{BB962C8B-B14F-4D97-AF65-F5344CB8AC3E}">
        <p14:creationId xmlns:p14="http://schemas.microsoft.com/office/powerpoint/2010/main" val="25504334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AF343-2370-00DB-11B7-4DD2CA91F0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26AC67-A475-7513-DF32-0D772D93E9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21A4C7-087D-85CA-4B57-7A8832C2605F}"/>
              </a:ext>
            </a:extLst>
          </p:cNvPr>
          <p:cNvSpPr>
            <a:spLocks noGrp="1"/>
          </p:cNvSpPr>
          <p:nvPr>
            <p:ph type="dt" sz="half" idx="10"/>
          </p:nvPr>
        </p:nvSpPr>
        <p:spPr/>
        <p:txBody>
          <a:bodyPr/>
          <a:lstStyle/>
          <a:p>
            <a:fld id="{1BE60E5C-CE6E-4F69-B8A9-1FE935FE21E3}" type="datetimeFigureOut">
              <a:rPr lang="en-US" smtClean="0"/>
              <a:t>3/30/2026</a:t>
            </a:fld>
            <a:endParaRPr lang="en-US"/>
          </a:p>
        </p:txBody>
      </p:sp>
      <p:sp>
        <p:nvSpPr>
          <p:cNvPr id="5" name="Footer Placeholder 4">
            <a:extLst>
              <a:ext uri="{FF2B5EF4-FFF2-40B4-BE49-F238E27FC236}">
                <a16:creationId xmlns:a16="http://schemas.microsoft.com/office/drawing/2014/main" id="{8F5D9BE6-3142-C491-7104-A7CC12CF5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F220F-C7DF-B130-C846-97542717E466}"/>
              </a:ext>
            </a:extLst>
          </p:cNvPr>
          <p:cNvSpPr>
            <a:spLocks noGrp="1"/>
          </p:cNvSpPr>
          <p:nvPr>
            <p:ph type="sldNum" sz="quarter" idx="12"/>
          </p:nvPr>
        </p:nvSpPr>
        <p:spPr/>
        <p:txBody>
          <a:bodyPr/>
          <a:lstStyle/>
          <a:p>
            <a:fld id="{C96BCAA3-392D-4CEB-AB5F-96B3BE6AC07C}" type="slidenum">
              <a:rPr lang="en-US" smtClean="0"/>
              <a:t>‹#›</a:t>
            </a:fld>
            <a:endParaRPr lang="en-US"/>
          </a:p>
        </p:txBody>
      </p:sp>
    </p:spTree>
    <p:extLst>
      <p:ext uri="{BB962C8B-B14F-4D97-AF65-F5344CB8AC3E}">
        <p14:creationId xmlns:p14="http://schemas.microsoft.com/office/powerpoint/2010/main" val="1959856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42"/>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2"/>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61" name="Google Shape;61;p42"/>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2" name="Google Shape;62;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897340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76AB-BDAC-58DF-C590-DA1FD0099C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EB1004-20D4-06BA-7083-7B64AF3FD4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4C6ED9-A313-C588-8B66-DC89CB16E1E3}"/>
              </a:ext>
            </a:extLst>
          </p:cNvPr>
          <p:cNvSpPr>
            <a:spLocks noGrp="1"/>
          </p:cNvSpPr>
          <p:nvPr>
            <p:ph type="dt" sz="half" idx="10"/>
          </p:nvPr>
        </p:nvSpPr>
        <p:spPr/>
        <p:txBody>
          <a:bodyPr/>
          <a:lstStyle/>
          <a:p>
            <a:fld id="{1BE60E5C-CE6E-4F69-B8A9-1FE935FE21E3}" type="datetimeFigureOut">
              <a:rPr lang="en-US" smtClean="0"/>
              <a:t>3/30/2026</a:t>
            </a:fld>
            <a:endParaRPr lang="en-US"/>
          </a:p>
        </p:txBody>
      </p:sp>
      <p:sp>
        <p:nvSpPr>
          <p:cNvPr id="5" name="Footer Placeholder 4">
            <a:extLst>
              <a:ext uri="{FF2B5EF4-FFF2-40B4-BE49-F238E27FC236}">
                <a16:creationId xmlns:a16="http://schemas.microsoft.com/office/drawing/2014/main" id="{A28BE330-AD0B-184B-3436-909C764ACB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94FC5B-8323-53A6-857F-64490C1DD5B1}"/>
              </a:ext>
            </a:extLst>
          </p:cNvPr>
          <p:cNvSpPr>
            <a:spLocks noGrp="1"/>
          </p:cNvSpPr>
          <p:nvPr>
            <p:ph type="sldNum" sz="quarter" idx="12"/>
          </p:nvPr>
        </p:nvSpPr>
        <p:spPr/>
        <p:txBody>
          <a:bodyPr/>
          <a:lstStyle/>
          <a:p>
            <a:fld id="{C96BCAA3-392D-4CEB-AB5F-96B3BE6AC07C}" type="slidenum">
              <a:rPr lang="en-US" smtClean="0"/>
              <a:t>‹#›</a:t>
            </a:fld>
            <a:endParaRPr lang="en-US"/>
          </a:p>
        </p:txBody>
      </p:sp>
    </p:spTree>
    <p:extLst>
      <p:ext uri="{BB962C8B-B14F-4D97-AF65-F5344CB8AC3E}">
        <p14:creationId xmlns:p14="http://schemas.microsoft.com/office/powerpoint/2010/main" val="28221620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C6845-A295-B23E-F17C-BB3B1AE2B6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0446A-33F7-0A74-6D86-1E7C33FDF2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F6C302-28D3-3FEB-0338-64773B3BCD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A5986-46A3-3B55-9944-717B7CA5E139}"/>
              </a:ext>
            </a:extLst>
          </p:cNvPr>
          <p:cNvSpPr>
            <a:spLocks noGrp="1"/>
          </p:cNvSpPr>
          <p:nvPr>
            <p:ph type="dt" sz="half" idx="10"/>
          </p:nvPr>
        </p:nvSpPr>
        <p:spPr/>
        <p:txBody>
          <a:bodyPr/>
          <a:lstStyle/>
          <a:p>
            <a:fld id="{1BE60E5C-CE6E-4F69-B8A9-1FE935FE21E3}" type="datetimeFigureOut">
              <a:rPr lang="en-US" smtClean="0"/>
              <a:t>3/30/2026</a:t>
            </a:fld>
            <a:endParaRPr lang="en-US"/>
          </a:p>
        </p:txBody>
      </p:sp>
      <p:sp>
        <p:nvSpPr>
          <p:cNvPr id="6" name="Footer Placeholder 5">
            <a:extLst>
              <a:ext uri="{FF2B5EF4-FFF2-40B4-BE49-F238E27FC236}">
                <a16:creationId xmlns:a16="http://schemas.microsoft.com/office/drawing/2014/main" id="{454BBFB2-3809-0086-063D-BB254D50FB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06B8F9-1CB1-2BE7-CB5E-0F390B2BC525}"/>
              </a:ext>
            </a:extLst>
          </p:cNvPr>
          <p:cNvSpPr>
            <a:spLocks noGrp="1"/>
          </p:cNvSpPr>
          <p:nvPr>
            <p:ph type="sldNum" sz="quarter" idx="12"/>
          </p:nvPr>
        </p:nvSpPr>
        <p:spPr/>
        <p:txBody>
          <a:bodyPr/>
          <a:lstStyle/>
          <a:p>
            <a:fld id="{C96BCAA3-392D-4CEB-AB5F-96B3BE6AC07C}" type="slidenum">
              <a:rPr lang="en-US" smtClean="0"/>
              <a:t>‹#›</a:t>
            </a:fld>
            <a:endParaRPr lang="en-US"/>
          </a:p>
        </p:txBody>
      </p:sp>
    </p:spTree>
    <p:extLst>
      <p:ext uri="{BB962C8B-B14F-4D97-AF65-F5344CB8AC3E}">
        <p14:creationId xmlns:p14="http://schemas.microsoft.com/office/powerpoint/2010/main" val="26883702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484B2-24EC-6B8D-CBBF-A52921C6FA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27D908-C67A-930B-F971-6592934D3B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7CC1B6-22FD-DE8E-8A7F-29B0720CB0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5C425A-B0DC-7AB7-250E-0D5DE27242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FAF16-754B-0DE8-714F-F6B05AD062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00B6ED-D52D-F759-CED9-737F75043F7C}"/>
              </a:ext>
            </a:extLst>
          </p:cNvPr>
          <p:cNvSpPr>
            <a:spLocks noGrp="1"/>
          </p:cNvSpPr>
          <p:nvPr>
            <p:ph type="dt" sz="half" idx="10"/>
          </p:nvPr>
        </p:nvSpPr>
        <p:spPr/>
        <p:txBody>
          <a:bodyPr/>
          <a:lstStyle/>
          <a:p>
            <a:fld id="{1BE60E5C-CE6E-4F69-B8A9-1FE935FE21E3}" type="datetimeFigureOut">
              <a:rPr lang="en-US" smtClean="0"/>
              <a:t>3/30/2026</a:t>
            </a:fld>
            <a:endParaRPr lang="en-US"/>
          </a:p>
        </p:txBody>
      </p:sp>
      <p:sp>
        <p:nvSpPr>
          <p:cNvPr id="8" name="Footer Placeholder 7">
            <a:extLst>
              <a:ext uri="{FF2B5EF4-FFF2-40B4-BE49-F238E27FC236}">
                <a16:creationId xmlns:a16="http://schemas.microsoft.com/office/drawing/2014/main" id="{1D482C60-4570-1F88-1127-3F5E786FB0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383D17-5DA9-9857-96BB-9659C7ACE49D}"/>
              </a:ext>
            </a:extLst>
          </p:cNvPr>
          <p:cNvSpPr>
            <a:spLocks noGrp="1"/>
          </p:cNvSpPr>
          <p:nvPr>
            <p:ph type="sldNum" sz="quarter" idx="12"/>
          </p:nvPr>
        </p:nvSpPr>
        <p:spPr/>
        <p:txBody>
          <a:bodyPr/>
          <a:lstStyle/>
          <a:p>
            <a:fld id="{C96BCAA3-392D-4CEB-AB5F-96B3BE6AC07C}" type="slidenum">
              <a:rPr lang="en-US" smtClean="0"/>
              <a:t>‹#›</a:t>
            </a:fld>
            <a:endParaRPr lang="en-US"/>
          </a:p>
        </p:txBody>
      </p:sp>
    </p:spTree>
    <p:extLst>
      <p:ext uri="{BB962C8B-B14F-4D97-AF65-F5344CB8AC3E}">
        <p14:creationId xmlns:p14="http://schemas.microsoft.com/office/powerpoint/2010/main" val="11197369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48C2-C0BB-8C15-DE0D-BB0651DF3C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01E6E5-059D-3A32-F24D-A7AE0DF40DE1}"/>
              </a:ext>
            </a:extLst>
          </p:cNvPr>
          <p:cNvSpPr>
            <a:spLocks noGrp="1"/>
          </p:cNvSpPr>
          <p:nvPr>
            <p:ph type="dt" sz="half" idx="10"/>
          </p:nvPr>
        </p:nvSpPr>
        <p:spPr/>
        <p:txBody>
          <a:bodyPr/>
          <a:lstStyle/>
          <a:p>
            <a:fld id="{1BE60E5C-CE6E-4F69-B8A9-1FE935FE21E3}" type="datetimeFigureOut">
              <a:rPr lang="en-US" smtClean="0"/>
              <a:t>3/30/2026</a:t>
            </a:fld>
            <a:endParaRPr lang="en-US"/>
          </a:p>
        </p:txBody>
      </p:sp>
      <p:sp>
        <p:nvSpPr>
          <p:cNvPr id="4" name="Footer Placeholder 3">
            <a:extLst>
              <a:ext uri="{FF2B5EF4-FFF2-40B4-BE49-F238E27FC236}">
                <a16:creationId xmlns:a16="http://schemas.microsoft.com/office/drawing/2014/main" id="{9BA6DBB9-F62A-83B3-2D3E-CC9A8BB019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94C4EB-A52F-0AAD-4324-042329030F51}"/>
              </a:ext>
            </a:extLst>
          </p:cNvPr>
          <p:cNvSpPr>
            <a:spLocks noGrp="1"/>
          </p:cNvSpPr>
          <p:nvPr>
            <p:ph type="sldNum" sz="quarter" idx="12"/>
          </p:nvPr>
        </p:nvSpPr>
        <p:spPr/>
        <p:txBody>
          <a:bodyPr/>
          <a:lstStyle/>
          <a:p>
            <a:fld id="{C96BCAA3-392D-4CEB-AB5F-96B3BE6AC07C}" type="slidenum">
              <a:rPr lang="en-US" smtClean="0"/>
              <a:t>‹#›</a:t>
            </a:fld>
            <a:endParaRPr lang="en-US"/>
          </a:p>
        </p:txBody>
      </p:sp>
    </p:spTree>
    <p:extLst>
      <p:ext uri="{BB962C8B-B14F-4D97-AF65-F5344CB8AC3E}">
        <p14:creationId xmlns:p14="http://schemas.microsoft.com/office/powerpoint/2010/main" val="13081258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2B5208-0034-C41D-2D1C-4AB5DB27AF99}"/>
              </a:ext>
            </a:extLst>
          </p:cNvPr>
          <p:cNvSpPr>
            <a:spLocks noGrp="1"/>
          </p:cNvSpPr>
          <p:nvPr>
            <p:ph type="dt" sz="half" idx="10"/>
          </p:nvPr>
        </p:nvSpPr>
        <p:spPr/>
        <p:txBody>
          <a:bodyPr/>
          <a:lstStyle/>
          <a:p>
            <a:fld id="{1BE60E5C-CE6E-4F69-B8A9-1FE935FE21E3}" type="datetimeFigureOut">
              <a:rPr lang="en-US" smtClean="0"/>
              <a:t>3/30/2026</a:t>
            </a:fld>
            <a:endParaRPr lang="en-US"/>
          </a:p>
        </p:txBody>
      </p:sp>
      <p:sp>
        <p:nvSpPr>
          <p:cNvPr id="3" name="Footer Placeholder 2">
            <a:extLst>
              <a:ext uri="{FF2B5EF4-FFF2-40B4-BE49-F238E27FC236}">
                <a16:creationId xmlns:a16="http://schemas.microsoft.com/office/drawing/2014/main" id="{DC224C64-27EA-12FC-07C0-541F41DF22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74A1C2-C920-7FEE-09FC-490F5E10A791}"/>
              </a:ext>
            </a:extLst>
          </p:cNvPr>
          <p:cNvSpPr>
            <a:spLocks noGrp="1"/>
          </p:cNvSpPr>
          <p:nvPr>
            <p:ph type="sldNum" sz="quarter" idx="12"/>
          </p:nvPr>
        </p:nvSpPr>
        <p:spPr/>
        <p:txBody>
          <a:bodyPr/>
          <a:lstStyle/>
          <a:p>
            <a:fld id="{C96BCAA3-392D-4CEB-AB5F-96B3BE6AC07C}" type="slidenum">
              <a:rPr lang="en-US" smtClean="0"/>
              <a:t>‹#›</a:t>
            </a:fld>
            <a:endParaRPr lang="en-US"/>
          </a:p>
        </p:txBody>
      </p:sp>
    </p:spTree>
    <p:extLst>
      <p:ext uri="{BB962C8B-B14F-4D97-AF65-F5344CB8AC3E}">
        <p14:creationId xmlns:p14="http://schemas.microsoft.com/office/powerpoint/2010/main" val="28620553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0B82B-FB86-C34C-0B84-6735946182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D8D920-8ED1-21F4-DE3C-41EC72383D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BE73B8-46F8-DDB9-1BB4-0547184A03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35509F-7F2B-D4B1-F278-CEB075FBF74F}"/>
              </a:ext>
            </a:extLst>
          </p:cNvPr>
          <p:cNvSpPr>
            <a:spLocks noGrp="1"/>
          </p:cNvSpPr>
          <p:nvPr>
            <p:ph type="dt" sz="half" idx="10"/>
          </p:nvPr>
        </p:nvSpPr>
        <p:spPr/>
        <p:txBody>
          <a:bodyPr/>
          <a:lstStyle/>
          <a:p>
            <a:fld id="{1BE60E5C-CE6E-4F69-B8A9-1FE935FE21E3}" type="datetimeFigureOut">
              <a:rPr lang="en-US" smtClean="0"/>
              <a:t>3/30/2026</a:t>
            </a:fld>
            <a:endParaRPr lang="en-US"/>
          </a:p>
        </p:txBody>
      </p:sp>
      <p:sp>
        <p:nvSpPr>
          <p:cNvPr id="6" name="Footer Placeholder 5">
            <a:extLst>
              <a:ext uri="{FF2B5EF4-FFF2-40B4-BE49-F238E27FC236}">
                <a16:creationId xmlns:a16="http://schemas.microsoft.com/office/drawing/2014/main" id="{EEBAFB8C-94CD-06BD-ED55-FE16ED6162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28D191-AF4A-B0E6-9258-F63D03722179}"/>
              </a:ext>
            </a:extLst>
          </p:cNvPr>
          <p:cNvSpPr>
            <a:spLocks noGrp="1"/>
          </p:cNvSpPr>
          <p:nvPr>
            <p:ph type="sldNum" sz="quarter" idx="12"/>
          </p:nvPr>
        </p:nvSpPr>
        <p:spPr/>
        <p:txBody>
          <a:bodyPr/>
          <a:lstStyle/>
          <a:p>
            <a:fld id="{C96BCAA3-392D-4CEB-AB5F-96B3BE6AC07C}" type="slidenum">
              <a:rPr lang="en-US" smtClean="0"/>
              <a:t>‹#›</a:t>
            </a:fld>
            <a:endParaRPr lang="en-US"/>
          </a:p>
        </p:txBody>
      </p:sp>
    </p:spTree>
    <p:extLst>
      <p:ext uri="{BB962C8B-B14F-4D97-AF65-F5344CB8AC3E}">
        <p14:creationId xmlns:p14="http://schemas.microsoft.com/office/powerpoint/2010/main" val="32849175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7FAA-EA9E-2309-83AD-DB6BD3F0A1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B9614C-8A8A-A16E-C4DA-059FFF6C95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84A7D4-6555-99E9-5CF4-14940EF75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29C272-CA7F-36B6-CAB8-B416FD70FA4F}"/>
              </a:ext>
            </a:extLst>
          </p:cNvPr>
          <p:cNvSpPr>
            <a:spLocks noGrp="1"/>
          </p:cNvSpPr>
          <p:nvPr>
            <p:ph type="dt" sz="half" idx="10"/>
          </p:nvPr>
        </p:nvSpPr>
        <p:spPr/>
        <p:txBody>
          <a:bodyPr/>
          <a:lstStyle/>
          <a:p>
            <a:fld id="{1BE60E5C-CE6E-4F69-B8A9-1FE935FE21E3}" type="datetimeFigureOut">
              <a:rPr lang="en-US" smtClean="0"/>
              <a:t>3/30/2026</a:t>
            </a:fld>
            <a:endParaRPr lang="en-US"/>
          </a:p>
        </p:txBody>
      </p:sp>
      <p:sp>
        <p:nvSpPr>
          <p:cNvPr id="6" name="Footer Placeholder 5">
            <a:extLst>
              <a:ext uri="{FF2B5EF4-FFF2-40B4-BE49-F238E27FC236}">
                <a16:creationId xmlns:a16="http://schemas.microsoft.com/office/drawing/2014/main" id="{84ADE473-9A09-A2D2-7297-7AF98680A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901219-CE5C-F52F-328E-75009117FD53}"/>
              </a:ext>
            </a:extLst>
          </p:cNvPr>
          <p:cNvSpPr>
            <a:spLocks noGrp="1"/>
          </p:cNvSpPr>
          <p:nvPr>
            <p:ph type="sldNum" sz="quarter" idx="12"/>
          </p:nvPr>
        </p:nvSpPr>
        <p:spPr/>
        <p:txBody>
          <a:bodyPr/>
          <a:lstStyle/>
          <a:p>
            <a:fld id="{C96BCAA3-392D-4CEB-AB5F-96B3BE6AC07C}" type="slidenum">
              <a:rPr lang="en-US" smtClean="0"/>
              <a:t>‹#›</a:t>
            </a:fld>
            <a:endParaRPr lang="en-US"/>
          </a:p>
        </p:txBody>
      </p:sp>
    </p:spTree>
    <p:extLst>
      <p:ext uri="{BB962C8B-B14F-4D97-AF65-F5344CB8AC3E}">
        <p14:creationId xmlns:p14="http://schemas.microsoft.com/office/powerpoint/2010/main" val="10046326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685AB-8387-4AE9-F4F9-DB82509C66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25B82-1A76-115B-B745-E044E6800D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70CC79-D22E-48C1-7A68-CB401049B921}"/>
              </a:ext>
            </a:extLst>
          </p:cNvPr>
          <p:cNvSpPr>
            <a:spLocks noGrp="1"/>
          </p:cNvSpPr>
          <p:nvPr>
            <p:ph type="dt" sz="half" idx="10"/>
          </p:nvPr>
        </p:nvSpPr>
        <p:spPr/>
        <p:txBody>
          <a:bodyPr/>
          <a:lstStyle/>
          <a:p>
            <a:fld id="{1BE60E5C-CE6E-4F69-B8A9-1FE935FE21E3}" type="datetimeFigureOut">
              <a:rPr lang="en-US" smtClean="0"/>
              <a:t>3/30/2026</a:t>
            </a:fld>
            <a:endParaRPr lang="en-US"/>
          </a:p>
        </p:txBody>
      </p:sp>
      <p:sp>
        <p:nvSpPr>
          <p:cNvPr id="5" name="Footer Placeholder 4">
            <a:extLst>
              <a:ext uri="{FF2B5EF4-FFF2-40B4-BE49-F238E27FC236}">
                <a16:creationId xmlns:a16="http://schemas.microsoft.com/office/drawing/2014/main" id="{9D3361DA-5286-049F-7842-923CD5E74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FC874-1D55-F9FC-7DC7-601C1A4A4B4B}"/>
              </a:ext>
            </a:extLst>
          </p:cNvPr>
          <p:cNvSpPr>
            <a:spLocks noGrp="1"/>
          </p:cNvSpPr>
          <p:nvPr>
            <p:ph type="sldNum" sz="quarter" idx="12"/>
          </p:nvPr>
        </p:nvSpPr>
        <p:spPr/>
        <p:txBody>
          <a:bodyPr/>
          <a:lstStyle/>
          <a:p>
            <a:fld id="{C96BCAA3-392D-4CEB-AB5F-96B3BE6AC07C}" type="slidenum">
              <a:rPr lang="en-US" smtClean="0"/>
              <a:t>‹#›</a:t>
            </a:fld>
            <a:endParaRPr lang="en-US"/>
          </a:p>
        </p:txBody>
      </p:sp>
    </p:spTree>
    <p:extLst>
      <p:ext uri="{BB962C8B-B14F-4D97-AF65-F5344CB8AC3E}">
        <p14:creationId xmlns:p14="http://schemas.microsoft.com/office/powerpoint/2010/main" val="26726775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60D49A-6DC0-450D-FE6F-1ECCF04203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C18B75-CFA8-FC53-47E7-72F50FC7CA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9BA6CA-7FA8-B396-E69B-94406E86F717}"/>
              </a:ext>
            </a:extLst>
          </p:cNvPr>
          <p:cNvSpPr>
            <a:spLocks noGrp="1"/>
          </p:cNvSpPr>
          <p:nvPr>
            <p:ph type="dt" sz="half" idx="10"/>
          </p:nvPr>
        </p:nvSpPr>
        <p:spPr/>
        <p:txBody>
          <a:bodyPr/>
          <a:lstStyle/>
          <a:p>
            <a:fld id="{1BE60E5C-CE6E-4F69-B8A9-1FE935FE21E3}" type="datetimeFigureOut">
              <a:rPr lang="en-US" smtClean="0"/>
              <a:t>3/30/2026</a:t>
            </a:fld>
            <a:endParaRPr lang="en-US"/>
          </a:p>
        </p:txBody>
      </p:sp>
      <p:sp>
        <p:nvSpPr>
          <p:cNvPr id="5" name="Footer Placeholder 4">
            <a:extLst>
              <a:ext uri="{FF2B5EF4-FFF2-40B4-BE49-F238E27FC236}">
                <a16:creationId xmlns:a16="http://schemas.microsoft.com/office/drawing/2014/main" id="{570CE630-FD39-8138-0201-061E853E5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C113F-ABFD-8AF7-3BB5-F5095CB434A2}"/>
              </a:ext>
            </a:extLst>
          </p:cNvPr>
          <p:cNvSpPr>
            <a:spLocks noGrp="1"/>
          </p:cNvSpPr>
          <p:nvPr>
            <p:ph type="sldNum" sz="quarter" idx="12"/>
          </p:nvPr>
        </p:nvSpPr>
        <p:spPr/>
        <p:txBody>
          <a:bodyPr/>
          <a:lstStyle/>
          <a:p>
            <a:fld id="{C96BCAA3-392D-4CEB-AB5F-96B3BE6AC07C}" type="slidenum">
              <a:rPr lang="en-US" smtClean="0"/>
              <a:t>‹#›</a:t>
            </a:fld>
            <a:endParaRPr lang="en-US"/>
          </a:p>
        </p:txBody>
      </p:sp>
    </p:spTree>
    <p:extLst>
      <p:ext uri="{BB962C8B-B14F-4D97-AF65-F5344CB8AC3E}">
        <p14:creationId xmlns:p14="http://schemas.microsoft.com/office/powerpoint/2010/main" val="28681302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17"/>
          <p:cNvSpPr txBox="1">
            <a:spLocks noGrp="1"/>
          </p:cNvSpPr>
          <p:nvPr>
            <p:ph type="title"/>
          </p:nvPr>
        </p:nvSpPr>
        <p:spPr>
          <a:xfrm>
            <a:off x="865463" y="272440"/>
            <a:ext cx="10461074" cy="61555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000" b="0" i="0">
                <a:solidFill>
                  <a:schemeClr val="dk1"/>
                </a:solidFill>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7"/>
          <p:cNvSpPr txBox="1">
            <a:spLocks noGrp="1"/>
          </p:cNvSpPr>
          <p:nvPr>
            <p:ph type="body" idx="1"/>
          </p:nvPr>
        </p:nvSpPr>
        <p:spPr>
          <a:xfrm>
            <a:off x="992208" y="2073317"/>
            <a:ext cx="10207583" cy="307777"/>
          </a:xfrm>
          <a:prstGeom prst="rect">
            <a:avLst/>
          </a:prstGeom>
          <a:noFill/>
          <a:ln>
            <a:noFill/>
          </a:ln>
        </p:spPr>
        <p:txBody>
          <a:bodyPr spcFirstLastPara="1" wrap="square" lIns="0" tIns="0" rIns="0" bIns="0" anchor="t" anchorCtr="0">
            <a:spAutoFit/>
          </a:bodyPr>
          <a:lstStyle>
            <a:lvl1pPr marL="304815" lvl="0" indent="-152408" algn="l">
              <a:lnSpc>
                <a:spcPct val="100000"/>
              </a:lnSpc>
              <a:spcBef>
                <a:spcPts val="0"/>
              </a:spcBef>
              <a:spcAft>
                <a:spcPts val="0"/>
              </a:spcAft>
              <a:buSzPts val="1400"/>
              <a:buNone/>
              <a:defRPr sz="2000" b="0" i="0">
                <a:solidFill>
                  <a:srgbClr val="1F487C"/>
                </a:solidFill>
                <a:latin typeface="Lucida Sans"/>
                <a:ea typeface="Lucida Sans"/>
                <a:cs typeface="Lucida Sans"/>
                <a:sym typeface="Lucida Sans"/>
              </a:defRPr>
            </a:lvl1pPr>
            <a:lvl2pPr marL="609630" lvl="1" indent="-152408" algn="l">
              <a:lnSpc>
                <a:spcPct val="100000"/>
              </a:lnSpc>
              <a:spcBef>
                <a:spcPts val="0"/>
              </a:spcBef>
              <a:spcAft>
                <a:spcPts val="0"/>
              </a:spcAft>
              <a:buSzPts val="1400"/>
              <a:buNone/>
              <a:defRPr/>
            </a:lvl2pPr>
            <a:lvl3pPr marL="914446" lvl="2" indent="-152408" algn="l">
              <a:lnSpc>
                <a:spcPct val="100000"/>
              </a:lnSpc>
              <a:spcBef>
                <a:spcPts val="0"/>
              </a:spcBef>
              <a:spcAft>
                <a:spcPts val="0"/>
              </a:spcAft>
              <a:buSzPts val="1400"/>
              <a:buNone/>
              <a:defRPr/>
            </a:lvl3pPr>
            <a:lvl4pPr marL="1219261" lvl="3" indent="-152408" algn="l">
              <a:lnSpc>
                <a:spcPct val="100000"/>
              </a:lnSpc>
              <a:spcBef>
                <a:spcPts val="0"/>
              </a:spcBef>
              <a:spcAft>
                <a:spcPts val="0"/>
              </a:spcAft>
              <a:buSzPts val="1400"/>
              <a:buNone/>
              <a:defRPr/>
            </a:lvl4pPr>
            <a:lvl5pPr marL="1524076" lvl="4" indent="-152408" algn="l">
              <a:lnSpc>
                <a:spcPct val="100000"/>
              </a:lnSpc>
              <a:spcBef>
                <a:spcPts val="0"/>
              </a:spcBef>
              <a:spcAft>
                <a:spcPts val="0"/>
              </a:spcAft>
              <a:buSzPts val="1400"/>
              <a:buNone/>
              <a:defRPr/>
            </a:lvl5pPr>
            <a:lvl6pPr marL="1828891" lvl="5" indent="-152408" algn="l">
              <a:lnSpc>
                <a:spcPct val="100000"/>
              </a:lnSpc>
              <a:spcBef>
                <a:spcPts val="0"/>
              </a:spcBef>
              <a:spcAft>
                <a:spcPts val="0"/>
              </a:spcAft>
              <a:buSzPts val="1400"/>
              <a:buNone/>
              <a:defRPr/>
            </a:lvl6pPr>
            <a:lvl7pPr marL="2133707" lvl="6" indent="-152408" algn="l">
              <a:lnSpc>
                <a:spcPct val="100000"/>
              </a:lnSpc>
              <a:spcBef>
                <a:spcPts val="0"/>
              </a:spcBef>
              <a:spcAft>
                <a:spcPts val="0"/>
              </a:spcAft>
              <a:buSzPts val="1400"/>
              <a:buNone/>
              <a:defRPr/>
            </a:lvl7pPr>
            <a:lvl8pPr marL="2438522" lvl="7" indent="-152408" algn="l">
              <a:lnSpc>
                <a:spcPct val="100000"/>
              </a:lnSpc>
              <a:spcBef>
                <a:spcPts val="0"/>
              </a:spcBef>
              <a:spcAft>
                <a:spcPts val="0"/>
              </a:spcAft>
              <a:buSzPts val="1400"/>
              <a:buNone/>
              <a:defRPr/>
            </a:lvl8pPr>
            <a:lvl9pPr marL="2743337" lvl="8" indent="-152408" algn="l">
              <a:lnSpc>
                <a:spcPct val="100000"/>
              </a:lnSpc>
              <a:spcBef>
                <a:spcPts val="0"/>
              </a:spcBef>
              <a:spcAft>
                <a:spcPts val="0"/>
              </a:spcAft>
              <a:buSzPts val="1400"/>
              <a:buNone/>
              <a:defRPr/>
            </a:lvl9pPr>
          </a:lstStyle>
          <a:p>
            <a:endParaRPr/>
          </a:p>
        </p:txBody>
      </p:sp>
      <p:sp>
        <p:nvSpPr>
          <p:cNvPr id="14" name="Google Shape;14;p17"/>
          <p:cNvSpPr txBox="1">
            <a:spLocks noGrp="1"/>
          </p:cNvSpPr>
          <p:nvPr>
            <p:ph type="ftr" idx="11"/>
          </p:nvPr>
        </p:nvSpPr>
        <p:spPr>
          <a:xfrm>
            <a:off x="4145280" y="6377940"/>
            <a:ext cx="3901440" cy="18466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7"/>
          <p:cNvSpPr txBox="1">
            <a:spLocks noGrp="1"/>
          </p:cNvSpPr>
          <p:nvPr>
            <p:ph type="dt" idx="10"/>
          </p:nvPr>
        </p:nvSpPr>
        <p:spPr>
          <a:xfrm>
            <a:off x="609600" y="6377940"/>
            <a:ext cx="2804160" cy="18466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7"/>
          <p:cNvSpPr txBox="1">
            <a:spLocks noGrp="1"/>
          </p:cNvSpPr>
          <p:nvPr>
            <p:ph type="sldNum" idx="12"/>
          </p:nvPr>
        </p:nvSpPr>
        <p:spPr>
          <a:xfrm>
            <a:off x="8778241" y="6377940"/>
            <a:ext cx="2804160" cy="18466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80809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43"/>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3"/>
          <p:cNvSpPr>
            <a:spLocks noGrp="1"/>
          </p:cNvSpPr>
          <p:nvPr>
            <p:ph type="pic" idx="2"/>
          </p:nvPr>
        </p:nvSpPr>
        <p:spPr>
          <a:xfrm>
            <a:off x="1194859" y="408517"/>
            <a:ext cx="3657600" cy="2743200"/>
          </a:xfrm>
          <a:prstGeom prst="rect">
            <a:avLst/>
          </a:prstGeom>
          <a:noFill/>
          <a:ln>
            <a:noFill/>
          </a:ln>
        </p:spPr>
        <p:txBody>
          <a:bodyPr/>
          <a:lstStyle/>
          <a:p>
            <a:endParaRPr lang="en-US"/>
          </a:p>
        </p:txBody>
      </p:sp>
      <p:sp>
        <p:nvSpPr>
          <p:cNvPr id="68" name="Google Shape;68;p43"/>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9" name="Google Shape;69;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400182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g3be24e812e4_0_55"/>
          <p:cNvSpPr txBox="1">
            <a:spLocks noGrp="1"/>
          </p:cNvSpPr>
          <p:nvPr>
            <p:ph type="title"/>
          </p:nvPr>
        </p:nvSpPr>
        <p:spPr>
          <a:xfrm>
            <a:off x="415600" y="593367"/>
            <a:ext cx="11360800" cy="92333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3be24e812e4_0_55"/>
          <p:cNvSpPr txBox="1">
            <a:spLocks noGrp="1"/>
          </p:cNvSpPr>
          <p:nvPr>
            <p:ph type="body" idx="1"/>
          </p:nvPr>
        </p:nvSpPr>
        <p:spPr>
          <a:xfrm>
            <a:off x="415600" y="1536633"/>
            <a:ext cx="11360800" cy="461665"/>
          </a:xfrm>
          <a:prstGeom prst="rect">
            <a:avLst/>
          </a:prstGeom>
          <a:noFill/>
          <a:ln>
            <a:noFill/>
          </a:ln>
        </p:spPr>
        <p:txBody>
          <a:bodyPr spcFirstLastPara="1" wrap="square" lIns="0" tIns="0" rIns="0" bIns="0" anchor="t" anchorCtr="0">
            <a:spAutoFit/>
          </a:bodyPr>
          <a:lstStyle>
            <a:lvl1pPr marL="304815" lvl="0" indent="-152408" algn="l">
              <a:lnSpc>
                <a:spcPct val="100000"/>
              </a:lnSpc>
              <a:spcBef>
                <a:spcPts val="0"/>
              </a:spcBef>
              <a:spcAft>
                <a:spcPts val="0"/>
              </a:spcAft>
              <a:buSzPts val="1400"/>
              <a:buNone/>
              <a:defRPr/>
            </a:lvl1pPr>
            <a:lvl2pPr marL="609630" lvl="1" indent="-152408" algn="l">
              <a:lnSpc>
                <a:spcPct val="100000"/>
              </a:lnSpc>
              <a:spcBef>
                <a:spcPts val="0"/>
              </a:spcBef>
              <a:spcAft>
                <a:spcPts val="0"/>
              </a:spcAft>
              <a:buSzPts val="1400"/>
              <a:buNone/>
              <a:defRPr/>
            </a:lvl2pPr>
            <a:lvl3pPr marL="914446" lvl="2" indent="-152408" algn="l">
              <a:lnSpc>
                <a:spcPct val="100000"/>
              </a:lnSpc>
              <a:spcBef>
                <a:spcPts val="0"/>
              </a:spcBef>
              <a:spcAft>
                <a:spcPts val="0"/>
              </a:spcAft>
              <a:buSzPts val="1400"/>
              <a:buNone/>
              <a:defRPr/>
            </a:lvl3pPr>
            <a:lvl4pPr marL="1219261" lvl="3" indent="-152408" algn="l">
              <a:lnSpc>
                <a:spcPct val="100000"/>
              </a:lnSpc>
              <a:spcBef>
                <a:spcPts val="0"/>
              </a:spcBef>
              <a:spcAft>
                <a:spcPts val="0"/>
              </a:spcAft>
              <a:buSzPts val="1400"/>
              <a:buNone/>
              <a:defRPr/>
            </a:lvl4pPr>
            <a:lvl5pPr marL="1524076" lvl="4" indent="-152408" algn="l">
              <a:lnSpc>
                <a:spcPct val="100000"/>
              </a:lnSpc>
              <a:spcBef>
                <a:spcPts val="0"/>
              </a:spcBef>
              <a:spcAft>
                <a:spcPts val="0"/>
              </a:spcAft>
              <a:buSzPts val="1400"/>
              <a:buNone/>
              <a:defRPr/>
            </a:lvl5pPr>
            <a:lvl6pPr marL="1828891" lvl="5" indent="-152408" algn="l">
              <a:lnSpc>
                <a:spcPct val="100000"/>
              </a:lnSpc>
              <a:spcBef>
                <a:spcPts val="0"/>
              </a:spcBef>
              <a:spcAft>
                <a:spcPts val="0"/>
              </a:spcAft>
              <a:buSzPts val="1400"/>
              <a:buNone/>
              <a:defRPr/>
            </a:lvl6pPr>
            <a:lvl7pPr marL="2133707" lvl="6" indent="-152408" algn="l">
              <a:lnSpc>
                <a:spcPct val="100000"/>
              </a:lnSpc>
              <a:spcBef>
                <a:spcPts val="0"/>
              </a:spcBef>
              <a:spcAft>
                <a:spcPts val="0"/>
              </a:spcAft>
              <a:buSzPts val="1400"/>
              <a:buNone/>
              <a:defRPr/>
            </a:lvl7pPr>
            <a:lvl8pPr marL="2438522" lvl="7" indent="-152408" algn="l">
              <a:lnSpc>
                <a:spcPct val="100000"/>
              </a:lnSpc>
              <a:spcBef>
                <a:spcPts val="0"/>
              </a:spcBef>
              <a:spcAft>
                <a:spcPts val="0"/>
              </a:spcAft>
              <a:buSzPts val="1400"/>
              <a:buNone/>
              <a:defRPr/>
            </a:lvl8pPr>
            <a:lvl9pPr marL="2743337" lvl="8" indent="-152408" algn="l">
              <a:lnSpc>
                <a:spcPct val="100000"/>
              </a:lnSpc>
              <a:spcBef>
                <a:spcPts val="0"/>
              </a:spcBef>
              <a:spcAft>
                <a:spcPts val="0"/>
              </a:spcAft>
              <a:buSzPts val="1400"/>
              <a:buNone/>
              <a:defRPr/>
            </a:lvl9pPr>
          </a:lstStyle>
          <a:p>
            <a:endParaRPr/>
          </a:p>
        </p:txBody>
      </p:sp>
      <p:sp>
        <p:nvSpPr>
          <p:cNvPr id="20" name="Google Shape;20;g3be24e812e4_0_55"/>
          <p:cNvSpPr txBox="1">
            <a:spLocks noGrp="1"/>
          </p:cNvSpPr>
          <p:nvPr>
            <p:ph type="sldNum" idx="12"/>
          </p:nvPr>
        </p:nvSpPr>
        <p:spPr>
          <a:xfrm>
            <a:off x="11296611" y="6217623"/>
            <a:ext cx="731600" cy="18466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603630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1"/>
        <p:cNvGrpSpPr/>
        <p:nvPr/>
      </p:nvGrpSpPr>
      <p:grpSpPr>
        <a:xfrm>
          <a:off x="0" y="0"/>
          <a:ext cx="0" cy="0"/>
          <a:chOff x="0" y="0"/>
          <a:chExt cx="0" cy="0"/>
        </a:xfrm>
      </p:grpSpPr>
      <p:sp>
        <p:nvSpPr>
          <p:cNvPr id="22" name="Google Shape;22;p20"/>
          <p:cNvSpPr txBox="1">
            <a:spLocks noGrp="1"/>
          </p:cNvSpPr>
          <p:nvPr>
            <p:ph type="ftr" idx="11"/>
          </p:nvPr>
        </p:nvSpPr>
        <p:spPr>
          <a:xfrm>
            <a:off x="4145280" y="6377940"/>
            <a:ext cx="3901440" cy="18466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0"/>
          <p:cNvSpPr txBox="1">
            <a:spLocks noGrp="1"/>
          </p:cNvSpPr>
          <p:nvPr>
            <p:ph type="dt" idx="10"/>
          </p:nvPr>
        </p:nvSpPr>
        <p:spPr>
          <a:xfrm>
            <a:off x="609600" y="6377940"/>
            <a:ext cx="2804160" cy="18466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0"/>
          <p:cNvSpPr txBox="1">
            <a:spLocks noGrp="1"/>
          </p:cNvSpPr>
          <p:nvPr>
            <p:ph type="sldNum" idx="12"/>
          </p:nvPr>
        </p:nvSpPr>
        <p:spPr>
          <a:xfrm>
            <a:off x="8778241" y="6377940"/>
            <a:ext cx="2804160" cy="18466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574863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25"/>
        <p:cNvGrpSpPr/>
        <p:nvPr/>
      </p:nvGrpSpPr>
      <p:grpSpPr>
        <a:xfrm>
          <a:off x="0" y="0"/>
          <a:ext cx="0" cy="0"/>
          <a:chOff x="0" y="0"/>
          <a:chExt cx="0" cy="0"/>
        </a:xfrm>
      </p:grpSpPr>
      <p:pic>
        <p:nvPicPr>
          <p:cNvPr id="26" name="Google Shape;26;p18"/>
          <p:cNvPicPr preferRelativeResize="0"/>
          <p:nvPr/>
        </p:nvPicPr>
        <p:blipFill rotWithShape="1">
          <a:blip r:embed="rId2">
            <a:alphaModFix/>
          </a:blip>
          <a:srcRect/>
          <a:stretch/>
        </p:blipFill>
        <p:spPr>
          <a:xfrm>
            <a:off x="0" y="0"/>
            <a:ext cx="12192000" cy="6857999"/>
          </a:xfrm>
          <a:prstGeom prst="rect">
            <a:avLst/>
          </a:prstGeom>
          <a:noFill/>
          <a:ln>
            <a:noFill/>
          </a:ln>
        </p:spPr>
      </p:pic>
      <p:sp>
        <p:nvSpPr>
          <p:cNvPr id="27" name="Google Shape;27;p18"/>
          <p:cNvSpPr/>
          <p:nvPr/>
        </p:nvSpPr>
        <p:spPr>
          <a:xfrm>
            <a:off x="2182284" y="2443903"/>
            <a:ext cx="7827433" cy="1970193"/>
          </a:xfrm>
          <a:custGeom>
            <a:avLst/>
            <a:gdLst/>
            <a:ahLst/>
            <a:cxnLst/>
            <a:rect l="l" t="t" r="r" b="b"/>
            <a:pathLst>
              <a:path w="11741150" h="2955290" extrusionOk="0">
                <a:moveTo>
                  <a:pt x="11741150" y="0"/>
                </a:moveTo>
                <a:lnTo>
                  <a:pt x="0" y="0"/>
                </a:lnTo>
                <a:lnTo>
                  <a:pt x="0" y="2955289"/>
                </a:lnTo>
                <a:lnTo>
                  <a:pt x="11741150" y="2955289"/>
                </a:lnTo>
                <a:lnTo>
                  <a:pt x="1174115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933" b="0" i="0" u="none" strike="noStrike" cap="none">
              <a:solidFill>
                <a:srgbClr val="000000"/>
              </a:solidFill>
              <a:latin typeface="Arial"/>
              <a:ea typeface="Arial"/>
              <a:cs typeface="Arial"/>
              <a:sym typeface="Arial"/>
            </a:endParaRPr>
          </a:p>
        </p:txBody>
      </p:sp>
      <p:sp>
        <p:nvSpPr>
          <p:cNvPr id="28" name="Google Shape;28;p18"/>
          <p:cNvSpPr txBox="1">
            <a:spLocks noGrp="1"/>
          </p:cNvSpPr>
          <p:nvPr>
            <p:ph type="title"/>
          </p:nvPr>
        </p:nvSpPr>
        <p:spPr>
          <a:xfrm>
            <a:off x="865463" y="272440"/>
            <a:ext cx="10461074" cy="61555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000" b="0" i="0">
                <a:solidFill>
                  <a:schemeClr val="dk1"/>
                </a:solidFill>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8"/>
          <p:cNvSpPr txBox="1">
            <a:spLocks noGrp="1"/>
          </p:cNvSpPr>
          <p:nvPr>
            <p:ph type="ftr" idx="11"/>
          </p:nvPr>
        </p:nvSpPr>
        <p:spPr>
          <a:xfrm>
            <a:off x="4145280" y="6377940"/>
            <a:ext cx="3901440" cy="18466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8"/>
          <p:cNvSpPr txBox="1">
            <a:spLocks noGrp="1"/>
          </p:cNvSpPr>
          <p:nvPr>
            <p:ph type="dt" idx="10"/>
          </p:nvPr>
        </p:nvSpPr>
        <p:spPr>
          <a:xfrm>
            <a:off x="609600" y="6377940"/>
            <a:ext cx="2804160" cy="18466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8"/>
          <p:cNvSpPr txBox="1">
            <a:spLocks noGrp="1"/>
          </p:cNvSpPr>
          <p:nvPr>
            <p:ph type="sldNum" idx="12"/>
          </p:nvPr>
        </p:nvSpPr>
        <p:spPr>
          <a:xfrm>
            <a:off x="8778241" y="6377940"/>
            <a:ext cx="2804160" cy="18466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817720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2"/>
        <p:cNvGrpSpPr/>
        <p:nvPr/>
      </p:nvGrpSpPr>
      <p:grpSpPr>
        <a:xfrm>
          <a:off x="0" y="0"/>
          <a:ext cx="0" cy="0"/>
          <a:chOff x="0" y="0"/>
          <a:chExt cx="0" cy="0"/>
        </a:xfrm>
      </p:grpSpPr>
      <p:sp>
        <p:nvSpPr>
          <p:cNvPr id="33" name="Google Shape;33;p19"/>
          <p:cNvSpPr txBox="1">
            <a:spLocks noGrp="1"/>
          </p:cNvSpPr>
          <p:nvPr>
            <p:ph type="title"/>
          </p:nvPr>
        </p:nvSpPr>
        <p:spPr>
          <a:xfrm>
            <a:off x="865463" y="272440"/>
            <a:ext cx="10461074" cy="61555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000" b="0" i="0">
                <a:solidFill>
                  <a:schemeClr val="dk1"/>
                </a:solidFill>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9"/>
          <p:cNvSpPr txBox="1">
            <a:spLocks noGrp="1"/>
          </p:cNvSpPr>
          <p:nvPr>
            <p:ph type="body" idx="1"/>
          </p:nvPr>
        </p:nvSpPr>
        <p:spPr>
          <a:xfrm>
            <a:off x="596867" y="1126997"/>
            <a:ext cx="2700443" cy="246221"/>
          </a:xfrm>
          <a:prstGeom prst="rect">
            <a:avLst/>
          </a:prstGeom>
          <a:noFill/>
          <a:ln>
            <a:noFill/>
          </a:ln>
        </p:spPr>
        <p:txBody>
          <a:bodyPr spcFirstLastPara="1" wrap="square" lIns="0" tIns="0" rIns="0" bIns="0" anchor="t" anchorCtr="0">
            <a:spAutoFit/>
          </a:bodyPr>
          <a:lstStyle>
            <a:lvl1pPr marL="304815" lvl="0" indent="-152408" algn="l">
              <a:lnSpc>
                <a:spcPct val="100000"/>
              </a:lnSpc>
              <a:spcBef>
                <a:spcPts val="0"/>
              </a:spcBef>
              <a:spcAft>
                <a:spcPts val="0"/>
              </a:spcAft>
              <a:buSzPts val="1400"/>
              <a:buNone/>
              <a:defRPr sz="1600" b="0" i="0">
                <a:solidFill>
                  <a:srgbClr val="1F487C"/>
                </a:solidFill>
                <a:latin typeface="Arial Black"/>
                <a:ea typeface="Arial Black"/>
                <a:cs typeface="Arial Black"/>
                <a:sym typeface="Arial Black"/>
              </a:defRPr>
            </a:lvl1pPr>
            <a:lvl2pPr marL="609630" lvl="1" indent="-152408" algn="l">
              <a:lnSpc>
                <a:spcPct val="100000"/>
              </a:lnSpc>
              <a:spcBef>
                <a:spcPts val="0"/>
              </a:spcBef>
              <a:spcAft>
                <a:spcPts val="0"/>
              </a:spcAft>
              <a:buSzPts val="1400"/>
              <a:buNone/>
              <a:defRPr/>
            </a:lvl2pPr>
            <a:lvl3pPr marL="914446" lvl="2" indent="-152408" algn="l">
              <a:lnSpc>
                <a:spcPct val="100000"/>
              </a:lnSpc>
              <a:spcBef>
                <a:spcPts val="0"/>
              </a:spcBef>
              <a:spcAft>
                <a:spcPts val="0"/>
              </a:spcAft>
              <a:buSzPts val="1400"/>
              <a:buNone/>
              <a:defRPr/>
            </a:lvl3pPr>
            <a:lvl4pPr marL="1219261" lvl="3" indent="-152408" algn="l">
              <a:lnSpc>
                <a:spcPct val="100000"/>
              </a:lnSpc>
              <a:spcBef>
                <a:spcPts val="0"/>
              </a:spcBef>
              <a:spcAft>
                <a:spcPts val="0"/>
              </a:spcAft>
              <a:buSzPts val="1400"/>
              <a:buNone/>
              <a:defRPr/>
            </a:lvl4pPr>
            <a:lvl5pPr marL="1524076" lvl="4" indent="-152408" algn="l">
              <a:lnSpc>
                <a:spcPct val="100000"/>
              </a:lnSpc>
              <a:spcBef>
                <a:spcPts val="0"/>
              </a:spcBef>
              <a:spcAft>
                <a:spcPts val="0"/>
              </a:spcAft>
              <a:buSzPts val="1400"/>
              <a:buNone/>
              <a:defRPr/>
            </a:lvl5pPr>
            <a:lvl6pPr marL="1828891" lvl="5" indent="-152408" algn="l">
              <a:lnSpc>
                <a:spcPct val="100000"/>
              </a:lnSpc>
              <a:spcBef>
                <a:spcPts val="0"/>
              </a:spcBef>
              <a:spcAft>
                <a:spcPts val="0"/>
              </a:spcAft>
              <a:buSzPts val="1400"/>
              <a:buNone/>
              <a:defRPr/>
            </a:lvl6pPr>
            <a:lvl7pPr marL="2133707" lvl="6" indent="-152408" algn="l">
              <a:lnSpc>
                <a:spcPct val="100000"/>
              </a:lnSpc>
              <a:spcBef>
                <a:spcPts val="0"/>
              </a:spcBef>
              <a:spcAft>
                <a:spcPts val="0"/>
              </a:spcAft>
              <a:buSzPts val="1400"/>
              <a:buNone/>
              <a:defRPr/>
            </a:lvl7pPr>
            <a:lvl8pPr marL="2438522" lvl="7" indent="-152408" algn="l">
              <a:lnSpc>
                <a:spcPct val="100000"/>
              </a:lnSpc>
              <a:spcBef>
                <a:spcPts val="0"/>
              </a:spcBef>
              <a:spcAft>
                <a:spcPts val="0"/>
              </a:spcAft>
              <a:buSzPts val="1400"/>
              <a:buNone/>
              <a:defRPr/>
            </a:lvl8pPr>
            <a:lvl9pPr marL="2743337" lvl="8" indent="-15240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body" idx="2"/>
          </p:nvPr>
        </p:nvSpPr>
        <p:spPr>
          <a:xfrm>
            <a:off x="7410957" y="1212854"/>
            <a:ext cx="4155863" cy="266676"/>
          </a:xfrm>
          <a:prstGeom prst="rect">
            <a:avLst/>
          </a:prstGeom>
          <a:noFill/>
          <a:ln>
            <a:noFill/>
          </a:ln>
        </p:spPr>
        <p:txBody>
          <a:bodyPr spcFirstLastPara="1" wrap="square" lIns="0" tIns="0" rIns="0" bIns="0" anchor="t" anchorCtr="0">
            <a:spAutoFit/>
          </a:bodyPr>
          <a:lstStyle>
            <a:lvl1pPr marL="304815" lvl="0" indent="-152408" algn="l">
              <a:lnSpc>
                <a:spcPct val="100000"/>
              </a:lnSpc>
              <a:spcBef>
                <a:spcPts val="0"/>
              </a:spcBef>
              <a:spcAft>
                <a:spcPts val="0"/>
              </a:spcAft>
              <a:buSzPts val="1400"/>
              <a:buNone/>
              <a:defRPr sz="1733" b="1" i="1" u="sng">
                <a:solidFill>
                  <a:srgbClr val="1F487C"/>
                </a:solidFill>
                <a:latin typeface="Verdana"/>
                <a:ea typeface="Verdana"/>
                <a:cs typeface="Verdana"/>
                <a:sym typeface="Verdana"/>
              </a:defRPr>
            </a:lvl1pPr>
            <a:lvl2pPr marL="609630" lvl="1" indent="-152408" algn="l">
              <a:lnSpc>
                <a:spcPct val="100000"/>
              </a:lnSpc>
              <a:spcBef>
                <a:spcPts val="0"/>
              </a:spcBef>
              <a:spcAft>
                <a:spcPts val="0"/>
              </a:spcAft>
              <a:buSzPts val="1400"/>
              <a:buNone/>
              <a:defRPr/>
            </a:lvl2pPr>
            <a:lvl3pPr marL="914446" lvl="2" indent="-152408" algn="l">
              <a:lnSpc>
                <a:spcPct val="100000"/>
              </a:lnSpc>
              <a:spcBef>
                <a:spcPts val="0"/>
              </a:spcBef>
              <a:spcAft>
                <a:spcPts val="0"/>
              </a:spcAft>
              <a:buSzPts val="1400"/>
              <a:buNone/>
              <a:defRPr/>
            </a:lvl3pPr>
            <a:lvl4pPr marL="1219261" lvl="3" indent="-152408" algn="l">
              <a:lnSpc>
                <a:spcPct val="100000"/>
              </a:lnSpc>
              <a:spcBef>
                <a:spcPts val="0"/>
              </a:spcBef>
              <a:spcAft>
                <a:spcPts val="0"/>
              </a:spcAft>
              <a:buSzPts val="1400"/>
              <a:buNone/>
              <a:defRPr/>
            </a:lvl4pPr>
            <a:lvl5pPr marL="1524076" lvl="4" indent="-152408" algn="l">
              <a:lnSpc>
                <a:spcPct val="100000"/>
              </a:lnSpc>
              <a:spcBef>
                <a:spcPts val="0"/>
              </a:spcBef>
              <a:spcAft>
                <a:spcPts val="0"/>
              </a:spcAft>
              <a:buSzPts val="1400"/>
              <a:buNone/>
              <a:defRPr/>
            </a:lvl5pPr>
            <a:lvl6pPr marL="1828891" lvl="5" indent="-152408" algn="l">
              <a:lnSpc>
                <a:spcPct val="100000"/>
              </a:lnSpc>
              <a:spcBef>
                <a:spcPts val="0"/>
              </a:spcBef>
              <a:spcAft>
                <a:spcPts val="0"/>
              </a:spcAft>
              <a:buSzPts val="1400"/>
              <a:buNone/>
              <a:defRPr/>
            </a:lvl6pPr>
            <a:lvl7pPr marL="2133707" lvl="6" indent="-152408" algn="l">
              <a:lnSpc>
                <a:spcPct val="100000"/>
              </a:lnSpc>
              <a:spcBef>
                <a:spcPts val="0"/>
              </a:spcBef>
              <a:spcAft>
                <a:spcPts val="0"/>
              </a:spcAft>
              <a:buSzPts val="1400"/>
              <a:buNone/>
              <a:defRPr/>
            </a:lvl7pPr>
            <a:lvl8pPr marL="2438522" lvl="7" indent="-152408" algn="l">
              <a:lnSpc>
                <a:spcPct val="100000"/>
              </a:lnSpc>
              <a:spcBef>
                <a:spcPts val="0"/>
              </a:spcBef>
              <a:spcAft>
                <a:spcPts val="0"/>
              </a:spcAft>
              <a:buSzPts val="1400"/>
              <a:buNone/>
              <a:defRPr/>
            </a:lvl8pPr>
            <a:lvl9pPr marL="2743337" lvl="8" indent="-15240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ftr" idx="11"/>
          </p:nvPr>
        </p:nvSpPr>
        <p:spPr>
          <a:xfrm>
            <a:off x="4145280" y="6377940"/>
            <a:ext cx="3901440" cy="18466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9"/>
          <p:cNvSpPr txBox="1">
            <a:spLocks noGrp="1"/>
          </p:cNvSpPr>
          <p:nvPr>
            <p:ph type="dt" idx="10"/>
          </p:nvPr>
        </p:nvSpPr>
        <p:spPr>
          <a:xfrm>
            <a:off x="609600" y="6377940"/>
            <a:ext cx="2804160" cy="18466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9"/>
          <p:cNvSpPr txBox="1">
            <a:spLocks noGrp="1"/>
          </p:cNvSpPr>
          <p:nvPr>
            <p:ph type="sldNum" idx="12"/>
          </p:nvPr>
        </p:nvSpPr>
        <p:spPr>
          <a:xfrm>
            <a:off x="8778241" y="6377940"/>
            <a:ext cx="2804160" cy="18466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374272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9"/>
        <p:cNvGrpSpPr/>
        <p:nvPr/>
      </p:nvGrpSpPr>
      <p:grpSpPr>
        <a:xfrm>
          <a:off x="0" y="0"/>
          <a:ext cx="0" cy="0"/>
          <a:chOff x="0" y="0"/>
          <a:chExt cx="0" cy="0"/>
        </a:xfrm>
      </p:grpSpPr>
      <p:sp>
        <p:nvSpPr>
          <p:cNvPr id="40" name="Google Shape;40;p21"/>
          <p:cNvSpPr txBox="1">
            <a:spLocks noGrp="1"/>
          </p:cNvSpPr>
          <p:nvPr>
            <p:ph type="ctrTitle"/>
          </p:nvPr>
        </p:nvSpPr>
        <p:spPr>
          <a:xfrm>
            <a:off x="914400" y="2125980"/>
            <a:ext cx="10363200" cy="61555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000" b="0" i="0">
                <a:solidFill>
                  <a:schemeClr val="dk1"/>
                </a:solidFill>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1"/>
          <p:cNvSpPr txBox="1">
            <a:spLocks noGrp="1"/>
          </p:cNvSpPr>
          <p:nvPr>
            <p:ph type="subTitle" idx="1"/>
          </p:nvPr>
        </p:nvSpPr>
        <p:spPr>
          <a:xfrm>
            <a:off x="1828800" y="3840480"/>
            <a:ext cx="8534400" cy="30777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000" b="0" i="0">
                <a:solidFill>
                  <a:srgbClr val="1F487C"/>
                </a:solidFill>
                <a:latin typeface="Lucida Sans"/>
                <a:ea typeface="Lucida Sans"/>
                <a:cs typeface="Lucida Sans"/>
                <a:sym typeface="Lucid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145280" y="6377940"/>
            <a:ext cx="3901440" cy="18466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dt" idx="10"/>
          </p:nvPr>
        </p:nvSpPr>
        <p:spPr>
          <a:xfrm>
            <a:off x="609600" y="6377940"/>
            <a:ext cx="2804160" cy="18466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sldNum" idx="12"/>
          </p:nvPr>
        </p:nvSpPr>
        <p:spPr>
          <a:xfrm>
            <a:off x="8778241" y="6377940"/>
            <a:ext cx="2804160" cy="18466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85108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10" Type="http://schemas.openxmlformats.org/officeDocument/2006/relationships/theme" Target="../theme/theme7.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1.xml"/><Relationship Id="rId7"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8813981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a:t>Click to edit Master title style</a:t>
            </a:r>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en-US">
              <a:latin typeface="+mn-lt"/>
            </a:endParaRPr>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975734629"/>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hdr="0" ftr="0" dt="0"/>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4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84" name="Google Shape;84;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85" name="Google Shape;85;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9405407"/>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3/30/2026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1921457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4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44"/>
          <p:cNvSpPr txBox="1">
            <a:spLocks noGrp="1"/>
          </p:cNvSpPr>
          <p:nvPr>
            <p:ph type="body" idx="1"/>
          </p:nvPr>
        </p:nvSpPr>
        <p:spPr>
          <a:xfrm>
            <a:off x="838200" y="1825626"/>
            <a:ext cx="10515600" cy="4351338"/>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58" name="Google Shape;158;p4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59" name="Google Shape;159;p4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60" name="Google Shape;160;p4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71516602"/>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7236351"/>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652371" y="647700"/>
            <a:ext cx="10625229" cy="1147053"/>
          </a:xfrm>
          <a:prstGeom prst="rect">
            <a:avLst/>
          </a:prstGeom>
          <a:noFill/>
          <a:ln>
            <a:noFill/>
          </a:ln>
        </p:spPr>
        <p:txBody>
          <a:bodyPr spcFirstLastPara="1" wrap="square" lIns="91425" tIns="45700" rIns="91425" bIns="45700" anchor="b" anchorCtr="0">
            <a:normAutofit/>
          </a:bodyPr>
          <a:lstStyle>
            <a:lvl1pPr marR="0" lvl="0" algn="l" rtl="0">
              <a:lnSpc>
                <a:spcPct val="120000"/>
              </a:lnSpc>
              <a:spcBef>
                <a:spcPts val="0"/>
              </a:spcBef>
              <a:spcAft>
                <a:spcPts val="0"/>
              </a:spcAft>
              <a:buClr>
                <a:srgbClr val="FFFFFF"/>
              </a:buClr>
              <a:buSzPts val="3600"/>
              <a:buFont typeface="Arial"/>
              <a:buNone/>
              <a:defRPr sz="3600" b="0" i="0" u="none" strike="noStrike" cap="none">
                <a:solidFill>
                  <a:srgbClr val="FFFFFF"/>
                </a:solidFill>
                <a:highlight>
                  <a:srgbClr val="000000"/>
                </a:highlight>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1" name="Google Shape;111;p19"/>
          <p:cNvSpPr txBox="1">
            <a:spLocks noGrp="1"/>
          </p:cNvSpPr>
          <p:nvPr>
            <p:ph type="body" idx="1"/>
          </p:nvPr>
        </p:nvSpPr>
        <p:spPr>
          <a:xfrm>
            <a:off x="652371" y="2095500"/>
            <a:ext cx="10620855" cy="3848100"/>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120000"/>
              </a:lnSpc>
              <a:spcBef>
                <a:spcPts val="1000"/>
              </a:spcBef>
              <a:spcAft>
                <a:spcPts val="0"/>
              </a:spcAft>
              <a:buClr>
                <a:schemeClr val="dk1"/>
              </a:buClr>
              <a:buSzPts val="1500"/>
              <a:buFont typeface="Arial"/>
              <a:buChar char="•"/>
              <a:defRPr sz="2000" b="0" i="0" u="none" strike="noStrike" cap="none">
                <a:solidFill>
                  <a:schemeClr val="dk1"/>
                </a:solidFill>
                <a:latin typeface="Play"/>
                <a:ea typeface="Play"/>
                <a:cs typeface="Play"/>
                <a:sym typeface="Play"/>
              </a:defRPr>
            </a:lvl1pPr>
            <a:lvl2pPr marL="914400" marR="0" lvl="1" indent="-314325" algn="l" rtl="0">
              <a:lnSpc>
                <a:spcPct val="120000"/>
              </a:lnSpc>
              <a:spcBef>
                <a:spcPts val="500"/>
              </a:spcBef>
              <a:spcAft>
                <a:spcPts val="0"/>
              </a:spcAft>
              <a:buClr>
                <a:schemeClr val="dk1"/>
              </a:buClr>
              <a:buSzPts val="1350"/>
              <a:buFont typeface="Arial"/>
              <a:buChar char="•"/>
              <a:defRPr sz="1800" b="0" i="0" u="none" strike="noStrike" cap="none">
                <a:solidFill>
                  <a:schemeClr val="dk1"/>
                </a:solidFill>
                <a:latin typeface="Play"/>
                <a:ea typeface="Play"/>
                <a:cs typeface="Play"/>
                <a:sym typeface="Play"/>
              </a:defRPr>
            </a:lvl2pPr>
            <a:lvl3pPr marL="1371600" marR="0" lvl="2" indent="-304800" algn="l" rtl="0">
              <a:lnSpc>
                <a:spcPct val="120000"/>
              </a:lnSpc>
              <a:spcBef>
                <a:spcPts val="500"/>
              </a:spcBef>
              <a:spcAft>
                <a:spcPts val="0"/>
              </a:spcAft>
              <a:buClr>
                <a:schemeClr val="dk1"/>
              </a:buClr>
              <a:buSzPts val="1200"/>
              <a:buFont typeface="Arial"/>
              <a:buChar char="•"/>
              <a:defRPr sz="1600" b="0" i="0" u="none" strike="noStrike" cap="none">
                <a:solidFill>
                  <a:schemeClr val="dk1"/>
                </a:solidFill>
                <a:latin typeface="Play"/>
                <a:ea typeface="Play"/>
                <a:cs typeface="Play"/>
                <a:sym typeface="Play"/>
              </a:defRPr>
            </a:lvl3pPr>
            <a:lvl4pPr marL="1828800" marR="0" lvl="3" indent="-295275" algn="l" rtl="0">
              <a:lnSpc>
                <a:spcPct val="120000"/>
              </a:lnSpc>
              <a:spcBef>
                <a:spcPts val="500"/>
              </a:spcBef>
              <a:spcAft>
                <a:spcPts val="0"/>
              </a:spcAft>
              <a:buClr>
                <a:schemeClr val="dk1"/>
              </a:buClr>
              <a:buSzPts val="1050"/>
              <a:buFont typeface="Arial"/>
              <a:buChar char="•"/>
              <a:defRPr sz="1400" b="0" i="0" u="none" strike="noStrike" cap="none">
                <a:solidFill>
                  <a:schemeClr val="dk1"/>
                </a:solidFill>
                <a:latin typeface="Play"/>
                <a:ea typeface="Play"/>
                <a:cs typeface="Play"/>
                <a:sym typeface="Play"/>
              </a:defRPr>
            </a:lvl4pPr>
            <a:lvl5pPr marL="2286000" marR="0" lvl="4" indent="-295275" algn="l" rtl="0">
              <a:lnSpc>
                <a:spcPct val="120000"/>
              </a:lnSpc>
              <a:spcBef>
                <a:spcPts val="500"/>
              </a:spcBef>
              <a:spcAft>
                <a:spcPts val="0"/>
              </a:spcAft>
              <a:buClr>
                <a:schemeClr val="dk1"/>
              </a:buClr>
              <a:buSzPts val="1050"/>
              <a:buFont typeface="Arial"/>
              <a:buChar char="•"/>
              <a:defRPr sz="1400" b="0" i="0" u="none" strike="noStrike" cap="none">
                <a:solidFill>
                  <a:schemeClr val="dk1"/>
                </a:solidFill>
                <a:latin typeface="Play"/>
                <a:ea typeface="Play"/>
                <a:cs typeface="Play"/>
                <a:sym typeface="Pla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9pPr>
          </a:lstStyle>
          <a:p>
            <a:endParaRPr/>
          </a:p>
        </p:txBody>
      </p:sp>
      <p:sp>
        <p:nvSpPr>
          <p:cNvPr id="112" name="Google Shape;112;p19"/>
          <p:cNvSpPr txBox="1">
            <a:spLocks noGrp="1"/>
          </p:cNvSpPr>
          <p:nvPr>
            <p:ph type="dt" idx="10"/>
          </p:nvPr>
        </p:nvSpPr>
        <p:spPr>
          <a:xfrm>
            <a:off x="652371" y="6332538"/>
            <a:ext cx="300649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1" i="0" u="none" strike="noStrike" cap="none">
                <a:solidFill>
                  <a:schemeClr val="dk1"/>
                </a:solidFill>
                <a:latin typeface="Play"/>
                <a:ea typeface="Play"/>
                <a:cs typeface="Play"/>
                <a:sym typeface="Play"/>
              </a:defRPr>
            </a:lvl1pPr>
            <a:lvl2pPr marR="0" lvl="1" algn="l" rtl="0">
              <a:spcBef>
                <a:spcPts val="0"/>
              </a:spcBef>
              <a:spcAft>
                <a:spcPts val="0"/>
              </a:spcAft>
              <a:buSzPts val="1400"/>
              <a:buNone/>
              <a:defRPr sz="1800" b="0" i="0" u="none" strike="noStrike" cap="none">
                <a:solidFill>
                  <a:schemeClr val="dk1"/>
                </a:solidFill>
                <a:latin typeface="Play"/>
                <a:ea typeface="Play"/>
                <a:cs typeface="Play"/>
                <a:sym typeface="Play"/>
              </a:defRPr>
            </a:lvl2pPr>
            <a:lvl3pPr marR="0" lvl="2" algn="l" rtl="0">
              <a:spcBef>
                <a:spcPts val="0"/>
              </a:spcBef>
              <a:spcAft>
                <a:spcPts val="0"/>
              </a:spcAft>
              <a:buSzPts val="1400"/>
              <a:buNone/>
              <a:defRPr sz="1800" b="0" i="0" u="none" strike="noStrike" cap="none">
                <a:solidFill>
                  <a:schemeClr val="dk1"/>
                </a:solidFill>
                <a:latin typeface="Play"/>
                <a:ea typeface="Play"/>
                <a:cs typeface="Play"/>
                <a:sym typeface="Play"/>
              </a:defRPr>
            </a:lvl3pPr>
            <a:lvl4pPr marR="0" lvl="3" algn="l" rtl="0">
              <a:spcBef>
                <a:spcPts val="0"/>
              </a:spcBef>
              <a:spcAft>
                <a:spcPts val="0"/>
              </a:spcAft>
              <a:buSzPts val="1400"/>
              <a:buNone/>
              <a:defRPr sz="1800" b="0" i="0" u="none" strike="noStrike" cap="none">
                <a:solidFill>
                  <a:schemeClr val="dk1"/>
                </a:solidFill>
                <a:latin typeface="Play"/>
                <a:ea typeface="Play"/>
                <a:cs typeface="Play"/>
                <a:sym typeface="Play"/>
              </a:defRPr>
            </a:lvl4pPr>
            <a:lvl5pPr marR="0" lvl="4" algn="l" rtl="0">
              <a:spcBef>
                <a:spcPts val="0"/>
              </a:spcBef>
              <a:spcAft>
                <a:spcPts val="0"/>
              </a:spcAft>
              <a:buSzPts val="1400"/>
              <a:buNone/>
              <a:defRPr sz="1800" b="0" i="0" u="none" strike="noStrike" cap="none">
                <a:solidFill>
                  <a:schemeClr val="dk1"/>
                </a:solidFill>
                <a:latin typeface="Play"/>
                <a:ea typeface="Play"/>
                <a:cs typeface="Play"/>
                <a:sym typeface="Play"/>
              </a:defRPr>
            </a:lvl5pPr>
            <a:lvl6pPr marR="0" lvl="5" algn="l" rtl="0">
              <a:spcBef>
                <a:spcPts val="0"/>
              </a:spcBef>
              <a:spcAft>
                <a:spcPts val="0"/>
              </a:spcAft>
              <a:buSzPts val="1400"/>
              <a:buNone/>
              <a:defRPr sz="1800" b="0" i="0" u="none" strike="noStrike" cap="none">
                <a:solidFill>
                  <a:schemeClr val="dk1"/>
                </a:solidFill>
                <a:latin typeface="Play"/>
                <a:ea typeface="Play"/>
                <a:cs typeface="Play"/>
                <a:sym typeface="Play"/>
              </a:defRPr>
            </a:lvl6pPr>
            <a:lvl7pPr marR="0" lvl="6" algn="l" rtl="0">
              <a:spcBef>
                <a:spcPts val="0"/>
              </a:spcBef>
              <a:spcAft>
                <a:spcPts val="0"/>
              </a:spcAft>
              <a:buSzPts val="1400"/>
              <a:buNone/>
              <a:defRPr sz="1800" b="0" i="0" u="none" strike="noStrike" cap="none">
                <a:solidFill>
                  <a:schemeClr val="dk1"/>
                </a:solidFill>
                <a:latin typeface="Play"/>
                <a:ea typeface="Play"/>
                <a:cs typeface="Play"/>
                <a:sym typeface="Play"/>
              </a:defRPr>
            </a:lvl7pPr>
            <a:lvl8pPr marR="0" lvl="7" algn="l" rtl="0">
              <a:spcBef>
                <a:spcPts val="0"/>
              </a:spcBef>
              <a:spcAft>
                <a:spcPts val="0"/>
              </a:spcAft>
              <a:buSzPts val="1400"/>
              <a:buNone/>
              <a:defRPr sz="1800" b="0" i="0" u="none" strike="noStrike" cap="none">
                <a:solidFill>
                  <a:schemeClr val="dk1"/>
                </a:solidFill>
                <a:latin typeface="Play"/>
                <a:ea typeface="Play"/>
                <a:cs typeface="Play"/>
                <a:sym typeface="Play"/>
              </a:defRPr>
            </a:lvl8pPr>
            <a:lvl9pPr marR="0" lvl="8" algn="l" rtl="0">
              <a:spcBef>
                <a:spcPts val="0"/>
              </a:spcBef>
              <a:spcAft>
                <a:spcPts val="0"/>
              </a:spcAft>
              <a:buSzPts val="1400"/>
              <a:buNone/>
              <a:defRPr sz="1800" b="0" i="0" u="none" strike="noStrike" cap="none">
                <a:solidFill>
                  <a:schemeClr val="dk1"/>
                </a:solidFill>
                <a:latin typeface="Play"/>
                <a:ea typeface="Play"/>
                <a:cs typeface="Play"/>
                <a:sym typeface="Play"/>
              </a:defRPr>
            </a:lvl9pPr>
          </a:lstStyle>
          <a:p>
            <a:endParaRPr/>
          </a:p>
        </p:txBody>
      </p:sp>
      <p:sp>
        <p:nvSpPr>
          <p:cNvPr id="113" name="Google Shape;113;p19"/>
          <p:cNvSpPr txBox="1">
            <a:spLocks noGrp="1"/>
          </p:cNvSpPr>
          <p:nvPr>
            <p:ph type="ftr" idx="11"/>
          </p:nvPr>
        </p:nvSpPr>
        <p:spPr>
          <a:xfrm>
            <a:off x="8034169" y="6332538"/>
            <a:ext cx="350545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1" i="0" u="none" strike="noStrike" cap="none">
                <a:solidFill>
                  <a:schemeClr val="dk1"/>
                </a:solidFill>
                <a:latin typeface="Play"/>
                <a:ea typeface="Play"/>
                <a:cs typeface="Play"/>
                <a:sym typeface="Play"/>
              </a:defRPr>
            </a:lvl1pPr>
            <a:lvl2pPr marR="0" lvl="1" algn="l" rtl="0">
              <a:spcBef>
                <a:spcPts val="0"/>
              </a:spcBef>
              <a:spcAft>
                <a:spcPts val="0"/>
              </a:spcAft>
              <a:buSzPts val="1400"/>
              <a:buNone/>
              <a:defRPr sz="1800" b="0" i="0" u="none" strike="noStrike" cap="none">
                <a:solidFill>
                  <a:schemeClr val="dk1"/>
                </a:solidFill>
                <a:latin typeface="Play"/>
                <a:ea typeface="Play"/>
                <a:cs typeface="Play"/>
                <a:sym typeface="Play"/>
              </a:defRPr>
            </a:lvl2pPr>
            <a:lvl3pPr marR="0" lvl="2" algn="l" rtl="0">
              <a:spcBef>
                <a:spcPts val="0"/>
              </a:spcBef>
              <a:spcAft>
                <a:spcPts val="0"/>
              </a:spcAft>
              <a:buSzPts val="1400"/>
              <a:buNone/>
              <a:defRPr sz="1800" b="0" i="0" u="none" strike="noStrike" cap="none">
                <a:solidFill>
                  <a:schemeClr val="dk1"/>
                </a:solidFill>
                <a:latin typeface="Play"/>
                <a:ea typeface="Play"/>
                <a:cs typeface="Play"/>
                <a:sym typeface="Play"/>
              </a:defRPr>
            </a:lvl3pPr>
            <a:lvl4pPr marR="0" lvl="3" algn="l" rtl="0">
              <a:spcBef>
                <a:spcPts val="0"/>
              </a:spcBef>
              <a:spcAft>
                <a:spcPts val="0"/>
              </a:spcAft>
              <a:buSzPts val="1400"/>
              <a:buNone/>
              <a:defRPr sz="1800" b="0" i="0" u="none" strike="noStrike" cap="none">
                <a:solidFill>
                  <a:schemeClr val="dk1"/>
                </a:solidFill>
                <a:latin typeface="Play"/>
                <a:ea typeface="Play"/>
                <a:cs typeface="Play"/>
                <a:sym typeface="Play"/>
              </a:defRPr>
            </a:lvl4pPr>
            <a:lvl5pPr marR="0" lvl="4" algn="l" rtl="0">
              <a:spcBef>
                <a:spcPts val="0"/>
              </a:spcBef>
              <a:spcAft>
                <a:spcPts val="0"/>
              </a:spcAft>
              <a:buSzPts val="1400"/>
              <a:buNone/>
              <a:defRPr sz="1800" b="0" i="0" u="none" strike="noStrike" cap="none">
                <a:solidFill>
                  <a:schemeClr val="dk1"/>
                </a:solidFill>
                <a:latin typeface="Play"/>
                <a:ea typeface="Play"/>
                <a:cs typeface="Play"/>
                <a:sym typeface="Play"/>
              </a:defRPr>
            </a:lvl5pPr>
            <a:lvl6pPr marR="0" lvl="5" algn="l" rtl="0">
              <a:spcBef>
                <a:spcPts val="0"/>
              </a:spcBef>
              <a:spcAft>
                <a:spcPts val="0"/>
              </a:spcAft>
              <a:buSzPts val="1400"/>
              <a:buNone/>
              <a:defRPr sz="1800" b="0" i="0" u="none" strike="noStrike" cap="none">
                <a:solidFill>
                  <a:schemeClr val="dk1"/>
                </a:solidFill>
                <a:latin typeface="Play"/>
                <a:ea typeface="Play"/>
                <a:cs typeface="Play"/>
                <a:sym typeface="Play"/>
              </a:defRPr>
            </a:lvl6pPr>
            <a:lvl7pPr marR="0" lvl="6" algn="l" rtl="0">
              <a:spcBef>
                <a:spcPts val="0"/>
              </a:spcBef>
              <a:spcAft>
                <a:spcPts val="0"/>
              </a:spcAft>
              <a:buSzPts val="1400"/>
              <a:buNone/>
              <a:defRPr sz="1800" b="0" i="0" u="none" strike="noStrike" cap="none">
                <a:solidFill>
                  <a:schemeClr val="dk1"/>
                </a:solidFill>
                <a:latin typeface="Play"/>
                <a:ea typeface="Play"/>
                <a:cs typeface="Play"/>
                <a:sym typeface="Play"/>
              </a:defRPr>
            </a:lvl7pPr>
            <a:lvl8pPr marR="0" lvl="7" algn="l" rtl="0">
              <a:spcBef>
                <a:spcPts val="0"/>
              </a:spcBef>
              <a:spcAft>
                <a:spcPts val="0"/>
              </a:spcAft>
              <a:buSzPts val="1400"/>
              <a:buNone/>
              <a:defRPr sz="1800" b="0" i="0" u="none" strike="noStrike" cap="none">
                <a:solidFill>
                  <a:schemeClr val="dk1"/>
                </a:solidFill>
                <a:latin typeface="Play"/>
                <a:ea typeface="Play"/>
                <a:cs typeface="Play"/>
                <a:sym typeface="Play"/>
              </a:defRPr>
            </a:lvl8pPr>
            <a:lvl9pPr marR="0" lvl="8" algn="l" rtl="0">
              <a:spcBef>
                <a:spcPts val="0"/>
              </a:spcBef>
              <a:spcAft>
                <a:spcPts val="0"/>
              </a:spcAft>
              <a:buSzPts val="1400"/>
              <a:buNone/>
              <a:defRPr sz="1800" b="0" i="0" u="none" strike="noStrike" cap="none">
                <a:solidFill>
                  <a:schemeClr val="dk1"/>
                </a:solidFill>
                <a:latin typeface="Play"/>
                <a:ea typeface="Play"/>
                <a:cs typeface="Play"/>
                <a:sym typeface="Play"/>
              </a:defRPr>
            </a:lvl9pPr>
          </a:lstStyle>
          <a:p>
            <a:endParaRPr/>
          </a:p>
        </p:txBody>
      </p:sp>
      <p:sp>
        <p:nvSpPr>
          <p:cNvPr id="114" name="Google Shape;114;p19"/>
          <p:cNvSpPr txBox="1">
            <a:spLocks noGrp="1"/>
          </p:cNvSpPr>
          <p:nvPr>
            <p:ph type="sldNum" idx="12"/>
          </p:nvPr>
        </p:nvSpPr>
        <p:spPr>
          <a:xfrm>
            <a:off x="11444747" y="6332538"/>
            <a:ext cx="53980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1" i="0" u="none" strike="noStrike" cap="none">
                <a:solidFill>
                  <a:schemeClr val="dk1"/>
                </a:solidFill>
                <a:latin typeface="Play"/>
                <a:ea typeface="Play"/>
                <a:cs typeface="Play"/>
                <a:sym typeface="Play"/>
              </a:defRPr>
            </a:lvl1pPr>
            <a:lvl2pPr marL="0" marR="0" lvl="1" indent="0" algn="r" rtl="0">
              <a:spcBef>
                <a:spcPts val="0"/>
              </a:spcBef>
              <a:buNone/>
              <a:defRPr sz="900" b="1" i="0" u="none" strike="noStrike" cap="none">
                <a:solidFill>
                  <a:schemeClr val="dk1"/>
                </a:solidFill>
                <a:latin typeface="Play"/>
                <a:ea typeface="Play"/>
                <a:cs typeface="Play"/>
                <a:sym typeface="Play"/>
              </a:defRPr>
            </a:lvl2pPr>
            <a:lvl3pPr marL="0" marR="0" lvl="2" indent="0" algn="r" rtl="0">
              <a:spcBef>
                <a:spcPts val="0"/>
              </a:spcBef>
              <a:buNone/>
              <a:defRPr sz="900" b="1" i="0" u="none" strike="noStrike" cap="none">
                <a:solidFill>
                  <a:schemeClr val="dk1"/>
                </a:solidFill>
                <a:latin typeface="Play"/>
                <a:ea typeface="Play"/>
                <a:cs typeface="Play"/>
                <a:sym typeface="Play"/>
              </a:defRPr>
            </a:lvl3pPr>
            <a:lvl4pPr marL="0" marR="0" lvl="3" indent="0" algn="r" rtl="0">
              <a:spcBef>
                <a:spcPts val="0"/>
              </a:spcBef>
              <a:buNone/>
              <a:defRPr sz="900" b="1" i="0" u="none" strike="noStrike" cap="none">
                <a:solidFill>
                  <a:schemeClr val="dk1"/>
                </a:solidFill>
                <a:latin typeface="Play"/>
                <a:ea typeface="Play"/>
                <a:cs typeface="Play"/>
                <a:sym typeface="Play"/>
              </a:defRPr>
            </a:lvl4pPr>
            <a:lvl5pPr marL="0" marR="0" lvl="4" indent="0" algn="r" rtl="0">
              <a:spcBef>
                <a:spcPts val="0"/>
              </a:spcBef>
              <a:buNone/>
              <a:defRPr sz="900" b="1" i="0" u="none" strike="noStrike" cap="none">
                <a:solidFill>
                  <a:schemeClr val="dk1"/>
                </a:solidFill>
                <a:latin typeface="Play"/>
                <a:ea typeface="Play"/>
                <a:cs typeface="Play"/>
                <a:sym typeface="Play"/>
              </a:defRPr>
            </a:lvl5pPr>
            <a:lvl6pPr marL="0" marR="0" lvl="5" indent="0" algn="r" rtl="0">
              <a:spcBef>
                <a:spcPts val="0"/>
              </a:spcBef>
              <a:buNone/>
              <a:defRPr sz="900" b="1" i="0" u="none" strike="noStrike" cap="none">
                <a:solidFill>
                  <a:schemeClr val="dk1"/>
                </a:solidFill>
                <a:latin typeface="Play"/>
                <a:ea typeface="Play"/>
                <a:cs typeface="Play"/>
                <a:sym typeface="Play"/>
              </a:defRPr>
            </a:lvl6pPr>
            <a:lvl7pPr marL="0" marR="0" lvl="6" indent="0" algn="r" rtl="0">
              <a:spcBef>
                <a:spcPts val="0"/>
              </a:spcBef>
              <a:buNone/>
              <a:defRPr sz="900" b="1" i="0" u="none" strike="noStrike" cap="none">
                <a:solidFill>
                  <a:schemeClr val="dk1"/>
                </a:solidFill>
                <a:latin typeface="Play"/>
                <a:ea typeface="Play"/>
                <a:cs typeface="Play"/>
                <a:sym typeface="Play"/>
              </a:defRPr>
            </a:lvl7pPr>
            <a:lvl8pPr marL="0" marR="0" lvl="7" indent="0" algn="r" rtl="0">
              <a:spcBef>
                <a:spcPts val="0"/>
              </a:spcBef>
              <a:buNone/>
              <a:defRPr sz="900" b="1" i="0" u="none" strike="noStrike" cap="none">
                <a:solidFill>
                  <a:schemeClr val="dk1"/>
                </a:solidFill>
                <a:latin typeface="Play"/>
                <a:ea typeface="Play"/>
                <a:cs typeface="Play"/>
                <a:sym typeface="Play"/>
              </a:defRPr>
            </a:lvl8pPr>
            <a:lvl9pPr marL="0" marR="0" lvl="8" indent="0" algn="r" rtl="0">
              <a:spcBef>
                <a:spcPts val="0"/>
              </a:spcBef>
              <a:buNone/>
              <a:defRPr sz="900" b="1" i="0" u="none" strike="noStrike" cap="none">
                <a:solidFill>
                  <a:schemeClr val="dk1"/>
                </a:solidFill>
                <a:latin typeface="Play"/>
                <a:ea typeface="Play"/>
                <a:cs typeface="Play"/>
                <a:sym typeface="Play"/>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83875533"/>
      </p:ext>
    </p:extLst>
  </p:cSld>
  <p:clrMap bg1="lt1" tx1="dk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B5F09D-7DB3-D4D2-AE9D-59717EB96D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B74CAF-5575-5576-6A82-0761D3C2F3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2C52E-1AEA-CFE0-0F89-1AA1F9F614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E60E5C-CE6E-4F69-B8A9-1FE935FE21E3}" type="datetimeFigureOut">
              <a:rPr lang="en-US" smtClean="0"/>
              <a:t>3/30/2026</a:t>
            </a:fld>
            <a:endParaRPr lang="en-US"/>
          </a:p>
        </p:txBody>
      </p:sp>
      <p:sp>
        <p:nvSpPr>
          <p:cNvPr id="5" name="Footer Placeholder 4">
            <a:extLst>
              <a:ext uri="{FF2B5EF4-FFF2-40B4-BE49-F238E27FC236}">
                <a16:creationId xmlns:a16="http://schemas.microsoft.com/office/drawing/2014/main" id="{52A3C81F-FE72-822E-A8D1-BBD26553F9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44011D-E791-A841-D7C2-1E722E650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6BCAA3-392D-4CEB-AB5F-96B3BE6AC07C}" type="slidenum">
              <a:rPr lang="en-US" smtClean="0"/>
              <a:t>‹#›</a:t>
            </a:fld>
            <a:endParaRPr lang="en-US"/>
          </a:p>
        </p:txBody>
      </p:sp>
    </p:spTree>
    <p:extLst>
      <p:ext uri="{BB962C8B-B14F-4D97-AF65-F5344CB8AC3E}">
        <p14:creationId xmlns:p14="http://schemas.microsoft.com/office/powerpoint/2010/main" val="414038838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865463" y="272440"/>
            <a:ext cx="10461074" cy="92333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60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6"/>
          <p:cNvSpPr txBox="1">
            <a:spLocks noGrp="1"/>
          </p:cNvSpPr>
          <p:nvPr>
            <p:ph type="body" idx="1"/>
          </p:nvPr>
        </p:nvSpPr>
        <p:spPr>
          <a:xfrm>
            <a:off x="992208" y="2073317"/>
            <a:ext cx="10207583" cy="461665"/>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3000" b="0" i="0" u="none" strike="noStrike" cap="none">
                <a:solidFill>
                  <a:srgbClr val="1F487C"/>
                </a:solidFill>
                <a:latin typeface="Lucida Sans"/>
                <a:ea typeface="Lucida Sans"/>
                <a:cs typeface="Lucida Sans"/>
                <a:sym typeface="Lucida Sans"/>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8" name="Google Shape;8;p16"/>
          <p:cNvSpPr txBox="1">
            <a:spLocks noGrp="1"/>
          </p:cNvSpPr>
          <p:nvPr>
            <p:ph type="ftr" idx="11"/>
          </p:nvPr>
        </p:nvSpPr>
        <p:spPr>
          <a:xfrm>
            <a:off x="4145280" y="6377940"/>
            <a:ext cx="3901440" cy="184666"/>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9" name="Google Shape;9;p16"/>
          <p:cNvSpPr txBox="1">
            <a:spLocks noGrp="1"/>
          </p:cNvSpPr>
          <p:nvPr>
            <p:ph type="dt" idx="10"/>
          </p:nvPr>
        </p:nvSpPr>
        <p:spPr>
          <a:xfrm>
            <a:off x="609600" y="6377940"/>
            <a:ext cx="2804160" cy="184666"/>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0" name="Google Shape;10;p16"/>
          <p:cNvSpPr txBox="1">
            <a:spLocks noGrp="1"/>
          </p:cNvSpPr>
          <p:nvPr>
            <p:ph type="sldNum" idx="12"/>
          </p:nvPr>
        </p:nvSpPr>
        <p:spPr>
          <a:xfrm>
            <a:off x="8778241" y="6377940"/>
            <a:ext cx="2804160" cy="184666"/>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sz="933">
              <a:solidFill>
                <a:srgbClr val="000000"/>
              </a:solidFill>
            </a:endParaRPr>
          </a:p>
        </p:txBody>
      </p:sp>
    </p:spTree>
    <p:extLst>
      <p:ext uri="{BB962C8B-B14F-4D97-AF65-F5344CB8AC3E}">
        <p14:creationId xmlns:p14="http://schemas.microsoft.com/office/powerpoint/2010/main" val="4165119715"/>
      </p:ext>
    </p:extLst>
  </p:cSld>
  <p:clrMap bg1="lt1" tx1="dk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1/relationships/webextension" Target="../webextensions/webextension1.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1/relationships/webextension" Target="../webextensions/webextension2.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unep.org/globalmercurypartnership/our-work/mercury-products/eliminating-mercury-skin-lightening-products" TargetMode="External"/><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11/relationships/webextension" Target="../webextensions/webextension3.xml"/><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58.xml"/><Relationship Id="rId6" Type="http://schemas.openxmlformats.org/officeDocument/2006/relationships/image" Target="../media/image39.jpeg"/><Relationship Id="rId5" Type="http://schemas.openxmlformats.org/officeDocument/2006/relationships/image" Target="../media/image38.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sv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68.xml"/><Relationship Id="rId6" Type="http://schemas.openxmlformats.org/officeDocument/2006/relationships/image" Target="../media/image38.png"/><Relationship Id="rId5" Type="http://schemas.openxmlformats.org/officeDocument/2006/relationships/image" Target="../media/image44.jpeg"/><Relationship Id="rId4" Type="http://schemas.openxmlformats.org/officeDocument/2006/relationships/image" Target="../media/image43.sv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http://www.mercurypolicy.org/images/logo.gif" TargetMode="External"/><Relationship Id="rId2" Type="http://schemas.openxmlformats.org/officeDocument/2006/relationships/notesSlide" Target="../notesSlides/notesSlide18.xml"/><Relationship Id="rId1" Type="http://schemas.openxmlformats.org/officeDocument/2006/relationships/slideLayout" Target="../slideLayouts/slideLayout6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8.png"/><Relationship Id="rId7" Type="http://schemas.openxmlformats.org/officeDocument/2006/relationships/image" Target="../media/image51.png"/><Relationship Id="rId12"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69.xml"/><Relationship Id="rId6" Type="http://schemas.openxmlformats.org/officeDocument/2006/relationships/image" Target="../media/image50.png"/><Relationship Id="rId11" Type="http://schemas.openxmlformats.org/officeDocument/2006/relationships/image" Target="../media/image54.jpeg"/><Relationship Id="rId5" Type="http://schemas.openxmlformats.org/officeDocument/2006/relationships/image" Target="../media/image49.jpeg"/><Relationship Id="rId10" Type="http://schemas.openxmlformats.org/officeDocument/2006/relationships/hyperlink" Target="https://www.zeromercury.org/projects/mercury-added-skin-lightening-creams-campaign-database/" TargetMode="External"/><Relationship Id="rId4" Type="http://schemas.openxmlformats.org/officeDocument/2006/relationships/image" Target="../media/image48.png"/><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3.svg"/><Relationship Id="rId3" Type="http://schemas.openxmlformats.org/officeDocument/2006/relationships/image" Target="../media/image38.png"/><Relationship Id="rId7" Type="http://schemas.openxmlformats.org/officeDocument/2006/relationships/image" Target="../media/image58.svg"/><Relationship Id="rId12" Type="http://schemas.openxmlformats.org/officeDocument/2006/relationships/image" Target="../media/image62.svg"/><Relationship Id="rId2" Type="http://schemas.openxmlformats.org/officeDocument/2006/relationships/notesSlide" Target="../notesSlides/notesSlide20.xml"/><Relationship Id="rId1" Type="http://schemas.openxmlformats.org/officeDocument/2006/relationships/slideLayout" Target="../slideLayouts/slideLayout69.xml"/><Relationship Id="rId6" Type="http://schemas.openxmlformats.org/officeDocument/2006/relationships/image" Target="../media/image57.svg"/><Relationship Id="rId11" Type="http://schemas.openxmlformats.org/officeDocument/2006/relationships/image" Target="../media/image40.png"/><Relationship Id="rId5" Type="http://schemas.openxmlformats.org/officeDocument/2006/relationships/image" Target="../media/image56.svg"/><Relationship Id="rId15" Type="http://schemas.openxmlformats.org/officeDocument/2006/relationships/image" Target="../media/image65.png"/><Relationship Id="rId10" Type="http://schemas.openxmlformats.org/officeDocument/2006/relationships/image" Target="../media/image61.svg"/><Relationship Id="rId4" Type="http://schemas.openxmlformats.org/officeDocument/2006/relationships/image" Target="../media/image44.jpeg"/><Relationship Id="rId9" Type="http://schemas.openxmlformats.org/officeDocument/2006/relationships/image" Target="../media/image60.svg"/><Relationship Id="rId14" Type="http://schemas.openxmlformats.org/officeDocument/2006/relationships/image" Target="../media/image64.svg"/></Relationships>
</file>

<file path=ppt/slides/_rels/slide37.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38.pn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69.xml"/><Relationship Id="rId6" Type="http://schemas.openxmlformats.org/officeDocument/2006/relationships/image" Target="../media/image66.jpeg"/><Relationship Id="rId5" Type="http://schemas.openxmlformats.org/officeDocument/2006/relationships/image" Target="../media/image40.pn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38.png"/><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69.xml"/><Relationship Id="rId6" Type="http://schemas.openxmlformats.org/officeDocument/2006/relationships/image" Target="../media/image69.png"/><Relationship Id="rId5" Type="http://schemas.openxmlformats.org/officeDocument/2006/relationships/image" Target="../media/image40.pn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77.xml"/><Relationship Id="rId6" Type="http://schemas.openxmlformats.org/officeDocument/2006/relationships/image" Target="../media/image40.png"/><Relationship Id="rId5" Type="http://schemas.openxmlformats.org/officeDocument/2006/relationships/image" Target="../media/image44.jpe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76.xml"/><Relationship Id="rId6" Type="http://schemas.openxmlformats.org/officeDocument/2006/relationships/image" Target="../media/image40.png"/><Relationship Id="rId5" Type="http://schemas.openxmlformats.org/officeDocument/2006/relationships/image" Target="../media/image44.jpe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44.jpe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notesSlide" Target="../notesSlides/notesSlide25.xml"/><Relationship Id="rId16" Type="http://schemas.openxmlformats.org/officeDocument/2006/relationships/image" Target="../media/image82.png"/><Relationship Id="rId1" Type="http://schemas.openxmlformats.org/officeDocument/2006/relationships/slideLayout" Target="../slideLayouts/slideLayout76.xml"/><Relationship Id="rId6" Type="http://schemas.openxmlformats.org/officeDocument/2006/relationships/image" Target="../media/image38.png"/><Relationship Id="rId11" Type="http://schemas.openxmlformats.org/officeDocument/2006/relationships/image" Target="../media/image77.png"/><Relationship Id="rId5" Type="http://schemas.openxmlformats.org/officeDocument/2006/relationships/hyperlink" Target="https://www.health.state.mn.us/communities/ep/han/2020/jan14mercury.pdf" TargetMode="External"/><Relationship Id="rId15" Type="http://schemas.openxmlformats.org/officeDocument/2006/relationships/image" Target="../media/image81.png"/><Relationship Id="rId10" Type="http://schemas.openxmlformats.org/officeDocument/2006/relationships/image" Target="http://www.mercurypolicy.org/images/logo.gif" TargetMode="External"/><Relationship Id="rId4" Type="http://schemas.openxmlformats.org/officeDocument/2006/relationships/image" Target="../media/image76.png"/><Relationship Id="rId9" Type="http://schemas.openxmlformats.org/officeDocument/2006/relationships/image" Target="../media/image47.png"/><Relationship Id="rId1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85.jpeg"/><Relationship Id="rId2" Type="http://schemas.openxmlformats.org/officeDocument/2006/relationships/notesSlide" Target="../notesSlides/notesSlide26.xml"/><Relationship Id="rId1" Type="http://schemas.openxmlformats.org/officeDocument/2006/relationships/slideLayout" Target="../slideLayouts/slideLayout69.xml"/><Relationship Id="rId6" Type="http://schemas.openxmlformats.org/officeDocument/2006/relationships/image" Target="../media/image84.png"/><Relationship Id="rId5" Type="http://schemas.openxmlformats.org/officeDocument/2006/relationships/image" Target="../media/image40.pn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6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67.xml"/><Relationship Id="rId6" Type="http://schemas.openxmlformats.org/officeDocument/2006/relationships/image" Target="../media/image88.jpeg"/><Relationship Id="rId5" Type="http://schemas.openxmlformats.org/officeDocument/2006/relationships/hyperlink" Target="https://www.zeromercury.org/mercury-added-skin-lightening-creams-campaign/" TargetMode="Externa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89.xml"/><Relationship Id="rId5" Type="http://schemas.openxmlformats.org/officeDocument/2006/relationships/image" Target="../media/image92.jpeg"/><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89.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89.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89.xm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89.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89.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89.xml"/></Relationships>
</file>

<file path=ppt/slides/_rels/slide5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7.xml"/><Relationship Id="rId1" Type="http://schemas.openxmlformats.org/officeDocument/2006/relationships/slideLayout" Target="../slideLayouts/slideLayout89.xml"/><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89.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89.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89.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89.xml"/></Relationships>
</file>

<file path=ppt/slides/_rels/slide59.xml.rels><?xml version="1.0" encoding="UTF-8" standalone="yes"?>
<Relationships xmlns="http://schemas.openxmlformats.org/package/2006/relationships"><Relationship Id="rId3" Type="http://schemas.openxmlformats.org/officeDocument/2006/relationships/hyperlink" Target="https://minamataconvention.org/en/documents/unep-mc-cop-6-inf-5-study-global-supply-production-trade-and-use-mercury-compounds" TargetMode="External"/><Relationship Id="rId2" Type="http://schemas.openxmlformats.org/officeDocument/2006/relationships/notesSlide" Target="../notesSlides/notesSlide42.xml"/><Relationship Id="rId1" Type="http://schemas.openxmlformats.org/officeDocument/2006/relationships/slideLayout" Target="../slideLayouts/slideLayout90.xm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hyperlink" Target="https://www.wcotradetools.org/en/harmonized-system" TargetMode="External"/><Relationship Id="rId2" Type="http://schemas.openxmlformats.org/officeDocument/2006/relationships/notesSlide" Target="../notesSlides/notesSlide43.xml"/><Relationship Id="rId1" Type="http://schemas.openxmlformats.org/officeDocument/2006/relationships/slideLayout" Target="../slideLayouts/slideLayout89.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89.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8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9.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89.xml"/><Relationship Id="rId4" Type="http://schemas.openxmlformats.org/officeDocument/2006/relationships/image" Target="../media/image96.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9.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89.xm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89.xml"/><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52.xml"/><Relationship Id="rId1" Type="http://schemas.openxmlformats.org/officeDocument/2006/relationships/slideLayout" Target="../slideLayouts/slideLayout89.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89.xml"/><Relationship Id="rId4" Type="http://schemas.openxmlformats.org/officeDocument/2006/relationships/image" Target="../media/image109.png"/></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4.xml"/><Relationship Id="rId1" Type="http://schemas.openxmlformats.org/officeDocument/2006/relationships/slideLayout" Target="../slideLayouts/slideLayout89.xml"/><Relationship Id="rId5" Type="http://schemas.openxmlformats.org/officeDocument/2006/relationships/image" Target="../media/image112.png"/><Relationship Id="rId4" Type="http://schemas.openxmlformats.org/officeDocument/2006/relationships/image" Target="../media/image111.png"/></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5.xml"/><Relationship Id="rId1" Type="http://schemas.openxmlformats.org/officeDocument/2006/relationships/slideLayout" Target="../slideLayouts/slideLayout89.xml"/><Relationship Id="rId4" Type="http://schemas.openxmlformats.org/officeDocument/2006/relationships/image" Target="../media/image114.png"/></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6.xml"/><Relationship Id="rId1" Type="http://schemas.openxmlformats.org/officeDocument/2006/relationships/slideLayout" Target="../slideLayouts/slideLayout89.xml"/><Relationship Id="rId5" Type="http://schemas.openxmlformats.org/officeDocument/2006/relationships/image" Target="../media/image117.png"/><Relationship Id="rId4" Type="http://schemas.openxmlformats.org/officeDocument/2006/relationships/image" Target="../media/image116.png"/></Relationships>
</file>

<file path=ppt/slides/_rels/slide74.xml.rels><?xml version="1.0" encoding="UTF-8" standalone="yes"?>
<Relationships xmlns="http://schemas.openxmlformats.org/package/2006/relationships"><Relationship Id="rId8" Type="http://schemas.openxmlformats.org/officeDocument/2006/relationships/hyperlink" Target="https://www.unep.org/mercuryfreecosmetics" TargetMode="External"/><Relationship Id="rId3" Type="http://schemas.openxmlformats.org/officeDocument/2006/relationships/image" Target="../media/image118.png"/><Relationship Id="rId7" Type="http://schemas.openxmlformats.org/officeDocument/2006/relationships/hyperlink" Target="http://www.briwildlife.org/" TargetMode="External"/><Relationship Id="rId2" Type="http://schemas.openxmlformats.org/officeDocument/2006/relationships/notesSlide" Target="../notesSlides/notesSlide57.xml"/><Relationship Id="rId1" Type="http://schemas.openxmlformats.org/officeDocument/2006/relationships/slideLayout" Target="../slideLayouts/slideLayout89.xml"/><Relationship Id="rId6" Type="http://schemas.openxmlformats.org/officeDocument/2006/relationships/hyperlink" Target="mailto:ashley.bastiansz@briwildlife.org" TargetMode="External"/><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21.png"/></Relationships>
</file>

<file path=ppt/slides/_rels/slide75.xml.rels><?xml version="1.0" encoding="UTF-8" standalone="yes"?>
<Relationships xmlns="http://schemas.openxmlformats.org/package/2006/relationships"><Relationship Id="rId3" Type="http://schemas.microsoft.com/office/2011/relationships/webextension" Target="../webextensions/webextension4.xml"/><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22.png"/></Relationships>
</file>

<file path=ppt/slides/_rels/slide7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8.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7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9.xml"/></Relationships>
</file>

<file path=ppt/slides/_rels/slide79.xml.rels><?xml version="1.0" encoding="UTF-8" standalone="yes"?>
<Relationships xmlns="http://schemas.openxmlformats.org/package/2006/relationships"><Relationship Id="rId3" Type="http://schemas.openxmlformats.org/officeDocument/2006/relationships/image" Target="../media/image123.png"/><Relationship Id="rId2" Type="http://schemas.microsoft.com/office/2011/relationships/webextension" Target="../webextensions/webextension5.xml"/><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24.png"/><Relationship Id="rId2" Type="http://schemas.microsoft.com/office/2011/relationships/webextension" Target="../webextensions/webextension6.xml"/><Relationship Id="rId1" Type="http://schemas.openxmlformats.org/officeDocument/2006/relationships/slideLayout" Target="../slideLayouts/slideLayout90.xml"/></Relationships>
</file>

<file path=ppt/slides/_rels/slide81.xml.rels><?xml version="1.0" encoding="UTF-8" standalone="yes"?>
<Relationships xmlns="http://schemas.openxmlformats.org/package/2006/relationships"><Relationship Id="rId3" Type="http://schemas.openxmlformats.org/officeDocument/2006/relationships/hyperlink" Target="http://www.unep.org/mercuryfreecosmetics" TargetMode="External"/><Relationship Id="rId2" Type="http://schemas.openxmlformats.org/officeDocument/2006/relationships/image" Target="../media/image125.png"/><Relationship Id="rId1" Type="http://schemas.openxmlformats.org/officeDocument/2006/relationships/slideLayout" Target="../slideLayouts/slideLayout78.xml"/><Relationship Id="rId4" Type="http://schemas.openxmlformats.org/officeDocument/2006/relationships/image" Target="../media/image126.png"/></Relationships>
</file>

<file path=ppt/slides/_rels/slide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359AB100-438C-8CED-469D-2B66ED9C9BBA}"/>
            </a:ext>
          </a:extLst>
        </p:cNvPr>
        <p:cNvGrpSpPr/>
        <p:nvPr/>
      </p:nvGrpSpPr>
      <p:grpSpPr>
        <a:xfrm>
          <a:off x="0" y="0"/>
          <a:ext cx="0" cy="0"/>
          <a:chOff x="0" y="0"/>
          <a:chExt cx="0" cy="0"/>
        </a:xfrm>
      </p:grpSpPr>
      <p:grpSp>
        <p:nvGrpSpPr>
          <p:cNvPr id="198" name="Google Shape;198;p3">
            <a:extLst>
              <a:ext uri="{FF2B5EF4-FFF2-40B4-BE49-F238E27FC236}">
                <a16:creationId xmlns:a16="http://schemas.microsoft.com/office/drawing/2014/main" id="{89B0B863-0D36-5593-D756-A147262AECC8}"/>
              </a:ext>
            </a:extLst>
          </p:cNvPr>
          <p:cNvGrpSpPr/>
          <p:nvPr/>
        </p:nvGrpSpPr>
        <p:grpSpPr>
          <a:xfrm>
            <a:off x="2773396" y="176991"/>
            <a:ext cx="8833329" cy="3144882"/>
            <a:chOff x="-237242" y="-133687"/>
            <a:chExt cx="12949800" cy="6289764"/>
          </a:xfrm>
        </p:grpSpPr>
        <p:sp>
          <p:nvSpPr>
            <p:cNvPr id="199" name="Google Shape;199;p3">
              <a:extLst>
                <a:ext uri="{FF2B5EF4-FFF2-40B4-BE49-F238E27FC236}">
                  <a16:creationId xmlns:a16="http://schemas.microsoft.com/office/drawing/2014/main" id="{78EFCEC2-D5E6-A985-5574-46138A75CE72}"/>
                </a:ext>
              </a:extLst>
            </p:cNvPr>
            <p:cNvSpPr txBox="1"/>
            <p:nvPr/>
          </p:nvSpPr>
          <p:spPr>
            <a:xfrm>
              <a:off x="-237242" y="-133687"/>
              <a:ext cx="12949800" cy="2954656"/>
            </a:xfrm>
            <a:prstGeom prst="rect">
              <a:avLst/>
            </a:prstGeom>
            <a:noFill/>
            <a:ln>
              <a:noFill/>
            </a:ln>
          </p:spPr>
          <p:txBody>
            <a:bodyPr spcFirstLastPara="1" wrap="square" lIns="0" tIns="0" rIns="0" bIns="0" anchor="t" anchorCtr="0">
              <a:spAutoFit/>
            </a:bodyPr>
            <a:lstStyle/>
            <a:p>
              <a:pPr algn="ctr" defTabSz="609630">
                <a:buClr>
                  <a:srgbClr val="000000"/>
                </a:buClr>
              </a:pPr>
              <a:r>
                <a:rPr lang="en-US" sz="3200" b="1" kern="0">
                  <a:solidFill>
                    <a:srgbClr val="0070C0"/>
                  </a:solidFill>
                  <a:latin typeface="Calibri" panose="020F0502020204030204" pitchFamily="34" charset="0"/>
                  <a:ea typeface="Calibri" panose="020F0502020204030204" pitchFamily="34" charset="0"/>
                  <a:cs typeface="Calibri" panose="020F0502020204030204" pitchFamily="34" charset="0"/>
                  <a:sym typeface="Fira Sans SemiBold"/>
                </a:rPr>
                <a:t>VIRTUAL WORKSHOP ON </a:t>
              </a:r>
            </a:p>
            <a:p>
              <a:pPr algn="ctr" defTabSz="609630">
                <a:buClr>
                  <a:srgbClr val="000000"/>
                </a:buClr>
              </a:pPr>
              <a:r>
                <a:rPr lang="en-US" sz="3200" b="1" kern="0">
                  <a:solidFill>
                    <a:srgbClr val="0070C0"/>
                  </a:solidFill>
                  <a:latin typeface="Calibri" panose="020F0502020204030204" pitchFamily="34" charset="0"/>
                  <a:ea typeface="Calibri" panose="020F0502020204030204" pitchFamily="34" charset="0"/>
                  <a:cs typeface="Calibri" panose="020F0502020204030204" pitchFamily="34" charset="0"/>
                  <a:sym typeface="Fira Sans SemiBold"/>
                </a:rPr>
                <a:t>MERCURY-ADDED SKIN LIGHTENING PRODUCTS: CUSTOMS &amp; ENFORCEMENT TRAINING</a:t>
              </a:r>
              <a:endParaRPr sz="500" b="1" kern="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00" name="Google Shape;200;p3">
              <a:extLst>
                <a:ext uri="{FF2B5EF4-FFF2-40B4-BE49-F238E27FC236}">
                  <a16:creationId xmlns:a16="http://schemas.microsoft.com/office/drawing/2014/main" id="{585F2BED-BF84-633A-0BCD-3619FD8736A6}"/>
                </a:ext>
              </a:extLst>
            </p:cNvPr>
            <p:cNvSpPr txBox="1"/>
            <p:nvPr/>
          </p:nvSpPr>
          <p:spPr>
            <a:xfrm>
              <a:off x="-237242" y="3035223"/>
              <a:ext cx="12949800" cy="3120854"/>
            </a:xfrm>
            <a:prstGeom prst="rect">
              <a:avLst/>
            </a:prstGeom>
            <a:noFill/>
            <a:ln>
              <a:noFill/>
            </a:ln>
          </p:spPr>
          <p:txBody>
            <a:bodyPr spcFirstLastPara="1" wrap="square" lIns="0" tIns="0" rIns="0" bIns="0" anchor="t" anchorCtr="0">
              <a:spAutoFit/>
            </a:bodyPr>
            <a:lstStyle/>
            <a:p>
              <a:pPr algn="ctr" defTabSz="609630">
                <a:lnSpc>
                  <a:spcPct val="130000"/>
                </a:lnSpc>
                <a:buClr>
                  <a:srgbClr val="000000"/>
                </a:buClr>
              </a:pPr>
              <a:r>
                <a:rPr lang="en-US" sz="2600" b="1" kern="0">
                  <a:solidFill>
                    <a:srgbClr val="000000"/>
                  </a:solidFill>
                  <a:latin typeface="Calibri" panose="020F0502020204030204" pitchFamily="34" charset="0"/>
                  <a:ea typeface="Calibri" panose="020F0502020204030204" pitchFamily="34" charset="0"/>
                  <a:cs typeface="Calibri" panose="020F0502020204030204" pitchFamily="34" charset="0"/>
                  <a:sym typeface="Fira Sans Medium"/>
                </a:rPr>
                <a:t>Thank you for joining today’s webinar session! </a:t>
              </a:r>
            </a:p>
            <a:p>
              <a:pPr algn="ctr" defTabSz="609630">
                <a:lnSpc>
                  <a:spcPct val="130000"/>
                </a:lnSpc>
                <a:buClr>
                  <a:srgbClr val="000000"/>
                </a:buClr>
              </a:pPr>
              <a:r>
                <a:rPr lang="en-US" sz="2600" b="1" u="sng" kern="0">
                  <a:solidFill>
                    <a:srgbClr val="000000"/>
                  </a:solidFill>
                  <a:latin typeface="Calibri" panose="020F0502020204030204" pitchFamily="34" charset="0"/>
                  <a:ea typeface="Calibri" panose="020F0502020204030204" pitchFamily="34" charset="0"/>
                  <a:cs typeface="Calibri" panose="020F0502020204030204" pitchFamily="34" charset="0"/>
                  <a:sym typeface="Fira Sans Medium"/>
                </a:rPr>
                <a:t>We will begin shortly. </a:t>
              </a:r>
            </a:p>
            <a:p>
              <a:pPr algn="ctr" defTabSz="609630">
                <a:lnSpc>
                  <a:spcPct val="130000"/>
                </a:lnSpc>
                <a:buClr>
                  <a:srgbClr val="000000"/>
                </a:buClr>
              </a:pPr>
              <a:r>
                <a:rPr lang="en-US" sz="2600" b="1" kern="0">
                  <a:solidFill>
                    <a:srgbClr val="000000"/>
                  </a:solidFill>
                  <a:latin typeface="Calibri" panose="020F0502020204030204" pitchFamily="34" charset="0"/>
                  <a:ea typeface="Calibri" panose="020F0502020204030204" pitchFamily="34" charset="0"/>
                  <a:cs typeface="Calibri" panose="020F0502020204030204" pitchFamily="34" charset="0"/>
                  <a:sym typeface="Fira Sans Medium"/>
                </a:rPr>
                <a:t>Kindly note the following guidelines:</a:t>
              </a:r>
              <a:endParaRPr sz="933"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11" name="Picture 10">
            <a:extLst>
              <a:ext uri="{FF2B5EF4-FFF2-40B4-BE49-F238E27FC236}">
                <a16:creationId xmlns:a16="http://schemas.microsoft.com/office/drawing/2014/main" id="{3E707B25-0687-0D4F-E541-B9B5AC500C5F}"/>
              </a:ext>
            </a:extLst>
          </p:cNvPr>
          <p:cNvPicPr>
            <a:picLocks noChangeAspect="1"/>
          </p:cNvPicPr>
          <p:nvPr/>
        </p:nvPicPr>
        <p:blipFill>
          <a:blip r:embed="rId3"/>
          <a:stretch>
            <a:fillRect/>
          </a:stretch>
        </p:blipFill>
        <p:spPr>
          <a:xfrm>
            <a:off x="146946" y="102745"/>
            <a:ext cx="2262212" cy="6652510"/>
          </a:xfrm>
          <a:prstGeom prst="rect">
            <a:avLst/>
          </a:prstGeom>
        </p:spPr>
      </p:pic>
      <p:graphicFrame>
        <p:nvGraphicFramePr>
          <p:cNvPr id="2" name="ZoneTexte 1">
            <a:extLst>
              <a:ext uri="{FF2B5EF4-FFF2-40B4-BE49-F238E27FC236}">
                <a16:creationId xmlns:a16="http://schemas.microsoft.com/office/drawing/2014/main" id="{3FDBAFE3-96E7-04B9-4C74-E65D9C433DFB}"/>
              </a:ext>
            </a:extLst>
          </p:cNvPr>
          <p:cNvGraphicFramePr/>
          <p:nvPr>
            <p:extLst>
              <p:ext uri="{D42A27DB-BD31-4B8C-83A1-F6EECF244321}">
                <p14:modId xmlns:p14="http://schemas.microsoft.com/office/powerpoint/2010/main" val="2050742862"/>
              </p:ext>
            </p:extLst>
          </p:nvPr>
        </p:nvGraphicFramePr>
        <p:xfrm>
          <a:off x="3337560" y="3429000"/>
          <a:ext cx="7854696" cy="3188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45171715"/>
      </p:ext>
    </p:extLst>
  </p:cSld>
  <p:clrMapOvr>
    <a:masterClrMapping/>
  </p:clrMapOvr>
  <mc:AlternateContent xmlns:mc="http://schemas.openxmlformats.org/markup-compatibility/2006">
    <mc:Choice xmlns:p14="http://schemas.microsoft.com/office/powerpoint/2010/main" Requires="p14">
      <p:transition spd="slow" p14:dur="2000" advTm="17770"/>
    </mc:Choice>
    <mc:Fallback>
      <p:transition spd="slow" advTm="1777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7AC17F-9380-52E6-A069-0F053D74B73F}"/>
              </a:ext>
            </a:extLst>
          </p:cNvPr>
          <p:cNvSpPr>
            <a:spLocks noGrp="1"/>
          </p:cNvSpPr>
          <p:nvPr>
            <p:ph type="sldNum" idx="12"/>
          </p:nvPr>
        </p:nvSpPr>
        <p:spPr/>
        <p:txBody>
          <a:bodyPr/>
          <a:lstStyle/>
          <a:p>
            <a:fld id="{00000000-1234-1234-1234-123412341234}" type="slidenum">
              <a:rPr lang="en-US" smtClean="0"/>
              <a:pPr/>
              <a:t>10</a:t>
            </a:fld>
            <a:endParaRPr lang="en-US"/>
          </a:p>
        </p:txBody>
      </p:sp>
      <p:pic>
        <p:nvPicPr>
          <p:cNvPr id="9" name="Picture 8">
            <a:extLst>
              <a:ext uri="{FF2B5EF4-FFF2-40B4-BE49-F238E27FC236}">
                <a16:creationId xmlns:a16="http://schemas.microsoft.com/office/drawing/2014/main" id="{2B538A89-75EB-5615-EE15-9D02532D66CA}"/>
              </a:ext>
            </a:extLst>
          </p:cNvPr>
          <p:cNvPicPr>
            <a:picLocks noChangeAspect="1"/>
          </p:cNvPicPr>
          <p:nvPr/>
        </p:nvPicPr>
        <p:blipFill>
          <a:blip r:embed="rId2"/>
          <a:stretch>
            <a:fillRect/>
          </a:stretch>
        </p:blipFill>
        <p:spPr>
          <a:xfrm>
            <a:off x="0" y="301900"/>
            <a:ext cx="12192000" cy="5975075"/>
          </a:xfrm>
          <a:prstGeom prst="rect">
            <a:avLst/>
          </a:prstGeom>
        </p:spPr>
      </p:pic>
    </p:spTree>
    <p:extLst>
      <p:ext uri="{BB962C8B-B14F-4D97-AF65-F5344CB8AC3E}">
        <p14:creationId xmlns:p14="http://schemas.microsoft.com/office/powerpoint/2010/main" val="3811185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Shape 333"/>
        <p:cNvGrpSpPr/>
        <p:nvPr/>
      </p:nvGrpSpPr>
      <p:grpSpPr>
        <a:xfrm>
          <a:off x="0" y="0"/>
          <a:ext cx="0" cy="0"/>
          <a:chOff x="0" y="0"/>
          <a:chExt cx="0" cy="0"/>
        </a:xfrm>
      </p:grpSpPr>
      <p:sp>
        <p:nvSpPr>
          <p:cNvPr id="334" name="Google Shape;334;p9"/>
          <p:cNvSpPr/>
          <p:nvPr/>
        </p:nvSpPr>
        <p:spPr>
          <a:xfrm>
            <a:off x="10923144" y="6006398"/>
            <a:ext cx="2537714" cy="1388821"/>
          </a:xfrm>
          <a:custGeom>
            <a:avLst/>
            <a:gdLst/>
            <a:ahLst/>
            <a:cxnLst/>
            <a:rect l="l" t="t" r="r" b="b"/>
            <a:pathLst>
              <a:path w="3806571" h="2083232" extrusionOk="0">
                <a:moveTo>
                  <a:pt x="0" y="0"/>
                </a:moveTo>
                <a:lnTo>
                  <a:pt x="3806570" y="0"/>
                </a:lnTo>
                <a:lnTo>
                  <a:pt x="3806570" y="2083232"/>
                </a:lnTo>
                <a:lnTo>
                  <a:pt x="0" y="2083232"/>
                </a:lnTo>
                <a:lnTo>
                  <a:pt x="0" y="0"/>
                </a:lnTo>
                <a:close/>
              </a:path>
            </a:pathLst>
          </a:custGeom>
          <a:blipFill rotWithShape="1">
            <a:blip r:embed="rId3">
              <a:alphaModFix/>
            </a:blip>
            <a:stretch>
              <a:fillRect/>
            </a:stretch>
          </a:blipFill>
          <a:ln>
            <a:noFill/>
          </a:ln>
        </p:spPr>
        <p:txBody>
          <a:bodyPr spcFirstLastPara="1" wrap="square" lIns="60950" tIns="30467" rIns="60950" bIns="30467" anchor="t"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5" name="Google Shape;335;p9"/>
          <p:cNvSpPr/>
          <p:nvPr/>
        </p:nvSpPr>
        <p:spPr>
          <a:xfrm>
            <a:off x="174405" y="1082647"/>
            <a:ext cx="4595376" cy="4677520"/>
          </a:xfrm>
          <a:custGeom>
            <a:avLst/>
            <a:gdLst/>
            <a:ahLst/>
            <a:cxnLst/>
            <a:rect l="l" t="t" r="r" b="b"/>
            <a:pathLst>
              <a:path w="6893064" h="7016280" extrusionOk="0">
                <a:moveTo>
                  <a:pt x="0" y="0"/>
                </a:moveTo>
                <a:lnTo>
                  <a:pt x="6893064" y="0"/>
                </a:lnTo>
                <a:lnTo>
                  <a:pt x="6893064" y="7016280"/>
                </a:lnTo>
                <a:lnTo>
                  <a:pt x="0" y="7016280"/>
                </a:lnTo>
                <a:lnTo>
                  <a:pt x="0" y="0"/>
                </a:lnTo>
                <a:close/>
              </a:path>
            </a:pathLst>
          </a:custGeom>
          <a:blipFill rotWithShape="1">
            <a:blip r:embed="rId4">
              <a:alphaModFix/>
            </a:blip>
            <a:stretch>
              <a:fillRect t="-1340" b="-894"/>
            </a:stretch>
          </a:blipFill>
          <a:ln>
            <a:noFill/>
          </a:ln>
        </p:spPr>
        <p:txBody>
          <a:bodyPr spcFirstLastPara="1" wrap="square" lIns="60950" tIns="30467" rIns="60950" bIns="30467" anchor="t"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6" name="Google Shape;336;p9"/>
          <p:cNvSpPr/>
          <p:nvPr/>
        </p:nvSpPr>
        <p:spPr>
          <a:xfrm>
            <a:off x="174405" y="6054479"/>
            <a:ext cx="7534173" cy="235443"/>
          </a:xfrm>
          <a:custGeom>
            <a:avLst/>
            <a:gdLst/>
            <a:ahLst/>
            <a:cxnLst/>
            <a:rect l="l" t="t" r="r" b="b"/>
            <a:pathLst>
              <a:path w="11301259" h="353164" extrusionOk="0">
                <a:moveTo>
                  <a:pt x="0" y="0"/>
                </a:moveTo>
                <a:lnTo>
                  <a:pt x="11301259" y="0"/>
                </a:lnTo>
                <a:lnTo>
                  <a:pt x="11301259" y="353164"/>
                </a:lnTo>
                <a:lnTo>
                  <a:pt x="0" y="353164"/>
                </a:lnTo>
                <a:lnTo>
                  <a:pt x="0" y="0"/>
                </a:lnTo>
                <a:close/>
              </a:path>
            </a:pathLst>
          </a:custGeom>
          <a:blipFill rotWithShape="1">
            <a:blip r:embed="rId5">
              <a:alphaModFix/>
            </a:blip>
            <a:stretch>
              <a:fillRect/>
            </a:stretch>
          </a:blipFill>
          <a:ln>
            <a:noFill/>
          </a:ln>
        </p:spPr>
        <p:txBody>
          <a:bodyPr spcFirstLastPara="1" wrap="square" lIns="60950" tIns="30467" rIns="60950" bIns="30467" anchor="t"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7" name="Google Shape;337;p9"/>
          <p:cNvSpPr txBox="1"/>
          <p:nvPr/>
        </p:nvSpPr>
        <p:spPr>
          <a:xfrm>
            <a:off x="5108834" y="1057247"/>
            <a:ext cx="6913543" cy="5209888"/>
          </a:xfrm>
          <a:prstGeom prst="rect">
            <a:avLst/>
          </a:prstGeom>
          <a:noFill/>
          <a:ln>
            <a:noFill/>
          </a:ln>
        </p:spPr>
        <p:txBody>
          <a:bodyPr spcFirstLastPara="1" wrap="square" lIns="0" tIns="0" rIns="0" bIns="0" anchor="t" anchorCtr="0">
            <a:spAutoFit/>
          </a:bodyPr>
          <a:lstStyle/>
          <a:p>
            <a:pPr defTabSz="609630">
              <a:lnSpc>
                <a:spcPct val="138013"/>
              </a:lnSpc>
              <a:buClr>
                <a:srgbClr val="000000"/>
              </a:buClr>
            </a:pPr>
            <a:r>
              <a:rPr lang="en-US" sz="1363" kern="0">
                <a:solidFill>
                  <a:srgbClr val="231F20"/>
                </a:solidFill>
                <a:latin typeface="Arial"/>
                <a:ea typeface="Arial"/>
                <a:cs typeface="Arial"/>
                <a:sym typeface="Arial"/>
              </a:rPr>
              <a:t>Approximately 30% of the global demand for mercury is due to its use in products. </a:t>
            </a:r>
            <a:endParaRPr sz="933" kern="0">
              <a:solidFill>
                <a:srgbClr val="000000"/>
              </a:solidFill>
              <a:latin typeface="Arial"/>
              <a:cs typeface="Arial"/>
              <a:sym typeface="Arial"/>
            </a:endParaRPr>
          </a:p>
          <a:p>
            <a:pPr defTabSz="609630">
              <a:lnSpc>
                <a:spcPct val="138013"/>
              </a:lnSpc>
              <a:buClr>
                <a:srgbClr val="000000"/>
              </a:buClr>
            </a:pPr>
            <a:endParaRPr sz="1363" kern="0">
              <a:solidFill>
                <a:srgbClr val="231F20"/>
              </a:solidFill>
              <a:latin typeface="Arial"/>
              <a:ea typeface="Arial"/>
              <a:cs typeface="Arial"/>
              <a:sym typeface="Arial"/>
            </a:endParaRPr>
          </a:p>
          <a:p>
            <a:pPr defTabSz="609630">
              <a:lnSpc>
                <a:spcPct val="138013"/>
              </a:lnSpc>
              <a:buClr>
                <a:srgbClr val="000000"/>
              </a:buClr>
            </a:pPr>
            <a:r>
              <a:rPr lang="en-US" sz="1363" kern="0">
                <a:solidFill>
                  <a:srgbClr val="231F20"/>
                </a:solidFill>
                <a:latin typeface="Arial"/>
                <a:ea typeface="Arial"/>
                <a:cs typeface="Arial"/>
                <a:sym typeface="Arial"/>
              </a:rPr>
              <a:t>Due to its properties as a good electricity conductor, its high density and high surface tension, mercury has historically been used in many products such as certain: </a:t>
            </a:r>
            <a:endParaRPr sz="933" kern="0">
              <a:solidFill>
                <a:srgbClr val="000000"/>
              </a:solidFill>
              <a:latin typeface="Arial"/>
              <a:cs typeface="Arial"/>
              <a:sym typeface="Arial"/>
            </a:endParaRPr>
          </a:p>
          <a:p>
            <a:pPr defTabSz="609630">
              <a:lnSpc>
                <a:spcPct val="138013"/>
              </a:lnSpc>
              <a:buClr>
                <a:srgbClr val="000000"/>
              </a:buClr>
            </a:pPr>
            <a:endParaRPr sz="1363" kern="0">
              <a:solidFill>
                <a:srgbClr val="231F20"/>
              </a:solidFill>
              <a:latin typeface="Arial"/>
              <a:ea typeface="Arial"/>
              <a:cs typeface="Arial"/>
              <a:sym typeface="Arial"/>
            </a:endParaRPr>
          </a:p>
          <a:p>
            <a:pPr defTabSz="609630">
              <a:lnSpc>
                <a:spcPct val="138013"/>
              </a:lnSpc>
              <a:buClr>
                <a:srgbClr val="000000"/>
              </a:buClr>
            </a:pPr>
            <a:r>
              <a:rPr lang="en-US" sz="1363" kern="0">
                <a:solidFill>
                  <a:srgbClr val="231F20"/>
                </a:solidFill>
                <a:latin typeface="Arial"/>
                <a:ea typeface="Arial"/>
                <a:cs typeface="Arial"/>
                <a:sym typeface="Arial"/>
              </a:rPr>
              <a:t>•Lighting devices (e.g.) CFLs, LFLs and High-pressure mercury </a:t>
            </a:r>
            <a:r>
              <a:rPr lang="en-US" sz="1363" kern="0" err="1">
                <a:solidFill>
                  <a:srgbClr val="231F20"/>
                </a:solidFill>
                <a:latin typeface="Arial"/>
                <a:ea typeface="Arial"/>
                <a:cs typeface="Arial"/>
                <a:sym typeface="Arial"/>
              </a:rPr>
              <a:t>vapour</a:t>
            </a:r>
            <a:r>
              <a:rPr lang="en-US" sz="1363" kern="0">
                <a:solidFill>
                  <a:srgbClr val="231F20"/>
                </a:solidFill>
                <a:latin typeface="Arial"/>
                <a:ea typeface="Arial"/>
                <a:cs typeface="Arial"/>
                <a:sym typeface="Arial"/>
              </a:rPr>
              <a:t> lamps </a:t>
            </a:r>
            <a:endParaRPr sz="933" kern="0">
              <a:solidFill>
                <a:srgbClr val="000000"/>
              </a:solidFill>
              <a:latin typeface="Arial"/>
              <a:cs typeface="Arial"/>
              <a:sym typeface="Arial"/>
            </a:endParaRPr>
          </a:p>
          <a:p>
            <a:pPr defTabSz="609630">
              <a:lnSpc>
                <a:spcPct val="138013"/>
              </a:lnSpc>
              <a:buClr>
                <a:srgbClr val="000000"/>
              </a:buClr>
            </a:pPr>
            <a:r>
              <a:rPr lang="en-US" sz="1363" kern="0">
                <a:solidFill>
                  <a:srgbClr val="231F20"/>
                </a:solidFill>
                <a:latin typeface="Arial"/>
                <a:ea typeface="Arial"/>
                <a:cs typeface="Arial"/>
                <a:sym typeface="Arial"/>
              </a:rPr>
              <a:t>•Batteries </a:t>
            </a:r>
            <a:endParaRPr sz="933" kern="0">
              <a:solidFill>
                <a:srgbClr val="000000"/>
              </a:solidFill>
              <a:latin typeface="Arial"/>
              <a:cs typeface="Arial"/>
              <a:sym typeface="Arial"/>
            </a:endParaRPr>
          </a:p>
          <a:p>
            <a:pPr defTabSz="609630">
              <a:lnSpc>
                <a:spcPct val="138013"/>
              </a:lnSpc>
              <a:buClr>
                <a:srgbClr val="000000"/>
              </a:buClr>
            </a:pPr>
            <a:r>
              <a:rPr lang="en-US" sz="1363" kern="0">
                <a:solidFill>
                  <a:srgbClr val="231F20"/>
                </a:solidFill>
                <a:latin typeface="Arial"/>
                <a:ea typeface="Arial"/>
                <a:cs typeface="Arial"/>
                <a:sym typeface="Arial"/>
              </a:rPr>
              <a:t>•Electrical Switches and Relays</a:t>
            </a:r>
            <a:endParaRPr sz="933" kern="0">
              <a:solidFill>
                <a:srgbClr val="000000"/>
              </a:solidFill>
              <a:latin typeface="Arial"/>
              <a:cs typeface="Arial"/>
              <a:sym typeface="Arial"/>
            </a:endParaRPr>
          </a:p>
          <a:p>
            <a:pPr defTabSz="609630">
              <a:lnSpc>
                <a:spcPct val="138013"/>
              </a:lnSpc>
              <a:buClr>
                <a:srgbClr val="000000"/>
              </a:buClr>
            </a:pPr>
            <a:r>
              <a:rPr lang="en-US" sz="1363" kern="0">
                <a:solidFill>
                  <a:srgbClr val="231F20"/>
                </a:solidFill>
                <a:latin typeface="Arial"/>
                <a:ea typeface="Arial"/>
                <a:cs typeface="Arial"/>
                <a:sym typeface="Arial"/>
              </a:rPr>
              <a:t>•Non-electrical measuring devices </a:t>
            </a:r>
            <a:endParaRPr sz="933" kern="0">
              <a:solidFill>
                <a:srgbClr val="000000"/>
              </a:solidFill>
              <a:latin typeface="Arial"/>
              <a:cs typeface="Arial"/>
              <a:sym typeface="Arial"/>
            </a:endParaRPr>
          </a:p>
          <a:p>
            <a:pPr defTabSz="609630">
              <a:lnSpc>
                <a:spcPct val="138013"/>
              </a:lnSpc>
              <a:buClr>
                <a:srgbClr val="000000"/>
              </a:buClr>
            </a:pPr>
            <a:r>
              <a:rPr lang="en-US" sz="1363" kern="0">
                <a:solidFill>
                  <a:srgbClr val="231F20"/>
                </a:solidFill>
                <a:latin typeface="Arial"/>
                <a:ea typeface="Arial"/>
                <a:cs typeface="Arial"/>
                <a:sym typeface="Arial"/>
              </a:rPr>
              <a:t>•Dental amalgam fillings</a:t>
            </a:r>
            <a:endParaRPr sz="933" kern="0">
              <a:solidFill>
                <a:srgbClr val="000000"/>
              </a:solidFill>
              <a:latin typeface="Arial"/>
              <a:cs typeface="Arial"/>
              <a:sym typeface="Arial"/>
            </a:endParaRPr>
          </a:p>
          <a:p>
            <a:pPr defTabSz="609630">
              <a:lnSpc>
                <a:spcPct val="138013"/>
              </a:lnSpc>
              <a:buClr>
                <a:srgbClr val="000000"/>
              </a:buClr>
            </a:pPr>
            <a:r>
              <a:rPr lang="en-US" sz="1363" kern="0">
                <a:solidFill>
                  <a:srgbClr val="231F20"/>
                </a:solidFill>
                <a:latin typeface="Arial"/>
                <a:ea typeface="Arial"/>
                <a:cs typeface="Arial"/>
                <a:sym typeface="Arial"/>
              </a:rPr>
              <a:t>•Pesticides, biocides and topical antiseptics</a:t>
            </a:r>
            <a:endParaRPr sz="933" kern="0">
              <a:solidFill>
                <a:srgbClr val="000000"/>
              </a:solidFill>
              <a:latin typeface="Arial"/>
              <a:cs typeface="Arial"/>
              <a:sym typeface="Arial"/>
            </a:endParaRPr>
          </a:p>
          <a:p>
            <a:pPr defTabSz="609630">
              <a:lnSpc>
                <a:spcPct val="138013"/>
              </a:lnSpc>
              <a:buClr>
                <a:srgbClr val="000000"/>
              </a:buClr>
            </a:pPr>
            <a:r>
              <a:rPr lang="en-US" sz="1363" b="1" kern="0">
                <a:solidFill>
                  <a:schemeClr val="accent2">
                    <a:lumMod val="75000"/>
                  </a:schemeClr>
                </a:solidFill>
                <a:highlight>
                  <a:srgbClr val="FFFF00"/>
                </a:highlight>
                <a:latin typeface="Arial"/>
                <a:ea typeface="Arial"/>
                <a:cs typeface="Arial"/>
                <a:sym typeface="Arial"/>
              </a:rPr>
              <a:t>•Cosmetics such as mercury skin lightening products.</a:t>
            </a:r>
            <a:endParaRPr sz="933" b="1" kern="0">
              <a:solidFill>
                <a:schemeClr val="accent2">
                  <a:lumMod val="75000"/>
                </a:schemeClr>
              </a:solidFill>
              <a:highlight>
                <a:srgbClr val="FFFF00"/>
              </a:highlight>
              <a:latin typeface="Arial"/>
              <a:cs typeface="Arial"/>
              <a:sym typeface="Arial"/>
            </a:endParaRPr>
          </a:p>
          <a:p>
            <a:pPr defTabSz="609630">
              <a:lnSpc>
                <a:spcPct val="138013"/>
              </a:lnSpc>
              <a:buClr>
                <a:srgbClr val="000000"/>
              </a:buClr>
            </a:pPr>
            <a:endParaRPr sz="1363" kern="0">
              <a:solidFill>
                <a:srgbClr val="231F20"/>
              </a:solidFill>
              <a:latin typeface="Arial"/>
              <a:ea typeface="Arial"/>
              <a:cs typeface="Arial"/>
              <a:sym typeface="Arial"/>
            </a:endParaRPr>
          </a:p>
          <a:p>
            <a:pPr defTabSz="609630">
              <a:lnSpc>
                <a:spcPct val="138013"/>
              </a:lnSpc>
              <a:buClr>
                <a:srgbClr val="000000"/>
              </a:buClr>
            </a:pPr>
            <a:r>
              <a:rPr lang="en-US" sz="1363" kern="0">
                <a:solidFill>
                  <a:srgbClr val="231F20"/>
                </a:solidFill>
                <a:latin typeface="Arial"/>
                <a:ea typeface="Arial"/>
                <a:cs typeface="Arial"/>
                <a:sym typeface="Arial"/>
              </a:rPr>
              <a:t>Many of these products are being phased out with manufacturing countries phasing out mercury use under the Minamata Convention and other countries agreeing not to import/export them, the long-lasting impacts of mercury releases due to disposal still poses a risk to be addressed. </a:t>
            </a:r>
            <a:endParaRPr sz="933" kern="0">
              <a:solidFill>
                <a:srgbClr val="000000"/>
              </a:solidFill>
              <a:latin typeface="Arial"/>
              <a:cs typeface="Arial"/>
              <a:sym typeface="Arial"/>
            </a:endParaRPr>
          </a:p>
          <a:p>
            <a:pPr defTabSz="609630">
              <a:lnSpc>
                <a:spcPct val="138013"/>
              </a:lnSpc>
              <a:buClr>
                <a:srgbClr val="000000"/>
              </a:buClr>
            </a:pPr>
            <a:endParaRPr sz="1363" kern="0">
              <a:solidFill>
                <a:srgbClr val="231F20"/>
              </a:solidFill>
              <a:latin typeface="Arial"/>
              <a:ea typeface="Arial"/>
              <a:cs typeface="Arial"/>
              <a:sym typeface="Arial"/>
            </a:endParaRPr>
          </a:p>
        </p:txBody>
      </p:sp>
      <p:sp>
        <p:nvSpPr>
          <p:cNvPr id="338" name="Google Shape;338;p9"/>
          <p:cNvSpPr txBox="1"/>
          <p:nvPr/>
        </p:nvSpPr>
        <p:spPr>
          <a:xfrm>
            <a:off x="268494" y="191647"/>
            <a:ext cx="10581469" cy="545406"/>
          </a:xfrm>
          <a:prstGeom prst="rect">
            <a:avLst/>
          </a:prstGeom>
          <a:noFill/>
          <a:ln>
            <a:noFill/>
          </a:ln>
        </p:spPr>
        <p:txBody>
          <a:bodyPr spcFirstLastPara="1" wrap="square" lIns="0" tIns="0" rIns="0" bIns="0" anchor="t" anchorCtr="0">
            <a:spAutoFit/>
          </a:bodyPr>
          <a:lstStyle/>
          <a:p>
            <a:pPr algn="ctr" defTabSz="609630">
              <a:lnSpc>
                <a:spcPct val="98994"/>
              </a:lnSpc>
              <a:buClr>
                <a:srgbClr val="000000"/>
              </a:buClr>
            </a:pPr>
            <a:r>
              <a:rPr lang="en-US" sz="3580" kern="0">
                <a:solidFill>
                  <a:srgbClr val="040506"/>
                </a:solidFill>
                <a:latin typeface="Poppins"/>
                <a:ea typeface="Poppins"/>
                <a:cs typeface="Poppins"/>
                <a:sym typeface="Poppins"/>
              </a:rPr>
              <a:t>MERCURY ADDED PRODUCTS (MAPs)</a:t>
            </a:r>
            <a:endParaRPr sz="933" kern="0">
              <a:solidFill>
                <a:srgbClr val="000000"/>
              </a:solidFill>
              <a:latin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3E387-91A4-4A53-5555-E7132E4758A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731BA5E-88DF-43AC-4E40-8F30739DA29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A1D7E5F-0DB7-39C6-9959-A6B74D261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337862"/>
            <a:ext cx="7462598" cy="5329513"/>
          </a:xfrm>
          <a:prstGeom prst="rect">
            <a:avLst/>
          </a:prstGeom>
        </p:spPr>
      </p:pic>
      <p:sp>
        <p:nvSpPr>
          <p:cNvPr id="9" name="TextBox 8">
            <a:extLst>
              <a:ext uri="{FF2B5EF4-FFF2-40B4-BE49-F238E27FC236}">
                <a16:creationId xmlns:a16="http://schemas.microsoft.com/office/drawing/2014/main" id="{7E8F3742-9F7B-FEAB-D83B-1C12527CCDEB}"/>
              </a:ext>
            </a:extLst>
          </p:cNvPr>
          <p:cNvSpPr txBox="1"/>
          <p:nvPr/>
        </p:nvSpPr>
        <p:spPr>
          <a:xfrm>
            <a:off x="7919798" y="525016"/>
            <a:ext cx="4110277" cy="5124480"/>
          </a:xfrm>
          <a:prstGeom prst="rect">
            <a:avLst/>
          </a:prstGeom>
          <a:noFill/>
        </p:spPr>
        <p:txBody>
          <a:bodyPr wrap="square">
            <a:spAutoFit/>
          </a:bodyPr>
          <a:lstStyle/>
          <a:p>
            <a:pPr rtl="0">
              <a:buNone/>
            </a:pPr>
            <a:r>
              <a:rPr lang="en-US" b="1" i="0" u="none" strike="noStrike">
                <a:solidFill>
                  <a:srgbClr val="213559"/>
                </a:solidFill>
                <a:effectLst/>
                <a:latin typeface="Calibri" panose="020F0502020204030204" pitchFamily="34" charset="0"/>
                <a:ea typeface="Calibri" panose="020F0502020204030204" pitchFamily="34" charset="0"/>
                <a:cs typeface="Calibri" panose="020F0502020204030204" pitchFamily="34" charset="0"/>
              </a:rPr>
              <a:t>Mercury Compounds Used for Manufacture of Mercury-added Skin Lightening Products:</a:t>
            </a:r>
          </a:p>
          <a:p>
            <a:pPr rtl="0">
              <a:buNone/>
            </a:pPr>
            <a:endParaRPr lang="en-US" b="0">
              <a:effectLst/>
              <a:latin typeface="Calibri" panose="020F0502020204030204" pitchFamily="34" charset="0"/>
              <a:ea typeface="Calibri" panose="020F0502020204030204" pitchFamily="34" charset="0"/>
              <a:cs typeface="Calibri" panose="020F0502020204030204" pitchFamily="34" charset="0"/>
            </a:endParaRPr>
          </a:p>
          <a:p>
            <a:pPr marL="285750" indent="-285750" rtl="0" fontAlgn="base">
              <a:buFont typeface="Arial" panose="020B0604020202020204" pitchFamily="34" charset="0"/>
              <a:buChar char="•"/>
            </a:pPr>
            <a:r>
              <a:rPr lang="en-US" b="0" i="0" u="none" strike="noStrike">
                <a:solidFill>
                  <a:srgbClr val="213559"/>
                </a:solidFill>
                <a:effectLst/>
                <a:latin typeface="Calibri" panose="020F0502020204030204" pitchFamily="34" charset="0"/>
                <a:ea typeface="Calibri" panose="020F0502020204030204" pitchFamily="34" charset="0"/>
                <a:cs typeface="Calibri" panose="020F0502020204030204" pitchFamily="34" charset="0"/>
              </a:rPr>
              <a:t>Mercury(I) chloride</a:t>
            </a:r>
            <a:br>
              <a:rPr lang="en-US" b="0">
                <a:effectLst/>
                <a:latin typeface="Calibri" panose="020F0502020204030204" pitchFamily="34" charset="0"/>
                <a:ea typeface="Calibri" panose="020F0502020204030204" pitchFamily="34" charset="0"/>
                <a:cs typeface="Calibri" panose="020F0502020204030204" pitchFamily="34" charset="0"/>
              </a:rPr>
            </a:br>
            <a:endParaRPr lang="en-US" b="0" i="0" u="none" strike="noStrike">
              <a:solidFill>
                <a:srgbClr val="213559"/>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rtl="0" fontAlgn="base">
              <a:buFont typeface="Arial" panose="020B0604020202020204" pitchFamily="34" charset="0"/>
              <a:buChar char="•"/>
            </a:pPr>
            <a:r>
              <a:rPr lang="en-US" b="0" i="0" u="none" strike="noStrike">
                <a:solidFill>
                  <a:srgbClr val="213559"/>
                </a:solidFill>
                <a:effectLst/>
                <a:latin typeface="Calibri" panose="020F0502020204030204" pitchFamily="34" charset="0"/>
                <a:ea typeface="Calibri" panose="020F0502020204030204" pitchFamily="34" charset="0"/>
                <a:cs typeface="Calibri" panose="020F0502020204030204" pitchFamily="34" charset="0"/>
              </a:rPr>
              <a:t>Mercury(II) oxide</a:t>
            </a:r>
            <a:br>
              <a:rPr lang="en-US" b="0">
                <a:effectLst/>
                <a:latin typeface="Calibri" panose="020F0502020204030204" pitchFamily="34" charset="0"/>
                <a:ea typeface="Calibri" panose="020F0502020204030204" pitchFamily="34" charset="0"/>
                <a:cs typeface="Calibri" panose="020F0502020204030204" pitchFamily="34" charset="0"/>
              </a:rPr>
            </a:br>
            <a:endParaRPr lang="en-US" b="0" i="0" u="none" strike="noStrike">
              <a:solidFill>
                <a:srgbClr val="213559"/>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rtl="0" fontAlgn="base">
              <a:buFont typeface="Arial" panose="020B0604020202020204" pitchFamily="34" charset="0"/>
              <a:buChar char="•"/>
            </a:pPr>
            <a:r>
              <a:rPr lang="en-US" b="0" i="0" u="none" strike="noStrike">
                <a:solidFill>
                  <a:srgbClr val="213559"/>
                </a:solidFill>
                <a:effectLst/>
                <a:latin typeface="Calibri" panose="020F0502020204030204" pitchFamily="34" charset="0"/>
                <a:ea typeface="Calibri" panose="020F0502020204030204" pitchFamily="34" charset="0"/>
                <a:cs typeface="Calibri" panose="020F0502020204030204" pitchFamily="34" charset="0"/>
              </a:rPr>
              <a:t>Mercury(II) </a:t>
            </a:r>
            <a:r>
              <a:rPr lang="en-US" b="0" i="0" u="none" strike="noStrike" err="1">
                <a:solidFill>
                  <a:srgbClr val="213559"/>
                </a:solidFill>
                <a:effectLst/>
                <a:latin typeface="Calibri" panose="020F0502020204030204" pitchFamily="34" charset="0"/>
                <a:ea typeface="Calibri" panose="020F0502020204030204" pitchFamily="34" charset="0"/>
                <a:cs typeface="Calibri" panose="020F0502020204030204" pitchFamily="34" charset="0"/>
              </a:rPr>
              <a:t>amidochloride</a:t>
            </a:r>
            <a:r>
              <a:rPr lang="en-US" b="0" i="0" u="none" strike="noStrike">
                <a:solidFill>
                  <a:srgbClr val="213559"/>
                </a:solidFill>
                <a:effectLst/>
                <a:latin typeface="Calibri" panose="020F0502020204030204" pitchFamily="34" charset="0"/>
                <a:ea typeface="Calibri" panose="020F0502020204030204" pitchFamily="34" charset="0"/>
                <a:cs typeface="Calibri" panose="020F0502020204030204" pitchFamily="34" charset="0"/>
              </a:rPr>
              <a:t> (ammoniated mercury) - </a:t>
            </a:r>
            <a:r>
              <a:rPr lang="en-US" b="0" i="1" u="none" strike="noStrike">
                <a:solidFill>
                  <a:srgbClr val="213559"/>
                </a:solidFill>
                <a:effectLst/>
                <a:latin typeface="Calibri" panose="020F0502020204030204" pitchFamily="34" charset="0"/>
                <a:ea typeface="Calibri" panose="020F0502020204030204" pitchFamily="34" charset="0"/>
                <a:cs typeface="Calibri" panose="020F0502020204030204" pitchFamily="34" charset="0"/>
              </a:rPr>
              <a:t>most popular Hg compound reported in Hg SLPs.</a:t>
            </a:r>
            <a:endParaRPr lang="en-US" b="0">
              <a:effectLst/>
              <a:latin typeface="Calibri" panose="020F0502020204030204" pitchFamily="34" charset="0"/>
              <a:ea typeface="Calibri" panose="020F0502020204030204" pitchFamily="34" charset="0"/>
              <a:cs typeface="Calibri" panose="020F0502020204030204" pitchFamily="34" charset="0"/>
            </a:endParaRPr>
          </a:p>
          <a:p>
            <a:pPr>
              <a:buNone/>
            </a:pPr>
            <a:br>
              <a:rPr lang="en-US" b="0">
                <a:effectLst/>
                <a:latin typeface="Calibri" panose="020F0502020204030204" pitchFamily="34" charset="0"/>
                <a:ea typeface="Calibri" panose="020F0502020204030204" pitchFamily="34" charset="0"/>
                <a:cs typeface="Calibri" panose="020F0502020204030204" pitchFamily="34" charset="0"/>
              </a:rPr>
            </a:br>
            <a:endParaRPr lang="en-US" b="0">
              <a:effectLst/>
              <a:latin typeface="Calibri" panose="020F0502020204030204" pitchFamily="34" charset="0"/>
              <a:ea typeface="Calibri" panose="020F0502020204030204" pitchFamily="34" charset="0"/>
              <a:cs typeface="Calibri" panose="020F0502020204030204" pitchFamily="34" charset="0"/>
            </a:endParaRPr>
          </a:p>
          <a:p>
            <a:pPr rtl="0">
              <a:buNone/>
            </a:pPr>
            <a:r>
              <a:rPr lang="en-US" b="0" i="1" u="none" strike="noStrike">
                <a:solidFill>
                  <a:srgbClr val="213559"/>
                </a:solidFill>
                <a:effectLst/>
                <a:latin typeface="Calibri" panose="020F0502020204030204" pitchFamily="34" charset="0"/>
                <a:ea typeface="Calibri" panose="020F0502020204030204" pitchFamily="34" charset="0"/>
                <a:cs typeface="Calibri" panose="020F0502020204030204" pitchFamily="34" charset="0"/>
              </a:rPr>
              <a:t>NOTE: There are very few Hg SLPs on the market that actually list mercury/mercury compounds as ingredients (despite having them in very high concentrations). </a:t>
            </a:r>
            <a:endParaRPr lang="en-US" b="0">
              <a:effectLst/>
              <a:latin typeface="Calibri" panose="020F0502020204030204" pitchFamily="34" charset="0"/>
              <a:ea typeface="Calibri" panose="020F0502020204030204" pitchFamily="34" charset="0"/>
              <a:cs typeface="Calibri" panose="020F0502020204030204" pitchFamily="34" charset="0"/>
            </a:endParaRPr>
          </a:p>
          <a:p>
            <a:pPr>
              <a:buNone/>
            </a:pPr>
            <a:br>
              <a:rPr lang="en-US" sz="1050"/>
            </a:br>
            <a:endParaRPr lang="en-US" sz="1050"/>
          </a:p>
        </p:txBody>
      </p:sp>
    </p:spTree>
    <p:extLst>
      <p:ext uri="{BB962C8B-B14F-4D97-AF65-F5344CB8AC3E}">
        <p14:creationId xmlns:p14="http://schemas.microsoft.com/office/powerpoint/2010/main" val="2285697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B48FD-0FBB-D38E-7113-A1AD7DE4270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CA91F36-A147-F3E4-B3E8-C7D0FF9B5F3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CEED9CFD-1AB1-BCFE-7FDF-5F3FC37B6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854"/>
            <a:ext cx="7751572" cy="5535888"/>
          </a:xfrm>
          <a:prstGeom prst="rect">
            <a:avLst/>
          </a:prstGeom>
        </p:spPr>
      </p:pic>
      <p:pic>
        <p:nvPicPr>
          <p:cNvPr id="9" name="Picture 8">
            <a:extLst>
              <a:ext uri="{FF2B5EF4-FFF2-40B4-BE49-F238E27FC236}">
                <a16:creationId xmlns:a16="http://schemas.microsoft.com/office/drawing/2014/main" id="{FBE5B5C9-FB01-3B73-69B5-5B0F0969EE5D}"/>
              </a:ext>
            </a:extLst>
          </p:cNvPr>
          <p:cNvPicPr>
            <a:picLocks noChangeAspect="1"/>
          </p:cNvPicPr>
          <p:nvPr/>
        </p:nvPicPr>
        <p:blipFill>
          <a:blip r:embed="rId3"/>
          <a:stretch>
            <a:fillRect/>
          </a:stretch>
        </p:blipFill>
        <p:spPr>
          <a:xfrm>
            <a:off x="7616962" y="540989"/>
            <a:ext cx="4870313" cy="5268021"/>
          </a:xfrm>
          <a:prstGeom prst="rect">
            <a:avLst/>
          </a:prstGeom>
        </p:spPr>
      </p:pic>
    </p:spTree>
    <p:extLst>
      <p:ext uri="{BB962C8B-B14F-4D97-AF65-F5344CB8AC3E}">
        <p14:creationId xmlns:p14="http://schemas.microsoft.com/office/powerpoint/2010/main" val="3552851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5641A-6CC2-31F3-7D72-9076BCF102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D66144-3ABF-3038-FAA0-42F46A6E383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40E8336-8B05-1E0E-BFE8-6B713792A14C}"/>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C6815EB2-7F55-880A-EF40-057169FD42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0490"/>
            <a:ext cx="5801710" cy="5801710"/>
          </a:xfrm>
          <a:prstGeom prst="rect">
            <a:avLst/>
          </a:prstGeom>
        </p:spPr>
      </p:pic>
      <p:pic>
        <p:nvPicPr>
          <p:cNvPr id="6" name="Picture 5">
            <a:extLst>
              <a:ext uri="{FF2B5EF4-FFF2-40B4-BE49-F238E27FC236}">
                <a16:creationId xmlns:a16="http://schemas.microsoft.com/office/drawing/2014/main" id="{EE4F1524-4ED8-C727-40E4-169580047700}"/>
              </a:ext>
            </a:extLst>
          </p:cNvPr>
          <p:cNvPicPr>
            <a:picLocks noChangeAspect="1"/>
          </p:cNvPicPr>
          <p:nvPr/>
        </p:nvPicPr>
        <p:blipFill>
          <a:blip r:embed="rId3"/>
          <a:srcRect r="5273" b="-142"/>
          <a:stretch>
            <a:fillRect/>
          </a:stretch>
        </p:blipFill>
        <p:spPr>
          <a:xfrm>
            <a:off x="5900837" y="62849"/>
            <a:ext cx="6176864" cy="6233175"/>
          </a:xfrm>
          <a:prstGeom prst="rect">
            <a:avLst/>
          </a:prstGeom>
        </p:spPr>
      </p:pic>
    </p:spTree>
    <p:extLst>
      <p:ext uri="{BB962C8B-B14F-4D97-AF65-F5344CB8AC3E}">
        <p14:creationId xmlns:p14="http://schemas.microsoft.com/office/powerpoint/2010/main" val="2231115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C4AA9-ABC0-849A-0F32-EF5ECBC81D01}"/>
              </a:ext>
            </a:extLst>
          </p:cNvPr>
          <p:cNvSpPr>
            <a:spLocks noGrp="1"/>
          </p:cNvSpPr>
          <p:nvPr>
            <p:ph type="ctrTitle"/>
          </p:nvPr>
        </p:nvSpPr>
        <p:spPr>
          <a:xfrm>
            <a:off x="1072595" y="413532"/>
            <a:ext cx="6096001" cy="980017"/>
          </a:xfrm>
        </p:spPr>
        <p:txBody>
          <a:bodyPr>
            <a:normAutofit fontScale="90000"/>
          </a:bodyPr>
          <a:lstStyle/>
          <a:p>
            <a:pPr algn="l"/>
            <a:r>
              <a:rPr lang="en-US" b="1">
                <a:solidFill>
                  <a:srgbClr val="CC9900"/>
                </a:solidFill>
              </a:rPr>
              <a:t>The Minamata Convention on Mercury </a:t>
            </a:r>
          </a:p>
        </p:txBody>
      </p:sp>
      <p:sp>
        <p:nvSpPr>
          <p:cNvPr id="3" name="Subtitle 2">
            <a:extLst>
              <a:ext uri="{FF2B5EF4-FFF2-40B4-BE49-F238E27FC236}">
                <a16:creationId xmlns:a16="http://schemas.microsoft.com/office/drawing/2014/main" id="{9D69A530-46A4-C221-95C0-30F97F7AE4A5}"/>
              </a:ext>
            </a:extLst>
          </p:cNvPr>
          <p:cNvSpPr>
            <a:spLocks noGrp="1"/>
          </p:cNvSpPr>
          <p:nvPr>
            <p:ph type="subTitle" idx="1"/>
          </p:nvPr>
        </p:nvSpPr>
        <p:spPr>
          <a:xfrm>
            <a:off x="657225" y="1660249"/>
            <a:ext cx="6010275" cy="2991909"/>
          </a:xfrm>
        </p:spPr>
        <p:txBody>
          <a:bodyPr>
            <a:noAutofit/>
          </a:bodyPr>
          <a:lstStyle/>
          <a:p>
            <a:pPr algn="l"/>
            <a:r>
              <a:rPr lang="en-US" sz="2000">
                <a:solidFill>
                  <a:schemeClr val="tx1"/>
                </a:solidFill>
              </a:rPr>
              <a:t>        A </a:t>
            </a:r>
            <a:r>
              <a:rPr lang="en-US" sz="2000" b="1">
                <a:solidFill>
                  <a:schemeClr val="tx1"/>
                </a:solidFill>
              </a:rPr>
              <a:t>global</a:t>
            </a:r>
            <a:r>
              <a:rPr lang="en-US" sz="2000">
                <a:solidFill>
                  <a:schemeClr val="tx1"/>
                </a:solidFill>
              </a:rPr>
              <a:t> environmental treaty that aims to </a:t>
            </a:r>
            <a:r>
              <a:rPr lang="en-US" sz="2000" b="1">
                <a:solidFill>
                  <a:schemeClr val="tx1"/>
                </a:solidFill>
              </a:rPr>
              <a:t>protect human health and the environment</a:t>
            </a:r>
            <a:r>
              <a:rPr lang="en-US" sz="2000">
                <a:solidFill>
                  <a:schemeClr val="tx1"/>
                </a:solidFill>
              </a:rPr>
              <a:t> from the anthropogenic emissions and releases of mercury. </a:t>
            </a:r>
          </a:p>
          <a:p>
            <a:pPr algn="l"/>
            <a:endParaRPr lang="en-US" sz="2000">
              <a:solidFill>
                <a:schemeClr val="tx1"/>
              </a:solidFill>
            </a:endParaRPr>
          </a:p>
          <a:p>
            <a:pPr algn="l"/>
            <a:r>
              <a:rPr lang="en-US" sz="2000">
                <a:solidFill>
                  <a:schemeClr val="tx1"/>
                </a:solidFill>
              </a:rPr>
              <a:t>         Effective since August </a:t>
            </a:r>
            <a:r>
              <a:rPr lang="en-US" sz="2000" b="1">
                <a:solidFill>
                  <a:schemeClr val="tx1"/>
                </a:solidFill>
              </a:rPr>
              <a:t>2017</a:t>
            </a:r>
          </a:p>
          <a:p>
            <a:pPr algn="l"/>
            <a:endParaRPr lang="en-US" sz="2000">
              <a:solidFill>
                <a:schemeClr val="tx1"/>
              </a:solidFill>
            </a:endParaRPr>
          </a:p>
          <a:p>
            <a:pPr algn="l"/>
            <a:r>
              <a:rPr lang="en-US" sz="2000">
                <a:solidFill>
                  <a:schemeClr val="tx1"/>
                </a:solidFill>
              </a:rPr>
              <a:t>         153 Parties to date, including the Government of   </a:t>
            </a:r>
            <a:r>
              <a:rPr lang="en-US" sz="2000" b="1">
                <a:solidFill>
                  <a:schemeClr val="tx1"/>
                </a:solidFill>
              </a:rPr>
              <a:t>Jamaica</a:t>
            </a:r>
          </a:p>
          <a:p>
            <a:pPr algn="l"/>
            <a:endParaRPr lang="en-US" sz="2000" b="1">
              <a:solidFill>
                <a:schemeClr val="tx1"/>
              </a:solidFill>
            </a:endParaRPr>
          </a:p>
          <a:p>
            <a:pPr algn="l"/>
            <a:r>
              <a:rPr lang="en-US" sz="2000">
                <a:solidFill>
                  <a:schemeClr val="tx1"/>
                </a:solidFill>
              </a:rPr>
              <a:t>       Comprised of several technical and administrative </a:t>
            </a:r>
            <a:r>
              <a:rPr lang="en-US" sz="2000" b="1">
                <a:solidFill>
                  <a:schemeClr val="tx1"/>
                </a:solidFill>
              </a:rPr>
              <a:t>articles</a:t>
            </a:r>
            <a:r>
              <a:rPr lang="en-US" sz="2000">
                <a:solidFill>
                  <a:schemeClr val="tx1"/>
                </a:solidFill>
              </a:rPr>
              <a:t> (obligations) for Parties</a:t>
            </a:r>
          </a:p>
          <a:p>
            <a:pPr algn="l"/>
            <a:endParaRPr lang="en-US" sz="2000"/>
          </a:p>
        </p:txBody>
      </p:sp>
      <p:pic>
        <p:nvPicPr>
          <p:cNvPr id="4" name="Picture 3">
            <a:extLst>
              <a:ext uri="{FF2B5EF4-FFF2-40B4-BE49-F238E27FC236}">
                <a16:creationId xmlns:a16="http://schemas.microsoft.com/office/drawing/2014/main" id="{B1AF6C12-01CF-D8E0-61BD-62627DB7A8C7}"/>
              </a:ext>
            </a:extLst>
          </p:cNvPr>
          <p:cNvPicPr>
            <a:picLocks noChangeAspect="1"/>
          </p:cNvPicPr>
          <p:nvPr/>
        </p:nvPicPr>
        <p:blipFill>
          <a:blip r:embed="rId2"/>
          <a:stretch>
            <a:fillRect/>
          </a:stretch>
        </p:blipFill>
        <p:spPr>
          <a:xfrm>
            <a:off x="7669692" y="815446"/>
            <a:ext cx="3693082" cy="5419725"/>
          </a:xfrm>
          <a:prstGeom prst="rect">
            <a:avLst/>
          </a:prstGeom>
        </p:spPr>
      </p:pic>
      <p:pic>
        <p:nvPicPr>
          <p:cNvPr id="6" name="Picture 5">
            <a:extLst>
              <a:ext uri="{FF2B5EF4-FFF2-40B4-BE49-F238E27FC236}">
                <a16:creationId xmlns:a16="http://schemas.microsoft.com/office/drawing/2014/main" id="{9AF4B1E0-0095-BCB7-B86F-9A31587B7BBB}"/>
              </a:ext>
            </a:extLst>
          </p:cNvPr>
          <p:cNvPicPr>
            <a:picLocks noChangeAspect="1"/>
          </p:cNvPicPr>
          <p:nvPr/>
        </p:nvPicPr>
        <p:blipFill>
          <a:blip r:embed="rId3"/>
          <a:stretch>
            <a:fillRect/>
          </a:stretch>
        </p:blipFill>
        <p:spPr>
          <a:xfrm>
            <a:off x="214311" y="5815647"/>
            <a:ext cx="2018542" cy="980017"/>
          </a:xfrm>
          <a:prstGeom prst="rect">
            <a:avLst/>
          </a:prstGeom>
        </p:spPr>
      </p:pic>
    </p:spTree>
    <p:extLst>
      <p:ext uri="{BB962C8B-B14F-4D97-AF65-F5344CB8AC3E}">
        <p14:creationId xmlns:p14="http://schemas.microsoft.com/office/powerpoint/2010/main" val="322747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4E6FF"/>
        </a:solidFill>
        <a:effectLst/>
      </p:bgPr>
    </p:bg>
    <p:spTree>
      <p:nvGrpSpPr>
        <p:cNvPr id="1" name="Shape 542"/>
        <p:cNvGrpSpPr/>
        <p:nvPr/>
      </p:nvGrpSpPr>
      <p:grpSpPr>
        <a:xfrm>
          <a:off x="0" y="0"/>
          <a:ext cx="0" cy="0"/>
          <a:chOff x="0" y="0"/>
          <a:chExt cx="0" cy="0"/>
        </a:xfrm>
      </p:grpSpPr>
      <p:sp>
        <p:nvSpPr>
          <p:cNvPr id="543" name="Google Shape;543;p26"/>
          <p:cNvSpPr/>
          <p:nvPr/>
        </p:nvSpPr>
        <p:spPr>
          <a:xfrm>
            <a:off x="2184400" y="-179815"/>
            <a:ext cx="10617200" cy="7213974"/>
          </a:xfrm>
          <a:prstGeom prst="roundRect">
            <a:avLst>
              <a:gd name="adj" fmla="val 12891"/>
            </a:avLst>
          </a:prstGeom>
          <a:solidFill>
            <a:srgbClr val="FFFFFF"/>
          </a:solidFill>
          <a:ln>
            <a:noFill/>
          </a:ln>
        </p:spPr>
        <p:txBody>
          <a:bodyPr spcFirstLastPara="1" wrap="square" lIns="0" tIns="0" rIns="0" bIns="0" anchor="ctr" anchorCtr="0">
            <a:noAutofit/>
          </a:bodyPr>
          <a:lstStyle/>
          <a:p>
            <a:pPr defTabSz="609630">
              <a:buClr>
                <a:srgbClr val="FFFFFF"/>
              </a:buClr>
              <a:buSzPts val="4800"/>
            </a:pPr>
            <a:endParaRPr sz="3200" kern="0">
              <a:solidFill>
                <a:srgbClr val="FFFFFF"/>
              </a:solidFill>
              <a:latin typeface="Calibri"/>
              <a:ea typeface="Calibri"/>
              <a:cs typeface="Calibri"/>
              <a:sym typeface="Calibri"/>
            </a:endParaRPr>
          </a:p>
        </p:txBody>
      </p:sp>
      <p:sp>
        <p:nvSpPr>
          <p:cNvPr id="544" name="Google Shape;544;p26"/>
          <p:cNvSpPr/>
          <p:nvPr/>
        </p:nvSpPr>
        <p:spPr>
          <a:xfrm>
            <a:off x="-56938" y="-2309"/>
            <a:ext cx="2789143" cy="6858960"/>
          </a:xfrm>
          <a:prstGeom prst="roundRect">
            <a:avLst>
              <a:gd name="adj" fmla="val 0"/>
            </a:avLst>
          </a:prstGeom>
          <a:solidFill>
            <a:schemeClr val="lt1"/>
          </a:solidFill>
          <a:ln>
            <a:noFill/>
          </a:ln>
        </p:spPr>
        <p:txBody>
          <a:bodyPr spcFirstLastPara="1" wrap="square" lIns="60950" tIns="30467" rIns="60950" bIns="30467" anchor="ctr" anchorCtr="0">
            <a:noAutofit/>
          </a:bodyPr>
          <a:lstStyle/>
          <a:p>
            <a:pPr algn="ctr" defTabSz="609630">
              <a:buClr>
                <a:srgbClr val="FFFFFF"/>
              </a:buClr>
              <a:buSzPts val="2700"/>
            </a:pPr>
            <a:r>
              <a:rPr lang="en-US" kern="0">
                <a:solidFill>
                  <a:srgbClr val="FFFFFF"/>
                </a:solidFill>
                <a:latin typeface="Calibri"/>
                <a:ea typeface="Calibri"/>
                <a:cs typeface="Calibri"/>
                <a:sym typeface="Calibri"/>
              </a:rPr>
              <a:t> </a:t>
            </a:r>
            <a:endParaRPr sz="933" kern="0">
              <a:solidFill>
                <a:srgbClr val="000000"/>
              </a:solidFill>
              <a:latin typeface="Arial"/>
              <a:cs typeface="Arial"/>
              <a:sym typeface="Arial"/>
            </a:endParaRPr>
          </a:p>
        </p:txBody>
      </p:sp>
      <p:sp>
        <p:nvSpPr>
          <p:cNvPr id="545" name="Google Shape;545;p26"/>
          <p:cNvSpPr/>
          <p:nvPr/>
        </p:nvSpPr>
        <p:spPr>
          <a:xfrm>
            <a:off x="196582" y="1032333"/>
            <a:ext cx="2371242" cy="5011337"/>
          </a:xfrm>
          <a:prstGeom prst="roundRect">
            <a:avLst>
              <a:gd name="adj" fmla="val 9836"/>
            </a:avLst>
          </a:prstGeom>
          <a:solidFill>
            <a:srgbClr val="D6B53E"/>
          </a:solidFill>
          <a:ln>
            <a:noFill/>
          </a:ln>
          <a:effectLst>
            <a:outerShdw blurRad="444500" dist="25400" dir="5400000" sx="96000" sy="96000" rotWithShape="0">
              <a:srgbClr val="8296B0">
                <a:alpha val="30196"/>
              </a:srgbClr>
            </a:outerShdw>
          </a:effectLst>
        </p:spPr>
        <p:txBody>
          <a:bodyPr spcFirstLastPara="1" wrap="square" lIns="0" tIns="0" rIns="0" bIns="0" anchor="ctr" anchorCtr="0">
            <a:noAutofit/>
          </a:bodyPr>
          <a:lstStyle/>
          <a:p>
            <a:pPr defTabSz="609630">
              <a:buClr>
                <a:srgbClr val="000000"/>
              </a:buClr>
              <a:buSzPts val="4800"/>
            </a:pPr>
            <a:endParaRPr sz="3200" kern="0">
              <a:solidFill>
                <a:srgbClr val="FFFFFF"/>
              </a:solidFill>
              <a:latin typeface="Calibri"/>
              <a:ea typeface="Calibri"/>
              <a:cs typeface="Calibri"/>
              <a:sym typeface="Calibri"/>
            </a:endParaRPr>
          </a:p>
        </p:txBody>
      </p:sp>
      <p:sp>
        <p:nvSpPr>
          <p:cNvPr id="546" name="Google Shape;546;p26"/>
          <p:cNvSpPr txBox="1"/>
          <p:nvPr/>
        </p:nvSpPr>
        <p:spPr>
          <a:xfrm>
            <a:off x="202230" y="2357159"/>
            <a:ext cx="2371242" cy="1538857"/>
          </a:xfrm>
          <a:prstGeom prst="rect">
            <a:avLst/>
          </a:prstGeom>
          <a:noFill/>
          <a:ln>
            <a:noFill/>
          </a:ln>
        </p:spPr>
        <p:txBody>
          <a:bodyPr spcFirstLastPara="1" wrap="square" lIns="60950" tIns="30467" rIns="60950" bIns="30467" anchor="t" anchorCtr="0">
            <a:spAutoFit/>
          </a:bodyPr>
          <a:lstStyle/>
          <a:p>
            <a:pPr algn="ctr" defTabSz="609630">
              <a:buClr>
                <a:srgbClr val="FFFFFF"/>
              </a:buClr>
              <a:buSzPts val="3600"/>
            </a:pPr>
            <a:r>
              <a:rPr lang="en-US" sz="2400" b="1" kern="0">
                <a:solidFill>
                  <a:srgbClr val="FFFFFF"/>
                </a:solidFill>
                <a:latin typeface="Century Gothic"/>
                <a:ea typeface="Century Gothic"/>
                <a:cs typeface="Century Gothic"/>
                <a:sym typeface="Century Gothic"/>
              </a:rPr>
              <a:t>Article 4 </a:t>
            </a:r>
            <a:endParaRPr sz="933" kern="0">
              <a:solidFill>
                <a:srgbClr val="000000"/>
              </a:solidFill>
              <a:latin typeface="Arial"/>
              <a:cs typeface="Arial"/>
              <a:sym typeface="Arial"/>
            </a:endParaRPr>
          </a:p>
          <a:p>
            <a:pPr algn="ctr" defTabSz="609630">
              <a:buClr>
                <a:srgbClr val="FFFFFF"/>
              </a:buClr>
              <a:buSzPts val="3600"/>
            </a:pPr>
            <a:r>
              <a:rPr lang="en-US" sz="2400" b="1" kern="0">
                <a:solidFill>
                  <a:srgbClr val="FFFFFF"/>
                </a:solidFill>
                <a:latin typeface="Century Gothic"/>
                <a:ea typeface="Century Gothic"/>
                <a:cs typeface="Century Gothic"/>
                <a:sym typeface="Century Gothic"/>
              </a:rPr>
              <a:t>Mercury Added Products</a:t>
            </a:r>
            <a:endParaRPr sz="2400" b="1" kern="0">
              <a:solidFill>
                <a:srgbClr val="FFFFFF"/>
              </a:solidFill>
              <a:latin typeface="Century Gothic"/>
              <a:ea typeface="Century Gothic"/>
              <a:cs typeface="Century Gothic"/>
              <a:sym typeface="Century Gothic"/>
            </a:endParaRPr>
          </a:p>
        </p:txBody>
      </p:sp>
      <p:sp>
        <p:nvSpPr>
          <p:cNvPr id="547" name="Google Shape;547;p26"/>
          <p:cNvSpPr/>
          <p:nvPr/>
        </p:nvSpPr>
        <p:spPr>
          <a:xfrm>
            <a:off x="1081021" y="813038"/>
            <a:ext cx="513224" cy="506306"/>
          </a:xfrm>
          <a:prstGeom prst="ellipse">
            <a:avLst/>
          </a:prstGeom>
          <a:solidFill>
            <a:schemeClr val="lt1"/>
          </a:solidFill>
          <a:ln>
            <a:noFill/>
          </a:ln>
          <a:effectLst>
            <a:outerShdw blurRad="266700" sx="102000" sy="102000" algn="ctr" rotWithShape="0">
              <a:srgbClr val="8296B0">
                <a:alpha val="25098"/>
              </a:srgbClr>
            </a:outerShdw>
          </a:effectLst>
        </p:spPr>
        <p:txBody>
          <a:bodyPr spcFirstLastPara="1" wrap="square" lIns="0" tIns="0" rIns="0" bIns="0" anchor="ctr" anchorCtr="0">
            <a:noAutofit/>
          </a:bodyPr>
          <a:lstStyle/>
          <a:p>
            <a:pPr defTabSz="609630">
              <a:buClr>
                <a:srgbClr val="FFFFFF"/>
              </a:buClr>
              <a:buSzPts val="1350"/>
            </a:pPr>
            <a:endParaRPr sz="900" kern="0">
              <a:solidFill>
                <a:srgbClr val="FFFFFF"/>
              </a:solidFill>
              <a:latin typeface="Century Gothic"/>
              <a:ea typeface="Century Gothic"/>
              <a:cs typeface="Century Gothic"/>
              <a:sym typeface="Century Gothic"/>
            </a:endParaRPr>
          </a:p>
        </p:txBody>
      </p:sp>
      <p:sp>
        <p:nvSpPr>
          <p:cNvPr id="548" name="Google Shape;548;p26"/>
          <p:cNvSpPr/>
          <p:nvPr/>
        </p:nvSpPr>
        <p:spPr>
          <a:xfrm>
            <a:off x="2985725" y="813038"/>
            <a:ext cx="8749075" cy="1304943"/>
          </a:xfrm>
          <a:prstGeom prst="roundRect">
            <a:avLst>
              <a:gd name="adj" fmla="val 3246"/>
            </a:avLst>
          </a:prstGeom>
          <a:noFill/>
          <a:ln>
            <a:noFill/>
          </a:ln>
        </p:spPr>
        <p:txBody>
          <a:bodyPr spcFirstLastPara="1" wrap="square" lIns="60950" tIns="30467" rIns="60950" bIns="30467" anchor="t" anchorCtr="0">
            <a:spAutoFit/>
          </a:bodyPr>
          <a:lstStyle/>
          <a:p>
            <a:pPr defTabSz="609630">
              <a:buClr>
                <a:srgbClr val="000000"/>
              </a:buClr>
            </a:pPr>
            <a:r>
              <a:rPr lang="en-US" sz="2133"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rPr>
              <a:t>Requires Parties to phase out </a:t>
            </a:r>
            <a:r>
              <a:rPr lang="en-US" sz="2133" b="1"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rPr>
              <a:t>manufacture, import and export</a:t>
            </a:r>
            <a:r>
              <a:rPr lang="en-US" sz="2133"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rPr>
              <a:t> of mercury added products listed under Annex A (Part 1) and Phase Down products listed in Annex A (Part 2).</a:t>
            </a:r>
            <a:endParaRPr sz="2133" b="1" kern="0">
              <a:solidFill>
                <a:srgbClr val="000000"/>
              </a:solidFill>
              <a:latin typeface="Century Gothic"/>
              <a:ea typeface="Century Gothic"/>
              <a:cs typeface="Century Gothic"/>
              <a:sym typeface="Century Gothic"/>
            </a:endParaRPr>
          </a:p>
          <a:p>
            <a:pPr defTabSz="609630">
              <a:buClr>
                <a:srgbClr val="000000"/>
              </a:buClr>
              <a:buSzPts val="2400"/>
            </a:pPr>
            <a:endParaRPr sz="1600" kern="0">
              <a:solidFill>
                <a:srgbClr val="024193"/>
              </a:solidFill>
              <a:latin typeface="Century Gothic"/>
              <a:ea typeface="Century Gothic"/>
              <a:cs typeface="Century Gothic"/>
              <a:sym typeface="Century Gothic"/>
            </a:endParaRPr>
          </a:p>
        </p:txBody>
      </p:sp>
      <p:sp>
        <p:nvSpPr>
          <p:cNvPr id="549" name="Google Shape;549;p26"/>
          <p:cNvSpPr txBox="1">
            <a:spLocks noGrp="1"/>
          </p:cNvSpPr>
          <p:nvPr>
            <p:ph type="sldNum" idx="12"/>
          </p:nvPr>
        </p:nvSpPr>
        <p:spPr>
          <a:xfrm>
            <a:off x="8610600" y="6356352"/>
            <a:ext cx="2743200" cy="365125"/>
          </a:xfrm>
          <a:prstGeom prst="rect">
            <a:avLst/>
          </a:prstGeom>
          <a:noFill/>
          <a:ln>
            <a:noFill/>
          </a:ln>
        </p:spPr>
        <p:txBody>
          <a:bodyPr spcFirstLastPara="1" wrap="square" lIns="60950" tIns="30467" rIns="60950" bIns="30467" anchor="ctr" anchorCtr="0">
            <a:noAutofit/>
          </a:bodyPr>
          <a:lstStyle/>
          <a:p>
            <a:pPr defTabSz="609630">
              <a:buClr>
                <a:srgbClr val="888888"/>
              </a:buClr>
              <a:buSzPts val="1800"/>
            </a:pPr>
            <a:fld id="{00000000-1234-1234-1234-123412341234}" type="slidenum">
              <a:rPr lang="en-US" kern="0"/>
              <a:pPr defTabSz="609630">
                <a:buClr>
                  <a:srgbClr val="888888"/>
                </a:buClr>
                <a:buSzPts val="1800"/>
              </a:pPr>
              <a:t>16</a:t>
            </a:fld>
            <a:endParaRPr kern="0"/>
          </a:p>
        </p:txBody>
      </p:sp>
      <p:pic>
        <p:nvPicPr>
          <p:cNvPr id="550" name="Google Shape;550;p26"/>
          <p:cNvPicPr preferRelativeResize="0"/>
          <p:nvPr/>
        </p:nvPicPr>
        <p:blipFill rotWithShape="1">
          <a:blip r:embed="rId3">
            <a:alphaModFix/>
          </a:blip>
          <a:srcRect/>
          <a:stretch/>
        </p:blipFill>
        <p:spPr>
          <a:xfrm>
            <a:off x="2821344" y="2153326"/>
            <a:ext cx="8277082" cy="3890344"/>
          </a:xfrm>
          <a:prstGeom prst="rect">
            <a:avLst/>
          </a:prstGeom>
          <a:noFill/>
          <a:ln>
            <a:noFill/>
          </a:ln>
        </p:spPr>
      </p:pic>
      <p:sp>
        <p:nvSpPr>
          <p:cNvPr id="2" name="Rectangle: Rounded Corners 1">
            <a:extLst>
              <a:ext uri="{FF2B5EF4-FFF2-40B4-BE49-F238E27FC236}">
                <a16:creationId xmlns:a16="http://schemas.microsoft.com/office/drawing/2014/main" id="{79995D38-AB44-6527-F63F-38E5A1E30427}"/>
              </a:ext>
            </a:extLst>
          </p:cNvPr>
          <p:cNvSpPr/>
          <p:nvPr/>
        </p:nvSpPr>
        <p:spPr>
          <a:xfrm>
            <a:off x="3457575" y="2272790"/>
            <a:ext cx="1768236" cy="115621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4E6FF"/>
        </a:solidFill>
        <a:effectLst/>
      </p:bgPr>
    </p:bg>
    <p:spTree>
      <p:nvGrpSpPr>
        <p:cNvPr id="1" name="Shape 542">
          <a:extLst>
            <a:ext uri="{FF2B5EF4-FFF2-40B4-BE49-F238E27FC236}">
              <a16:creationId xmlns:a16="http://schemas.microsoft.com/office/drawing/2014/main" id="{B71F5EE1-A0D2-0FD2-DED2-47FA3C6B8A26}"/>
            </a:ext>
          </a:extLst>
        </p:cNvPr>
        <p:cNvGrpSpPr/>
        <p:nvPr/>
      </p:nvGrpSpPr>
      <p:grpSpPr>
        <a:xfrm>
          <a:off x="0" y="0"/>
          <a:ext cx="0" cy="0"/>
          <a:chOff x="0" y="0"/>
          <a:chExt cx="0" cy="0"/>
        </a:xfrm>
      </p:grpSpPr>
      <p:sp>
        <p:nvSpPr>
          <p:cNvPr id="543" name="Google Shape;543;p26">
            <a:extLst>
              <a:ext uri="{FF2B5EF4-FFF2-40B4-BE49-F238E27FC236}">
                <a16:creationId xmlns:a16="http://schemas.microsoft.com/office/drawing/2014/main" id="{8FBC2B00-0622-68A1-019E-7979DCB5497A}"/>
              </a:ext>
            </a:extLst>
          </p:cNvPr>
          <p:cNvSpPr/>
          <p:nvPr/>
        </p:nvSpPr>
        <p:spPr>
          <a:xfrm>
            <a:off x="2184399" y="-265540"/>
            <a:ext cx="10617200" cy="7213974"/>
          </a:xfrm>
          <a:prstGeom prst="roundRect">
            <a:avLst>
              <a:gd name="adj" fmla="val 12891"/>
            </a:avLst>
          </a:prstGeom>
          <a:solidFill>
            <a:srgbClr val="FFFFFF"/>
          </a:solidFill>
          <a:ln>
            <a:noFill/>
          </a:ln>
        </p:spPr>
        <p:txBody>
          <a:bodyPr spcFirstLastPara="1" wrap="square" lIns="0" tIns="0" rIns="0" bIns="0" anchor="ctr" anchorCtr="0">
            <a:noAutofit/>
          </a:bodyPr>
          <a:lstStyle/>
          <a:p>
            <a:pPr defTabSz="609630">
              <a:buClr>
                <a:srgbClr val="FFFFFF"/>
              </a:buClr>
              <a:buSzPts val="4800"/>
            </a:pPr>
            <a:endParaRPr sz="3200" kern="0">
              <a:solidFill>
                <a:srgbClr val="FFFFFF"/>
              </a:solidFill>
              <a:latin typeface="Calibri"/>
              <a:ea typeface="Calibri"/>
              <a:cs typeface="Calibri"/>
              <a:sym typeface="Calibri"/>
            </a:endParaRPr>
          </a:p>
        </p:txBody>
      </p:sp>
      <p:sp>
        <p:nvSpPr>
          <p:cNvPr id="544" name="Google Shape;544;p26">
            <a:extLst>
              <a:ext uri="{FF2B5EF4-FFF2-40B4-BE49-F238E27FC236}">
                <a16:creationId xmlns:a16="http://schemas.microsoft.com/office/drawing/2014/main" id="{BE786E0C-E20C-C4FB-3CB1-5C9A338FD4B6}"/>
              </a:ext>
            </a:extLst>
          </p:cNvPr>
          <p:cNvSpPr/>
          <p:nvPr/>
        </p:nvSpPr>
        <p:spPr>
          <a:xfrm>
            <a:off x="-56938" y="-2309"/>
            <a:ext cx="2789143" cy="6858960"/>
          </a:xfrm>
          <a:prstGeom prst="roundRect">
            <a:avLst>
              <a:gd name="adj" fmla="val 0"/>
            </a:avLst>
          </a:prstGeom>
          <a:solidFill>
            <a:schemeClr val="lt1"/>
          </a:solidFill>
          <a:ln>
            <a:noFill/>
          </a:ln>
        </p:spPr>
        <p:txBody>
          <a:bodyPr spcFirstLastPara="1" wrap="square" lIns="60950" tIns="30467" rIns="60950" bIns="30467" anchor="ctr" anchorCtr="0">
            <a:noAutofit/>
          </a:bodyPr>
          <a:lstStyle/>
          <a:p>
            <a:pPr algn="ctr" defTabSz="609630">
              <a:buClr>
                <a:srgbClr val="FFFFFF"/>
              </a:buClr>
              <a:buSzPts val="2700"/>
            </a:pPr>
            <a:r>
              <a:rPr lang="en-US" kern="0">
                <a:solidFill>
                  <a:srgbClr val="FFFFFF"/>
                </a:solidFill>
                <a:latin typeface="Calibri"/>
                <a:ea typeface="Calibri"/>
                <a:cs typeface="Calibri"/>
                <a:sym typeface="Calibri"/>
              </a:rPr>
              <a:t> </a:t>
            </a:r>
            <a:endParaRPr sz="933" kern="0">
              <a:solidFill>
                <a:srgbClr val="000000"/>
              </a:solidFill>
              <a:latin typeface="Arial"/>
              <a:cs typeface="Arial"/>
              <a:sym typeface="Arial"/>
            </a:endParaRPr>
          </a:p>
        </p:txBody>
      </p:sp>
      <p:sp>
        <p:nvSpPr>
          <p:cNvPr id="545" name="Google Shape;545;p26">
            <a:extLst>
              <a:ext uri="{FF2B5EF4-FFF2-40B4-BE49-F238E27FC236}">
                <a16:creationId xmlns:a16="http://schemas.microsoft.com/office/drawing/2014/main" id="{17D66B2D-B981-3F12-A332-49D36DB57DFD}"/>
              </a:ext>
            </a:extLst>
          </p:cNvPr>
          <p:cNvSpPr/>
          <p:nvPr/>
        </p:nvSpPr>
        <p:spPr>
          <a:xfrm>
            <a:off x="196582" y="1032333"/>
            <a:ext cx="2371242" cy="5011337"/>
          </a:xfrm>
          <a:prstGeom prst="roundRect">
            <a:avLst>
              <a:gd name="adj" fmla="val 9836"/>
            </a:avLst>
          </a:prstGeom>
          <a:solidFill>
            <a:srgbClr val="D6B53E"/>
          </a:solidFill>
          <a:ln>
            <a:noFill/>
          </a:ln>
          <a:effectLst>
            <a:outerShdw blurRad="444500" dist="25400" dir="5400000" sx="96000" sy="96000" rotWithShape="0">
              <a:srgbClr val="8296B0">
                <a:alpha val="30196"/>
              </a:srgbClr>
            </a:outerShdw>
          </a:effectLst>
        </p:spPr>
        <p:txBody>
          <a:bodyPr spcFirstLastPara="1" wrap="square" lIns="0" tIns="0" rIns="0" bIns="0" anchor="ctr" anchorCtr="0">
            <a:noAutofit/>
          </a:bodyPr>
          <a:lstStyle/>
          <a:p>
            <a:pPr defTabSz="609630">
              <a:buClr>
                <a:srgbClr val="000000"/>
              </a:buClr>
              <a:buSzPts val="4800"/>
            </a:pPr>
            <a:endParaRPr sz="3200" kern="0">
              <a:solidFill>
                <a:srgbClr val="FFFFFF"/>
              </a:solidFill>
              <a:latin typeface="Calibri"/>
              <a:ea typeface="Calibri"/>
              <a:cs typeface="Calibri"/>
              <a:sym typeface="Calibri"/>
            </a:endParaRPr>
          </a:p>
        </p:txBody>
      </p:sp>
      <p:sp>
        <p:nvSpPr>
          <p:cNvPr id="546" name="Google Shape;546;p26">
            <a:extLst>
              <a:ext uri="{FF2B5EF4-FFF2-40B4-BE49-F238E27FC236}">
                <a16:creationId xmlns:a16="http://schemas.microsoft.com/office/drawing/2014/main" id="{DBF67B16-6723-EA5C-6402-F9871A87FC9D}"/>
              </a:ext>
            </a:extLst>
          </p:cNvPr>
          <p:cNvSpPr txBox="1"/>
          <p:nvPr/>
        </p:nvSpPr>
        <p:spPr>
          <a:xfrm>
            <a:off x="202230" y="2357159"/>
            <a:ext cx="2371242" cy="1908188"/>
          </a:xfrm>
          <a:prstGeom prst="rect">
            <a:avLst/>
          </a:prstGeom>
          <a:noFill/>
          <a:ln>
            <a:noFill/>
          </a:ln>
        </p:spPr>
        <p:txBody>
          <a:bodyPr spcFirstLastPara="1" wrap="square" lIns="60950" tIns="30467" rIns="60950" bIns="30467" anchor="t" anchorCtr="0">
            <a:spAutoFit/>
          </a:bodyPr>
          <a:lstStyle/>
          <a:p>
            <a:pPr algn="ctr" defTabSz="609630">
              <a:buClr>
                <a:srgbClr val="FFFFFF"/>
              </a:buClr>
              <a:buSzPts val="3600"/>
            </a:pPr>
            <a:r>
              <a:rPr lang="en-US" sz="2400" b="1" kern="0">
                <a:solidFill>
                  <a:srgbClr val="FFFFFF"/>
                </a:solidFill>
                <a:latin typeface="Century Gothic"/>
                <a:ea typeface="Century Gothic"/>
                <a:cs typeface="Century Gothic"/>
                <a:sym typeface="Century Gothic"/>
              </a:rPr>
              <a:t>Cosmetics </a:t>
            </a:r>
          </a:p>
          <a:p>
            <a:pPr algn="ctr" defTabSz="609630">
              <a:buClr>
                <a:srgbClr val="FFFFFF"/>
              </a:buClr>
              <a:buSzPts val="3600"/>
            </a:pPr>
            <a:r>
              <a:rPr lang="en-US" sz="2400" b="1" kern="0">
                <a:solidFill>
                  <a:srgbClr val="FFFFFF"/>
                </a:solidFill>
                <a:latin typeface="Century Gothic"/>
                <a:ea typeface="Century Gothic"/>
                <a:cs typeface="Century Gothic"/>
                <a:sym typeface="Century Gothic"/>
              </a:rPr>
              <a:t>with mercury</a:t>
            </a:r>
          </a:p>
          <a:p>
            <a:pPr algn="ctr" defTabSz="609630">
              <a:buClr>
                <a:srgbClr val="FFFFFF"/>
              </a:buClr>
              <a:buSzPts val="3600"/>
            </a:pPr>
            <a:r>
              <a:rPr lang="en-US" sz="2400" b="1" kern="0">
                <a:solidFill>
                  <a:srgbClr val="FFFFFF"/>
                </a:solidFill>
                <a:latin typeface="Century Gothic"/>
                <a:ea typeface="Century Gothic"/>
                <a:cs typeface="Century Gothic"/>
                <a:sym typeface="Century Gothic"/>
              </a:rPr>
              <a:t>Under the Minamata Convention </a:t>
            </a:r>
            <a:endParaRPr sz="2400" b="1" kern="0">
              <a:solidFill>
                <a:srgbClr val="FFFFFF"/>
              </a:solidFill>
              <a:latin typeface="Century Gothic"/>
              <a:ea typeface="Century Gothic"/>
              <a:cs typeface="Century Gothic"/>
              <a:sym typeface="Century Gothic"/>
            </a:endParaRPr>
          </a:p>
        </p:txBody>
      </p:sp>
      <p:sp>
        <p:nvSpPr>
          <p:cNvPr id="547" name="Google Shape;547;p26">
            <a:extLst>
              <a:ext uri="{FF2B5EF4-FFF2-40B4-BE49-F238E27FC236}">
                <a16:creationId xmlns:a16="http://schemas.microsoft.com/office/drawing/2014/main" id="{16DAA030-C0BF-96D7-473A-7C3205FA3A69}"/>
              </a:ext>
            </a:extLst>
          </p:cNvPr>
          <p:cNvSpPr/>
          <p:nvPr/>
        </p:nvSpPr>
        <p:spPr>
          <a:xfrm>
            <a:off x="1081021" y="813038"/>
            <a:ext cx="513224" cy="506306"/>
          </a:xfrm>
          <a:prstGeom prst="ellipse">
            <a:avLst/>
          </a:prstGeom>
          <a:solidFill>
            <a:schemeClr val="lt1"/>
          </a:solidFill>
          <a:ln>
            <a:noFill/>
          </a:ln>
          <a:effectLst>
            <a:outerShdw blurRad="266700" sx="102000" sy="102000" algn="ctr" rotWithShape="0">
              <a:srgbClr val="8296B0">
                <a:alpha val="25098"/>
              </a:srgbClr>
            </a:outerShdw>
          </a:effectLst>
        </p:spPr>
        <p:txBody>
          <a:bodyPr spcFirstLastPara="1" wrap="square" lIns="0" tIns="0" rIns="0" bIns="0" anchor="ctr" anchorCtr="0">
            <a:noAutofit/>
          </a:bodyPr>
          <a:lstStyle/>
          <a:p>
            <a:pPr defTabSz="609630">
              <a:buClr>
                <a:srgbClr val="FFFFFF"/>
              </a:buClr>
              <a:buSzPts val="1350"/>
            </a:pPr>
            <a:endParaRPr sz="900" kern="0">
              <a:solidFill>
                <a:srgbClr val="FFFFFF"/>
              </a:solidFill>
              <a:latin typeface="Century Gothic"/>
              <a:ea typeface="Century Gothic"/>
              <a:cs typeface="Century Gothic"/>
              <a:sym typeface="Century Gothic"/>
            </a:endParaRPr>
          </a:p>
        </p:txBody>
      </p:sp>
      <p:sp>
        <p:nvSpPr>
          <p:cNvPr id="548" name="Google Shape;548;p26">
            <a:extLst>
              <a:ext uri="{FF2B5EF4-FFF2-40B4-BE49-F238E27FC236}">
                <a16:creationId xmlns:a16="http://schemas.microsoft.com/office/drawing/2014/main" id="{8B1A7DF9-40BB-0898-6356-BBF6BB7795CA}"/>
              </a:ext>
            </a:extLst>
          </p:cNvPr>
          <p:cNvSpPr/>
          <p:nvPr/>
        </p:nvSpPr>
        <p:spPr>
          <a:xfrm>
            <a:off x="3157978" y="1842070"/>
            <a:ext cx="8262497" cy="3697936"/>
          </a:xfrm>
          <a:prstGeom prst="roundRect">
            <a:avLst>
              <a:gd name="adj" fmla="val 3246"/>
            </a:avLst>
          </a:prstGeom>
          <a:noFill/>
          <a:ln>
            <a:noFill/>
          </a:ln>
        </p:spPr>
        <p:txBody>
          <a:bodyPr spcFirstLastPara="1" wrap="square" lIns="60950" tIns="30467" rIns="60950" bIns="30467" anchor="t" anchorCtr="0">
            <a:spAutoFit/>
          </a:bodyPr>
          <a:lstStyle/>
          <a:p>
            <a:pPr defTabSz="609630">
              <a:buClr>
                <a:srgbClr val="000000"/>
              </a:buClr>
            </a:pPr>
            <a:r>
              <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rPr>
              <a:t>The original text stated that Parties shall not allow the manufacture, import or export of:</a:t>
            </a:r>
          </a:p>
          <a:p>
            <a:pPr defTabSz="609630">
              <a:buClr>
                <a:srgbClr val="000000"/>
              </a:buClr>
            </a:pPr>
            <a:endPar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endParaRPr>
          </a:p>
          <a:p>
            <a:pPr defTabSz="609630">
              <a:buClr>
                <a:srgbClr val="000000"/>
              </a:buClr>
            </a:pPr>
            <a:r>
              <a:rPr lang="en-US" sz="2400" b="1" kern="0">
                <a:solidFill>
                  <a:srgbClr val="CC9900"/>
                </a:solidFill>
                <a:latin typeface="Calibri" panose="020F0502020204030204" pitchFamily="34" charset="0"/>
                <a:ea typeface="Calibri" panose="020F0502020204030204" pitchFamily="34" charset="0"/>
                <a:cs typeface="Calibri" panose="020F0502020204030204" pitchFamily="34" charset="0"/>
                <a:sym typeface="Century Gothic"/>
              </a:rPr>
              <a:t>“Cosmetics (with mercury content above 1 part per million (ppm)), including skin lightening soaps and creams….”</a:t>
            </a:r>
          </a:p>
          <a:p>
            <a:pPr defTabSz="609630">
              <a:buClr>
                <a:srgbClr val="000000"/>
              </a:buClr>
            </a:pPr>
            <a:endPar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endParaRPr>
          </a:p>
          <a:p>
            <a:pPr defTabSz="609630">
              <a:buClr>
                <a:srgbClr val="000000"/>
              </a:buClr>
            </a:pPr>
            <a:r>
              <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rPr>
              <a:t>As of 2023, the  “1 ppm limit” was removed – does not cover soaps or creams with trace contaminants of mercury. </a:t>
            </a:r>
          </a:p>
          <a:p>
            <a:pPr defTabSz="609630">
              <a:buClr>
                <a:srgbClr val="000000"/>
              </a:buClr>
            </a:pPr>
            <a:endPar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endParaRPr>
          </a:p>
          <a:p>
            <a:pPr defTabSz="609630">
              <a:buClr>
                <a:srgbClr val="000000"/>
              </a:buClr>
              <a:buSzPts val="2400"/>
            </a:pPr>
            <a:endParaRPr kern="0">
              <a:solidFill>
                <a:srgbClr val="024193"/>
              </a:solidFill>
              <a:latin typeface="Century Gothic"/>
              <a:ea typeface="Century Gothic"/>
              <a:cs typeface="Century Gothic"/>
              <a:sym typeface="Century Gothic"/>
            </a:endParaRPr>
          </a:p>
        </p:txBody>
      </p:sp>
      <p:sp>
        <p:nvSpPr>
          <p:cNvPr id="549" name="Google Shape;549;p26">
            <a:extLst>
              <a:ext uri="{FF2B5EF4-FFF2-40B4-BE49-F238E27FC236}">
                <a16:creationId xmlns:a16="http://schemas.microsoft.com/office/drawing/2014/main" id="{F433A8F5-1A27-46B9-A7C4-D7546531A505}"/>
              </a:ext>
            </a:extLst>
          </p:cNvPr>
          <p:cNvSpPr txBox="1">
            <a:spLocks noGrp="1"/>
          </p:cNvSpPr>
          <p:nvPr>
            <p:ph type="sldNum" idx="12"/>
          </p:nvPr>
        </p:nvSpPr>
        <p:spPr>
          <a:xfrm>
            <a:off x="8610600" y="6356352"/>
            <a:ext cx="2743200" cy="365125"/>
          </a:xfrm>
          <a:prstGeom prst="rect">
            <a:avLst/>
          </a:prstGeom>
          <a:noFill/>
          <a:ln>
            <a:noFill/>
          </a:ln>
        </p:spPr>
        <p:txBody>
          <a:bodyPr spcFirstLastPara="1" wrap="square" lIns="60950" tIns="30467" rIns="60950" bIns="30467" anchor="ctr" anchorCtr="0">
            <a:noAutofit/>
          </a:bodyPr>
          <a:lstStyle/>
          <a:p>
            <a:pPr defTabSz="609630">
              <a:buClr>
                <a:srgbClr val="888888"/>
              </a:buClr>
              <a:buSzPts val="1800"/>
            </a:pPr>
            <a:fld id="{00000000-1234-1234-1234-123412341234}" type="slidenum">
              <a:rPr lang="en-US" kern="0"/>
              <a:pPr defTabSz="609630">
                <a:buClr>
                  <a:srgbClr val="888888"/>
                </a:buClr>
                <a:buSzPts val="1800"/>
              </a:pPr>
              <a:t>17</a:t>
            </a:fld>
            <a:endParaRPr kern="0"/>
          </a:p>
        </p:txBody>
      </p:sp>
    </p:spTree>
    <p:extLst>
      <p:ext uri="{BB962C8B-B14F-4D97-AF65-F5344CB8AC3E}">
        <p14:creationId xmlns:p14="http://schemas.microsoft.com/office/powerpoint/2010/main" val="2554380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4E6FF"/>
        </a:solidFill>
        <a:effectLst/>
      </p:bgPr>
    </p:bg>
    <p:spTree>
      <p:nvGrpSpPr>
        <p:cNvPr id="1" name="Shape 542">
          <a:extLst>
            <a:ext uri="{FF2B5EF4-FFF2-40B4-BE49-F238E27FC236}">
              <a16:creationId xmlns:a16="http://schemas.microsoft.com/office/drawing/2014/main" id="{A6ABEA8C-0B41-C07B-0268-300B5B75A383}"/>
            </a:ext>
          </a:extLst>
        </p:cNvPr>
        <p:cNvGrpSpPr/>
        <p:nvPr/>
      </p:nvGrpSpPr>
      <p:grpSpPr>
        <a:xfrm>
          <a:off x="0" y="0"/>
          <a:ext cx="0" cy="0"/>
          <a:chOff x="0" y="0"/>
          <a:chExt cx="0" cy="0"/>
        </a:xfrm>
      </p:grpSpPr>
      <p:sp>
        <p:nvSpPr>
          <p:cNvPr id="543" name="Google Shape;543;p26">
            <a:extLst>
              <a:ext uri="{FF2B5EF4-FFF2-40B4-BE49-F238E27FC236}">
                <a16:creationId xmlns:a16="http://schemas.microsoft.com/office/drawing/2014/main" id="{670F313A-22F1-66AA-66F6-72168F92343C}"/>
              </a:ext>
            </a:extLst>
          </p:cNvPr>
          <p:cNvSpPr/>
          <p:nvPr/>
        </p:nvSpPr>
        <p:spPr>
          <a:xfrm>
            <a:off x="2260599" y="-179816"/>
            <a:ext cx="10617200" cy="7213974"/>
          </a:xfrm>
          <a:prstGeom prst="roundRect">
            <a:avLst>
              <a:gd name="adj" fmla="val 12891"/>
            </a:avLst>
          </a:prstGeom>
          <a:solidFill>
            <a:srgbClr val="FFFFFF"/>
          </a:solidFill>
          <a:ln>
            <a:noFill/>
          </a:ln>
        </p:spPr>
        <p:txBody>
          <a:bodyPr spcFirstLastPara="1" wrap="square" lIns="0" tIns="0" rIns="0" bIns="0" anchor="ctr" anchorCtr="0">
            <a:noAutofit/>
          </a:bodyPr>
          <a:lstStyle/>
          <a:p>
            <a:pPr defTabSz="609630">
              <a:buClr>
                <a:srgbClr val="FFFFFF"/>
              </a:buClr>
              <a:buSzPts val="4800"/>
            </a:pPr>
            <a:endParaRPr sz="3200" kern="0">
              <a:solidFill>
                <a:srgbClr val="FFFFFF"/>
              </a:solidFill>
              <a:latin typeface="Calibri"/>
              <a:ea typeface="Calibri"/>
              <a:cs typeface="Calibri"/>
              <a:sym typeface="Calibri"/>
            </a:endParaRPr>
          </a:p>
        </p:txBody>
      </p:sp>
      <p:sp>
        <p:nvSpPr>
          <p:cNvPr id="544" name="Google Shape;544;p26">
            <a:extLst>
              <a:ext uri="{FF2B5EF4-FFF2-40B4-BE49-F238E27FC236}">
                <a16:creationId xmlns:a16="http://schemas.microsoft.com/office/drawing/2014/main" id="{CE1A5C16-7E7B-ACD5-07EC-E821D7EEB67F}"/>
              </a:ext>
            </a:extLst>
          </p:cNvPr>
          <p:cNvSpPr/>
          <p:nvPr/>
        </p:nvSpPr>
        <p:spPr>
          <a:xfrm>
            <a:off x="-56938" y="-2309"/>
            <a:ext cx="2789143" cy="6858960"/>
          </a:xfrm>
          <a:prstGeom prst="roundRect">
            <a:avLst>
              <a:gd name="adj" fmla="val 0"/>
            </a:avLst>
          </a:prstGeom>
          <a:solidFill>
            <a:schemeClr val="lt1"/>
          </a:solidFill>
          <a:ln>
            <a:noFill/>
          </a:ln>
        </p:spPr>
        <p:txBody>
          <a:bodyPr spcFirstLastPara="1" wrap="square" lIns="60950" tIns="30467" rIns="60950" bIns="30467" anchor="ctr" anchorCtr="0">
            <a:noAutofit/>
          </a:bodyPr>
          <a:lstStyle/>
          <a:p>
            <a:pPr algn="ctr" defTabSz="609630">
              <a:buClr>
                <a:srgbClr val="FFFFFF"/>
              </a:buClr>
              <a:buSzPts val="2700"/>
            </a:pPr>
            <a:r>
              <a:rPr lang="en-US" kern="0">
                <a:solidFill>
                  <a:srgbClr val="FFFFFF"/>
                </a:solidFill>
                <a:latin typeface="Calibri"/>
                <a:ea typeface="Calibri"/>
                <a:cs typeface="Calibri"/>
                <a:sym typeface="Calibri"/>
              </a:rPr>
              <a:t> </a:t>
            </a:r>
            <a:endParaRPr sz="933" kern="0">
              <a:solidFill>
                <a:srgbClr val="000000"/>
              </a:solidFill>
              <a:latin typeface="Arial"/>
              <a:cs typeface="Arial"/>
              <a:sym typeface="Arial"/>
            </a:endParaRPr>
          </a:p>
        </p:txBody>
      </p:sp>
      <p:sp>
        <p:nvSpPr>
          <p:cNvPr id="545" name="Google Shape;545;p26">
            <a:extLst>
              <a:ext uri="{FF2B5EF4-FFF2-40B4-BE49-F238E27FC236}">
                <a16:creationId xmlns:a16="http://schemas.microsoft.com/office/drawing/2014/main" id="{D3DBE4B3-B34C-C496-5974-D303967D5890}"/>
              </a:ext>
            </a:extLst>
          </p:cNvPr>
          <p:cNvSpPr/>
          <p:nvPr/>
        </p:nvSpPr>
        <p:spPr>
          <a:xfrm>
            <a:off x="196582" y="1032333"/>
            <a:ext cx="2371242" cy="5011337"/>
          </a:xfrm>
          <a:prstGeom prst="roundRect">
            <a:avLst>
              <a:gd name="adj" fmla="val 9836"/>
            </a:avLst>
          </a:prstGeom>
          <a:solidFill>
            <a:srgbClr val="D6B53E"/>
          </a:solidFill>
          <a:ln>
            <a:noFill/>
          </a:ln>
          <a:effectLst>
            <a:outerShdw blurRad="444500" dist="25400" dir="5400000" sx="96000" sy="96000" rotWithShape="0">
              <a:srgbClr val="8296B0">
                <a:alpha val="30196"/>
              </a:srgbClr>
            </a:outerShdw>
          </a:effectLst>
        </p:spPr>
        <p:txBody>
          <a:bodyPr spcFirstLastPara="1" wrap="square" lIns="0" tIns="0" rIns="0" bIns="0" anchor="ctr" anchorCtr="0">
            <a:noAutofit/>
          </a:bodyPr>
          <a:lstStyle/>
          <a:p>
            <a:pPr defTabSz="609630">
              <a:buClr>
                <a:srgbClr val="000000"/>
              </a:buClr>
              <a:buSzPts val="4800"/>
            </a:pPr>
            <a:endParaRPr sz="3200" kern="0">
              <a:solidFill>
                <a:srgbClr val="FFFFFF"/>
              </a:solidFill>
              <a:latin typeface="Calibri"/>
              <a:ea typeface="Calibri"/>
              <a:cs typeface="Calibri"/>
              <a:sym typeface="Calibri"/>
            </a:endParaRPr>
          </a:p>
        </p:txBody>
      </p:sp>
      <p:sp>
        <p:nvSpPr>
          <p:cNvPr id="546" name="Google Shape;546;p26">
            <a:extLst>
              <a:ext uri="{FF2B5EF4-FFF2-40B4-BE49-F238E27FC236}">
                <a16:creationId xmlns:a16="http://schemas.microsoft.com/office/drawing/2014/main" id="{0C13A8EF-17CF-29C7-5D11-212B0D16CAB2}"/>
              </a:ext>
            </a:extLst>
          </p:cNvPr>
          <p:cNvSpPr txBox="1"/>
          <p:nvPr/>
        </p:nvSpPr>
        <p:spPr>
          <a:xfrm>
            <a:off x="202230" y="2357159"/>
            <a:ext cx="2371242" cy="1908188"/>
          </a:xfrm>
          <a:prstGeom prst="rect">
            <a:avLst/>
          </a:prstGeom>
          <a:noFill/>
          <a:ln>
            <a:noFill/>
          </a:ln>
        </p:spPr>
        <p:txBody>
          <a:bodyPr spcFirstLastPara="1" wrap="square" lIns="60950" tIns="30467" rIns="60950" bIns="30467" anchor="t" anchorCtr="0">
            <a:spAutoFit/>
          </a:bodyPr>
          <a:lstStyle/>
          <a:p>
            <a:pPr algn="ctr" defTabSz="609630">
              <a:buClr>
                <a:srgbClr val="FFFFFF"/>
              </a:buClr>
              <a:buSzPts val="3600"/>
            </a:pPr>
            <a:r>
              <a:rPr lang="en-US" sz="2400" b="1" kern="0">
                <a:solidFill>
                  <a:srgbClr val="FFFFFF"/>
                </a:solidFill>
                <a:latin typeface="Century Gothic"/>
                <a:ea typeface="Century Gothic"/>
                <a:cs typeface="Century Gothic"/>
                <a:sym typeface="Century Gothic"/>
              </a:rPr>
              <a:t>Cosmetics </a:t>
            </a:r>
          </a:p>
          <a:p>
            <a:pPr algn="ctr" defTabSz="609630">
              <a:buClr>
                <a:srgbClr val="FFFFFF"/>
              </a:buClr>
              <a:buSzPts val="3600"/>
            </a:pPr>
            <a:r>
              <a:rPr lang="en-US" sz="2400" b="1" kern="0">
                <a:solidFill>
                  <a:srgbClr val="FFFFFF"/>
                </a:solidFill>
                <a:latin typeface="Century Gothic"/>
                <a:ea typeface="Century Gothic"/>
                <a:cs typeface="Century Gothic"/>
                <a:sym typeface="Century Gothic"/>
              </a:rPr>
              <a:t>with mercury</a:t>
            </a:r>
          </a:p>
          <a:p>
            <a:pPr algn="ctr" defTabSz="609630">
              <a:buClr>
                <a:srgbClr val="FFFFFF"/>
              </a:buClr>
              <a:buSzPts val="3600"/>
            </a:pPr>
            <a:r>
              <a:rPr lang="en-US" sz="2400" b="1" kern="0">
                <a:solidFill>
                  <a:srgbClr val="FFFFFF"/>
                </a:solidFill>
                <a:latin typeface="Century Gothic"/>
                <a:ea typeface="Century Gothic"/>
                <a:cs typeface="Century Gothic"/>
                <a:sym typeface="Century Gothic"/>
              </a:rPr>
              <a:t>Under the Minamata Convention </a:t>
            </a:r>
            <a:endParaRPr sz="2400" b="1" kern="0">
              <a:solidFill>
                <a:srgbClr val="FFFFFF"/>
              </a:solidFill>
              <a:latin typeface="Century Gothic"/>
              <a:ea typeface="Century Gothic"/>
              <a:cs typeface="Century Gothic"/>
              <a:sym typeface="Century Gothic"/>
            </a:endParaRPr>
          </a:p>
        </p:txBody>
      </p:sp>
      <p:sp>
        <p:nvSpPr>
          <p:cNvPr id="547" name="Google Shape;547;p26">
            <a:extLst>
              <a:ext uri="{FF2B5EF4-FFF2-40B4-BE49-F238E27FC236}">
                <a16:creationId xmlns:a16="http://schemas.microsoft.com/office/drawing/2014/main" id="{204A854F-9D26-7DE1-C926-7BA55CE248E0}"/>
              </a:ext>
            </a:extLst>
          </p:cNvPr>
          <p:cNvSpPr/>
          <p:nvPr/>
        </p:nvSpPr>
        <p:spPr>
          <a:xfrm>
            <a:off x="1081021" y="813038"/>
            <a:ext cx="513224" cy="506306"/>
          </a:xfrm>
          <a:prstGeom prst="ellipse">
            <a:avLst/>
          </a:prstGeom>
          <a:solidFill>
            <a:schemeClr val="lt1"/>
          </a:solidFill>
          <a:ln>
            <a:noFill/>
          </a:ln>
          <a:effectLst>
            <a:outerShdw blurRad="266700" sx="102000" sy="102000" algn="ctr" rotWithShape="0">
              <a:srgbClr val="8296B0">
                <a:alpha val="25098"/>
              </a:srgbClr>
            </a:outerShdw>
          </a:effectLst>
        </p:spPr>
        <p:txBody>
          <a:bodyPr spcFirstLastPara="1" wrap="square" lIns="0" tIns="0" rIns="0" bIns="0" anchor="ctr" anchorCtr="0">
            <a:noAutofit/>
          </a:bodyPr>
          <a:lstStyle/>
          <a:p>
            <a:pPr defTabSz="609630">
              <a:buClr>
                <a:srgbClr val="FFFFFF"/>
              </a:buClr>
              <a:buSzPts val="1350"/>
            </a:pPr>
            <a:endParaRPr sz="900" kern="0">
              <a:solidFill>
                <a:srgbClr val="FFFFFF"/>
              </a:solidFill>
              <a:latin typeface="Century Gothic"/>
              <a:ea typeface="Century Gothic"/>
              <a:cs typeface="Century Gothic"/>
              <a:sym typeface="Century Gothic"/>
            </a:endParaRPr>
          </a:p>
        </p:txBody>
      </p:sp>
      <p:sp>
        <p:nvSpPr>
          <p:cNvPr id="548" name="Google Shape;548;p26">
            <a:extLst>
              <a:ext uri="{FF2B5EF4-FFF2-40B4-BE49-F238E27FC236}">
                <a16:creationId xmlns:a16="http://schemas.microsoft.com/office/drawing/2014/main" id="{D0A77D71-5842-6064-D9E4-8BB544736728}"/>
              </a:ext>
            </a:extLst>
          </p:cNvPr>
          <p:cNvSpPr/>
          <p:nvPr/>
        </p:nvSpPr>
        <p:spPr>
          <a:xfrm>
            <a:off x="3157978" y="1565845"/>
            <a:ext cx="8262497" cy="3325032"/>
          </a:xfrm>
          <a:prstGeom prst="roundRect">
            <a:avLst>
              <a:gd name="adj" fmla="val 3246"/>
            </a:avLst>
          </a:prstGeom>
          <a:noFill/>
          <a:ln>
            <a:noFill/>
          </a:ln>
        </p:spPr>
        <p:txBody>
          <a:bodyPr spcFirstLastPara="1" wrap="square" lIns="60950" tIns="30467" rIns="60950" bIns="30467" anchor="t" anchorCtr="0">
            <a:spAutoFit/>
          </a:bodyPr>
          <a:lstStyle/>
          <a:p>
            <a:pPr defTabSz="609630">
              <a:buClr>
                <a:srgbClr val="000000"/>
              </a:buClr>
            </a:pPr>
            <a:r>
              <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rPr>
              <a:t>At the recent Conference of the Parties of the Minamata Convention on Mercury, </a:t>
            </a:r>
            <a:r>
              <a:rPr lang="en-US" sz="2400" b="1" kern="0">
                <a:solidFill>
                  <a:srgbClr val="CC9900"/>
                </a:solidFill>
                <a:latin typeface="Calibri" panose="020F0502020204030204" pitchFamily="34" charset="0"/>
                <a:ea typeface="Calibri" panose="020F0502020204030204" pitchFamily="34" charset="0"/>
                <a:cs typeface="Calibri" panose="020F0502020204030204" pitchFamily="34" charset="0"/>
                <a:sym typeface="Century Gothic"/>
              </a:rPr>
              <a:t>Decision MC-6/4: Advancing work related to mercury added cosmetics</a:t>
            </a:r>
            <a:r>
              <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rPr>
              <a:t> was taken. </a:t>
            </a:r>
          </a:p>
          <a:p>
            <a:pPr defTabSz="609630">
              <a:buClr>
                <a:srgbClr val="000000"/>
              </a:buClr>
            </a:pPr>
            <a:endPar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endParaRPr>
          </a:p>
          <a:p>
            <a:pPr defTabSz="609630">
              <a:buClr>
                <a:srgbClr val="000000"/>
              </a:buClr>
            </a:pPr>
            <a:r>
              <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rPr>
              <a:t>This decision encouraged Parties and Partners to undertake further work to better understand the challenges and develop solutions to phasing out mercury-added cosmetics. </a:t>
            </a:r>
          </a:p>
          <a:p>
            <a:pPr defTabSz="609630">
              <a:buClr>
                <a:srgbClr val="000000"/>
              </a:buClr>
            </a:pPr>
            <a:endPar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endParaRPr>
          </a:p>
          <a:p>
            <a:pPr defTabSz="609630">
              <a:buClr>
                <a:srgbClr val="000000"/>
              </a:buClr>
              <a:buSzPts val="2400"/>
            </a:pPr>
            <a:endParaRPr kern="0">
              <a:solidFill>
                <a:srgbClr val="024193"/>
              </a:solidFill>
              <a:latin typeface="Century Gothic"/>
              <a:ea typeface="Century Gothic"/>
              <a:cs typeface="Century Gothic"/>
              <a:sym typeface="Century Gothic"/>
            </a:endParaRPr>
          </a:p>
        </p:txBody>
      </p:sp>
      <p:sp>
        <p:nvSpPr>
          <p:cNvPr id="549" name="Google Shape;549;p26">
            <a:extLst>
              <a:ext uri="{FF2B5EF4-FFF2-40B4-BE49-F238E27FC236}">
                <a16:creationId xmlns:a16="http://schemas.microsoft.com/office/drawing/2014/main" id="{22426788-101D-5DDC-40B5-D1975C1B8D5E}"/>
              </a:ext>
            </a:extLst>
          </p:cNvPr>
          <p:cNvSpPr txBox="1">
            <a:spLocks noGrp="1"/>
          </p:cNvSpPr>
          <p:nvPr>
            <p:ph type="sldNum" idx="12"/>
          </p:nvPr>
        </p:nvSpPr>
        <p:spPr>
          <a:xfrm>
            <a:off x="8610600" y="6356352"/>
            <a:ext cx="2743200" cy="365125"/>
          </a:xfrm>
          <a:prstGeom prst="rect">
            <a:avLst/>
          </a:prstGeom>
          <a:noFill/>
          <a:ln>
            <a:noFill/>
          </a:ln>
        </p:spPr>
        <p:txBody>
          <a:bodyPr spcFirstLastPara="1" wrap="square" lIns="60950" tIns="30467" rIns="60950" bIns="30467" anchor="ctr" anchorCtr="0">
            <a:noAutofit/>
          </a:bodyPr>
          <a:lstStyle/>
          <a:p>
            <a:pPr defTabSz="609630">
              <a:buClr>
                <a:srgbClr val="888888"/>
              </a:buClr>
              <a:buSzPts val="1800"/>
            </a:pPr>
            <a:fld id="{00000000-1234-1234-1234-123412341234}" type="slidenum">
              <a:rPr lang="en-US" kern="0"/>
              <a:pPr defTabSz="609630">
                <a:buClr>
                  <a:srgbClr val="888888"/>
                </a:buClr>
                <a:buSzPts val="1800"/>
              </a:pPr>
              <a:t>18</a:t>
            </a:fld>
            <a:endParaRPr kern="0"/>
          </a:p>
        </p:txBody>
      </p:sp>
    </p:spTree>
    <p:extLst>
      <p:ext uri="{BB962C8B-B14F-4D97-AF65-F5344CB8AC3E}">
        <p14:creationId xmlns:p14="http://schemas.microsoft.com/office/powerpoint/2010/main" val="2731430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4E6FF"/>
        </a:solidFill>
        <a:effectLst/>
      </p:bgPr>
    </p:bg>
    <p:spTree>
      <p:nvGrpSpPr>
        <p:cNvPr id="1" name="Shape 542">
          <a:extLst>
            <a:ext uri="{FF2B5EF4-FFF2-40B4-BE49-F238E27FC236}">
              <a16:creationId xmlns:a16="http://schemas.microsoft.com/office/drawing/2014/main" id="{DABEB090-BC2A-9F7B-8683-9D1F7FB0129F}"/>
            </a:ext>
          </a:extLst>
        </p:cNvPr>
        <p:cNvGrpSpPr/>
        <p:nvPr/>
      </p:nvGrpSpPr>
      <p:grpSpPr>
        <a:xfrm>
          <a:off x="0" y="0"/>
          <a:ext cx="0" cy="0"/>
          <a:chOff x="0" y="0"/>
          <a:chExt cx="0" cy="0"/>
        </a:xfrm>
      </p:grpSpPr>
      <p:sp>
        <p:nvSpPr>
          <p:cNvPr id="543" name="Google Shape;543;p26">
            <a:extLst>
              <a:ext uri="{FF2B5EF4-FFF2-40B4-BE49-F238E27FC236}">
                <a16:creationId xmlns:a16="http://schemas.microsoft.com/office/drawing/2014/main" id="{2A1D9C79-4D74-B7EC-D1ED-CA0AA984CEE1}"/>
              </a:ext>
            </a:extLst>
          </p:cNvPr>
          <p:cNvSpPr/>
          <p:nvPr/>
        </p:nvSpPr>
        <p:spPr>
          <a:xfrm>
            <a:off x="2184399" y="-265540"/>
            <a:ext cx="10617200" cy="7213974"/>
          </a:xfrm>
          <a:prstGeom prst="roundRect">
            <a:avLst>
              <a:gd name="adj" fmla="val 12891"/>
            </a:avLst>
          </a:prstGeom>
          <a:solidFill>
            <a:srgbClr val="FFFFFF"/>
          </a:solidFill>
          <a:ln>
            <a:noFill/>
          </a:ln>
        </p:spPr>
        <p:txBody>
          <a:bodyPr spcFirstLastPara="1" wrap="square" lIns="0" tIns="0" rIns="0" bIns="0" anchor="ctr" anchorCtr="0">
            <a:noAutofit/>
          </a:bodyPr>
          <a:lstStyle/>
          <a:p>
            <a:pPr defTabSz="609630">
              <a:buClr>
                <a:srgbClr val="FFFFFF"/>
              </a:buClr>
              <a:buSzPts val="4800"/>
            </a:pPr>
            <a:endParaRPr sz="3200" kern="0">
              <a:solidFill>
                <a:srgbClr val="FFFFFF"/>
              </a:solidFill>
              <a:latin typeface="Calibri"/>
              <a:ea typeface="Calibri"/>
              <a:cs typeface="Calibri"/>
              <a:sym typeface="Calibri"/>
            </a:endParaRPr>
          </a:p>
        </p:txBody>
      </p:sp>
      <p:sp>
        <p:nvSpPr>
          <p:cNvPr id="544" name="Google Shape;544;p26">
            <a:extLst>
              <a:ext uri="{FF2B5EF4-FFF2-40B4-BE49-F238E27FC236}">
                <a16:creationId xmlns:a16="http://schemas.microsoft.com/office/drawing/2014/main" id="{F6A71E59-9F47-0E76-8099-445175B3234B}"/>
              </a:ext>
            </a:extLst>
          </p:cNvPr>
          <p:cNvSpPr/>
          <p:nvPr/>
        </p:nvSpPr>
        <p:spPr>
          <a:xfrm>
            <a:off x="-56938" y="-2309"/>
            <a:ext cx="2789143" cy="6858960"/>
          </a:xfrm>
          <a:prstGeom prst="roundRect">
            <a:avLst>
              <a:gd name="adj" fmla="val 0"/>
            </a:avLst>
          </a:prstGeom>
          <a:solidFill>
            <a:schemeClr val="lt1"/>
          </a:solidFill>
          <a:ln>
            <a:noFill/>
          </a:ln>
        </p:spPr>
        <p:txBody>
          <a:bodyPr spcFirstLastPara="1" wrap="square" lIns="60950" tIns="30467" rIns="60950" bIns="30467" anchor="ctr" anchorCtr="0">
            <a:noAutofit/>
          </a:bodyPr>
          <a:lstStyle/>
          <a:p>
            <a:pPr algn="ctr" defTabSz="609630">
              <a:buClr>
                <a:srgbClr val="FFFFFF"/>
              </a:buClr>
              <a:buSzPts val="2700"/>
            </a:pPr>
            <a:r>
              <a:rPr lang="en-US" kern="0">
                <a:solidFill>
                  <a:srgbClr val="FFFFFF"/>
                </a:solidFill>
                <a:latin typeface="Calibri"/>
                <a:ea typeface="Calibri"/>
                <a:cs typeface="Calibri"/>
                <a:sym typeface="Calibri"/>
              </a:rPr>
              <a:t> </a:t>
            </a:r>
            <a:endParaRPr sz="933" kern="0">
              <a:solidFill>
                <a:srgbClr val="000000"/>
              </a:solidFill>
              <a:latin typeface="Arial"/>
              <a:cs typeface="Arial"/>
              <a:sym typeface="Arial"/>
            </a:endParaRPr>
          </a:p>
        </p:txBody>
      </p:sp>
      <p:sp>
        <p:nvSpPr>
          <p:cNvPr id="545" name="Google Shape;545;p26">
            <a:extLst>
              <a:ext uri="{FF2B5EF4-FFF2-40B4-BE49-F238E27FC236}">
                <a16:creationId xmlns:a16="http://schemas.microsoft.com/office/drawing/2014/main" id="{FDD16167-161E-0AB6-5F14-BC5A66502FDF}"/>
              </a:ext>
            </a:extLst>
          </p:cNvPr>
          <p:cNvSpPr/>
          <p:nvPr/>
        </p:nvSpPr>
        <p:spPr>
          <a:xfrm>
            <a:off x="196582" y="1032333"/>
            <a:ext cx="2371242" cy="5011337"/>
          </a:xfrm>
          <a:prstGeom prst="roundRect">
            <a:avLst>
              <a:gd name="adj" fmla="val 9836"/>
            </a:avLst>
          </a:prstGeom>
          <a:solidFill>
            <a:srgbClr val="D6B53E"/>
          </a:solidFill>
          <a:ln>
            <a:noFill/>
          </a:ln>
          <a:effectLst>
            <a:outerShdw blurRad="444500" dist="25400" dir="5400000" sx="96000" sy="96000" rotWithShape="0">
              <a:srgbClr val="8296B0">
                <a:alpha val="30196"/>
              </a:srgbClr>
            </a:outerShdw>
          </a:effectLst>
        </p:spPr>
        <p:txBody>
          <a:bodyPr spcFirstLastPara="1" wrap="square" lIns="0" tIns="0" rIns="0" bIns="0" anchor="ctr" anchorCtr="0">
            <a:noAutofit/>
          </a:bodyPr>
          <a:lstStyle/>
          <a:p>
            <a:pPr defTabSz="609630">
              <a:buClr>
                <a:srgbClr val="000000"/>
              </a:buClr>
              <a:buSzPts val="4800"/>
            </a:pPr>
            <a:endParaRPr sz="3200" kern="0">
              <a:solidFill>
                <a:srgbClr val="FFFFFF"/>
              </a:solidFill>
              <a:latin typeface="Calibri"/>
              <a:ea typeface="Calibri"/>
              <a:cs typeface="Calibri"/>
              <a:sym typeface="Calibri"/>
            </a:endParaRPr>
          </a:p>
        </p:txBody>
      </p:sp>
      <p:sp>
        <p:nvSpPr>
          <p:cNvPr id="546" name="Google Shape;546;p26">
            <a:extLst>
              <a:ext uri="{FF2B5EF4-FFF2-40B4-BE49-F238E27FC236}">
                <a16:creationId xmlns:a16="http://schemas.microsoft.com/office/drawing/2014/main" id="{D1E4A422-79A1-50F7-F1FD-9AC9C69C20D7}"/>
              </a:ext>
            </a:extLst>
          </p:cNvPr>
          <p:cNvSpPr txBox="1"/>
          <p:nvPr/>
        </p:nvSpPr>
        <p:spPr>
          <a:xfrm>
            <a:off x="202230" y="2357159"/>
            <a:ext cx="2371242" cy="2646852"/>
          </a:xfrm>
          <a:prstGeom prst="rect">
            <a:avLst/>
          </a:prstGeom>
          <a:noFill/>
          <a:ln>
            <a:noFill/>
          </a:ln>
        </p:spPr>
        <p:txBody>
          <a:bodyPr spcFirstLastPara="1" wrap="square" lIns="60950" tIns="30467" rIns="60950" bIns="30467" anchor="t" anchorCtr="0">
            <a:spAutoFit/>
          </a:bodyPr>
          <a:lstStyle/>
          <a:p>
            <a:pPr algn="ctr" defTabSz="609630">
              <a:buClr>
                <a:srgbClr val="FFFFFF"/>
              </a:buClr>
              <a:buSzPts val="3600"/>
            </a:pPr>
            <a:r>
              <a:rPr lang="en-US" sz="2400" b="1" kern="0">
                <a:solidFill>
                  <a:srgbClr val="FFFFFF"/>
                </a:solidFill>
                <a:latin typeface="Century Gothic"/>
                <a:ea typeface="Century Gothic"/>
                <a:cs typeface="Century Gothic"/>
                <a:sym typeface="Century Gothic"/>
              </a:rPr>
              <a:t>Decision MC-6/4: Advancing work related to mercury added cosmetics </a:t>
            </a:r>
            <a:endParaRPr sz="2400" b="1" kern="0">
              <a:solidFill>
                <a:srgbClr val="FFFFFF"/>
              </a:solidFill>
              <a:latin typeface="Century Gothic"/>
              <a:ea typeface="Century Gothic"/>
              <a:cs typeface="Century Gothic"/>
              <a:sym typeface="Century Gothic"/>
            </a:endParaRPr>
          </a:p>
        </p:txBody>
      </p:sp>
      <p:sp>
        <p:nvSpPr>
          <p:cNvPr id="547" name="Google Shape;547;p26">
            <a:extLst>
              <a:ext uri="{FF2B5EF4-FFF2-40B4-BE49-F238E27FC236}">
                <a16:creationId xmlns:a16="http://schemas.microsoft.com/office/drawing/2014/main" id="{5B4F004D-A693-40F8-41E7-96DEE90A3241}"/>
              </a:ext>
            </a:extLst>
          </p:cNvPr>
          <p:cNvSpPr/>
          <p:nvPr/>
        </p:nvSpPr>
        <p:spPr>
          <a:xfrm>
            <a:off x="1081021" y="813038"/>
            <a:ext cx="513224" cy="506306"/>
          </a:xfrm>
          <a:prstGeom prst="ellipse">
            <a:avLst/>
          </a:prstGeom>
          <a:solidFill>
            <a:schemeClr val="lt1"/>
          </a:solidFill>
          <a:ln>
            <a:noFill/>
          </a:ln>
          <a:effectLst>
            <a:outerShdw blurRad="266700" sx="102000" sy="102000" algn="ctr" rotWithShape="0">
              <a:srgbClr val="8296B0">
                <a:alpha val="25098"/>
              </a:srgbClr>
            </a:outerShdw>
          </a:effectLst>
        </p:spPr>
        <p:txBody>
          <a:bodyPr spcFirstLastPara="1" wrap="square" lIns="0" tIns="0" rIns="0" bIns="0" anchor="ctr" anchorCtr="0">
            <a:noAutofit/>
          </a:bodyPr>
          <a:lstStyle/>
          <a:p>
            <a:pPr defTabSz="609630">
              <a:buClr>
                <a:srgbClr val="FFFFFF"/>
              </a:buClr>
              <a:buSzPts val="1350"/>
            </a:pPr>
            <a:endParaRPr sz="900" kern="0">
              <a:solidFill>
                <a:srgbClr val="FFFFFF"/>
              </a:solidFill>
              <a:latin typeface="Century Gothic"/>
              <a:ea typeface="Century Gothic"/>
              <a:cs typeface="Century Gothic"/>
              <a:sym typeface="Century Gothic"/>
            </a:endParaRPr>
          </a:p>
        </p:txBody>
      </p:sp>
      <p:sp>
        <p:nvSpPr>
          <p:cNvPr id="548" name="Google Shape;548;p26">
            <a:extLst>
              <a:ext uri="{FF2B5EF4-FFF2-40B4-BE49-F238E27FC236}">
                <a16:creationId xmlns:a16="http://schemas.microsoft.com/office/drawing/2014/main" id="{0DB24AD5-5BC8-C234-85C4-7CAF5426023D}"/>
              </a:ext>
            </a:extLst>
          </p:cNvPr>
          <p:cNvSpPr/>
          <p:nvPr/>
        </p:nvSpPr>
        <p:spPr>
          <a:xfrm>
            <a:off x="2848482" y="939844"/>
            <a:ext cx="8262497" cy="5189551"/>
          </a:xfrm>
          <a:prstGeom prst="roundRect">
            <a:avLst>
              <a:gd name="adj" fmla="val 3246"/>
            </a:avLst>
          </a:prstGeom>
          <a:noFill/>
          <a:ln>
            <a:noFill/>
          </a:ln>
        </p:spPr>
        <p:txBody>
          <a:bodyPr spcFirstLastPara="1" wrap="square" lIns="60950" tIns="30467" rIns="60950" bIns="30467" anchor="t" anchorCtr="0">
            <a:spAutoFit/>
          </a:bodyPr>
          <a:lstStyle/>
          <a:p>
            <a:pPr defTabSz="609630">
              <a:buClr>
                <a:srgbClr val="000000"/>
              </a:buClr>
            </a:pPr>
            <a:r>
              <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rPr>
              <a:t>Included among other things:</a:t>
            </a:r>
          </a:p>
          <a:p>
            <a:pPr defTabSz="609630">
              <a:buClr>
                <a:srgbClr val="000000"/>
              </a:buClr>
            </a:pPr>
            <a:endPar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endParaRPr>
          </a:p>
          <a:p>
            <a:pPr defTabSz="609630">
              <a:buClr>
                <a:srgbClr val="000000"/>
              </a:buClr>
            </a:pPr>
            <a:r>
              <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rPr>
              <a:t>Encouraging Parties and partners to collect and report on challenges in preventing the manufacture, import and export of mercury-added cosmetics, including enforcement challenges, and to report on the matter to the Conference of the Parties at its seventh meeting (2027);</a:t>
            </a:r>
          </a:p>
          <a:p>
            <a:pPr defTabSz="609630">
              <a:buClr>
                <a:srgbClr val="000000"/>
              </a:buClr>
            </a:pPr>
            <a:endPar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endParaRPr>
          </a:p>
          <a:p>
            <a:pPr defTabSz="609630">
              <a:buClr>
                <a:srgbClr val="000000"/>
              </a:buClr>
            </a:pPr>
            <a:r>
              <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rPr>
              <a:t>The Secretariat cooperates </a:t>
            </a:r>
            <a:r>
              <a:rPr lang="en-US" sz="2400" b="1"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rPr>
              <a:t>with INTERPOL</a:t>
            </a:r>
            <a:r>
              <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rPr>
              <a:t>, </a:t>
            </a:r>
            <a:r>
              <a:rPr lang="en-US" sz="2400" b="1"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rPr>
              <a:t>World Customs Organization</a:t>
            </a:r>
            <a:r>
              <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Century Gothic"/>
              </a:rPr>
              <a:t> and UN Office of Drugs and Crime on broader issues of illegal, informal and illicit supply and trade including elemental mercury, mercury-added products and mercury waste.</a:t>
            </a:r>
          </a:p>
          <a:p>
            <a:pPr defTabSz="609630">
              <a:buClr>
                <a:srgbClr val="000000"/>
              </a:buClr>
              <a:buSzPts val="2400"/>
            </a:pPr>
            <a:endParaRPr kern="0">
              <a:solidFill>
                <a:srgbClr val="024193"/>
              </a:solidFill>
              <a:latin typeface="Century Gothic"/>
              <a:ea typeface="Century Gothic"/>
              <a:cs typeface="Century Gothic"/>
              <a:sym typeface="Century Gothic"/>
            </a:endParaRPr>
          </a:p>
        </p:txBody>
      </p:sp>
      <p:sp>
        <p:nvSpPr>
          <p:cNvPr id="549" name="Google Shape;549;p26">
            <a:extLst>
              <a:ext uri="{FF2B5EF4-FFF2-40B4-BE49-F238E27FC236}">
                <a16:creationId xmlns:a16="http://schemas.microsoft.com/office/drawing/2014/main" id="{5C8881AE-2D66-E5E9-6F3D-7563446A7022}"/>
              </a:ext>
            </a:extLst>
          </p:cNvPr>
          <p:cNvSpPr txBox="1">
            <a:spLocks noGrp="1"/>
          </p:cNvSpPr>
          <p:nvPr>
            <p:ph type="sldNum" idx="12"/>
          </p:nvPr>
        </p:nvSpPr>
        <p:spPr>
          <a:xfrm>
            <a:off x="8610600" y="6356352"/>
            <a:ext cx="2743200" cy="365125"/>
          </a:xfrm>
          <a:prstGeom prst="rect">
            <a:avLst/>
          </a:prstGeom>
          <a:noFill/>
          <a:ln>
            <a:noFill/>
          </a:ln>
        </p:spPr>
        <p:txBody>
          <a:bodyPr spcFirstLastPara="1" wrap="square" lIns="60950" tIns="30467" rIns="60950" bIns="30467" anchor="ctr" anchorCtr="0">
            <a:noAutofit/>
          </a:bodyPr>
          <a:lstStyle/>
          <a:p>
            <a:pPr defTabSz="609630">
              <a:buClr>
                <a:srgbClr val="888888"/>
              </a:buClr>
              <a:buSzPts val="1800"/>
            </a:pPr>
            <a:fld id="{00000000-1234-1234-1234-123412341234}" type="slidenum">
              <a:rPr lang="en-US" kern="0"/>
              <a:pPr defTabSz="609630">
                <a:buClr>
                  <a:srgbClr val="888888"/>
                </a:buClr>
                <a:buSzPts val="1800"/>
              </a:pPr>
              <a:t>19</a:t>
            </a:fld>
            <a:endParaRPr kern="0"/>
          </a:p>
        </p:txBody>
      </p:sp>
    </p:spTree>
    <p:extLst>
      <p:ext uri="{BB962C8B-B14F-4D97-AF65-F5344CB8AC3E}">
        <p14:creationId xmlns:p14="http://schemas.microsoft.com/office/powerpoint/2010/main" val="588035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D9D6-2977-ABCD-FDF8-51AFA5064E54}"/>
              </a:ext>
            </a:extLst>
          </p:cNvPr>
          <p:cNvSpPr>
            <a:spLocks noGrp="1"/>
          </p:cNvSpPr>
          <p:nvPr>
            <p:ph type="ctrTitle"/>
          </p:nvPr>
        </p:nvSpPr>
        <p:spPr>
          <a:xfrm>
            <a:off x="5391911" y="1287152"/>
            <a:ext cx="6504433" cy="3500235"/>
          </a:xfrm>
          <a:solidFill>
            <a:schemeClr val="tx1"/>
          </a:solidFill>
        </p:spPr>
        <p:txBody>
          <a:bodyPr vert="horz" lIns="0" tIns="0" rIns="0" bIns="0" rtlCol="0" anchor="b">
            <a:normAutofit fontScale="90000"/>
          </a:bodyPr>
          <a:lstStyle/>
          <a:p>
            <a:pPr>
              <a:lnSpc>
                <a:spcPct val="100000"/>
              </a:lnSpc>
            </a:pPr>
            <a:r>
              <a:rPr lang="en-US" sz="4400" b="0">
                <a:solidFill>
                  <a:srgbClr val="0070C0"/>
                </a:solidFill>
              </a:rPr>
              <a:t>MERCURY-ADDED SKIN LIGHTENING PRODUCTS:</a:t>
            </a:r>
            <a:br>
              <a:rPr lang="en-US" sz="4400" b="0">
                <a:solidFill>
                  <a:srgbClr val="0070C0"/>
                </a:solidFill>
              </a:rPr>
            </a:br>
            <a:br>
              <a:rPr lang="en-US" sz="4400">
                <a:solidFill>
                  <a:srgbClr val="0070C0"/>
                </a:solidFill>
              </a:rPr>
            </a:br>
            <a:r>
              <a:rPr lang="en-US" sz="4400">
                <a:solidFill>
                  <a:srgbClr val="0070C0"/>
                </a:solidFill>
              </a:rPr>
              <a:t>CUSTOMS </a:t>
            </a:r>
            <a:r>
              <a:rPr lang="en-US" sz="4400" b="1" kern="1200" spc="100" baseline="0">
                <a:solidFill>
                  <a:srgbClr val="0070C0"/>
                </a:solidFill>
              </a:rPr>
              <a:t>&amp; ENFORCEMENT WORKSHOP - JAMAICA</a:t>
            </a:r>
            <a:endParaRPr lang="en-US" sz="4800" b="1" kern="1200" spc="100" baseline="0">
              <a:solidFill>
                <a:srgbClr val="0070C0"/>
              </a:solidFill>
            </a:endParaRPr>
          </a:p>
        </p:txBody>
      </p:sp>
      <p:pic>
        <p:nvPicPr>
          <p:cNvPr id="8" name="Picture 7">
            <a:extLst>
              <a:ext uri="{FF2B5EF4-FFF2-40B4-BE49-F238E27FC236}">
                <a16:creationId xmlns:a16="http://schemas.microsoft.com/office/drawing/2014/main" id="{2278E954-E404-9FCC-A7FF-62CC3C5A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 y="1197881"/>
            <a:ext cx="5212080" cy="5221207"/>
          </a:xfrm>
          <a:prstGeom prst="rect">
            <a:avLst/>
          </a:prstGeom>
        </p:spPr>
      </p:pic>
      <p:sp>
        <p:nvSpPr>
          <p:cNvPr id="3" name="Google Shape;201;p3">
            <a:extLst>
              <a:ext uri="{FF2B5EF4-FFF2-40B4-BE49-F238E27FC236}">
                <a16:creationId xmlns:a16="http://schemas.microsoft.com/office/drawing/2014/main" id="{B8AF97B9-A333-B7C6-A58D-23E4B4C9A67F}"/>
              </a:ext>
            </a:extLst>
          </p:cNvPr>
          <p:cNvSpPr txBox="1"/>
          <p:nvPr/>
        </p:nvSpPr>
        <p:spPr>
          <a:xfrm>
            <a:off x="5391911" y="4957137"/>
            <a:ext cx="4500847" cy="1206484"/>
          </a:xfrm>
          <a:prstGeom prst="rect">
            <a:avLst/>
          </a:prstGeom>
          <a:noFill/>
          <a:ln>
            <a:noFill/>
          </a:ln>
        </p:spPr>
        <p:txBody>
          <a:bodyPr spcFirstLastPara="1" wrap="square" lIns="0" tIns="0" rIns="0" bIns="0" anchor="t" anchorCtr="0">
            <a:spAutoFit/>
          </a:bodyPr>
          <a:lstStyle/>
          <a:p>
            <a:pPr defTabSz="609630">
              <a:lnSpc>
                <a:spcPct val="140011"/>
              </a:lnSpc>
              <a:buClr>
                <a:srgbClr val="000000"/>
              </a:buClr>
            </a:pPr>
            <a:endParaRPr lang="en-US" sz="1400" b="1" kern="0">
              <a:solidFill>
                <a:srgbClr val="00B050"/>
              </a:solidFill>
              <a:latin typeface="Franklin Gothic Book" panose="020B0503020102020204" pitchFamily="34" charset="0"/>
              <a:ea typeface="Fira Sans Light"/>
              <a:cs typeface="Fira Sans Light"/>
              <a:sym typeface="Fira Sans Light"/>
            </a:endParaRPr>
          </a:p>
          <a:p>
            <a:pPr defTabSz="609630">
              <a:lnSpc>
                <a:spcPct val="140011"/>
              </a:lnSpc>
              <a:buClr>
                <a:srgbClr val="000000"/>
              </a:buClr>
            </a:pPr>
            <a:r>
              <a:rPr lang="en-US" sz="1400" b="1" kern="0">
                <a:solidFill>
                  <a:schemeClr val="bg1"/>
                </a:solidFill>
                <a:latin typeface="Franklin Gothic Book" panose="020B0503020102020204" pitchFamily="34" charset="0"/>
                <a:ea typeface="Fira Sans Light"/>
                <a:cs typeface="Fira Sans Light"/>
                <a:sym typeface="Fira Sans Light"/>
              </a:rPr>
              <a:t>Monday 30</a:t>
            </a:r>
            <a:r>
              <a:rPr lang="en-US" sz="1400" b="1" kern="0" baseline="30000">
                <a:solidFill>
                  <a:schemeClr val="bg1"/>
                </a:solidFill>
                <a:latin typeface="Franklin Gothic Book" panose="020B0503020102020204" pitchFamily="34" charset="0"/>
                <a:ea typeface="Fira Sans Light"/>
                <a:cs typeface="Fira Sans Light"/>
                <a:sym typeface="Fira Sans Light"/>
              </a:rPr>
              <a:t>th</a:t>
            </a:r>
            <a:r>
              <a:rPr lang="en-US" sz="1400" b="1" kern="0">
                <a:solidFill>
                  <a:schemeClr val="bg1"/>
                </a:solidFill>
                <a:latin typeface="Franklin Gothic Book" panose="020B0503020102020204" pitchFamily="34" charset="0"/>
                <a:ea typeface="Fira Sans Light"/>
                <a:cs typeface="Fira Sans Light"/>
                <a:sym typeface="Fira Sans Light"/>
              </a:rPr>
              <a:t> March 2026 </a:t>
            </a:r>
          </a:p>
          <a:p>
            <a:pPr defTabSz="609630">
              <a:lnSpc>
                <a:spcPct val="140011"/>
              </a:lnSpc>
              <a:buClr>
                <a:srgbClr val="000000"/>
              </a:buClr>
            </a:pPr>
            <a:r>
              <a:rPr lang="en-US" sz="1400" b="1" kern="0">
                <a:solidFill>
                  <a:schemeClr val="bg1"/>
                </a:solidFill>
                <a:latin typeface="Franklin Gothic Book" panose="020B0503020102020204" pitchFamily="34" charset="0"/>
                <a:ea typeface="Fira Sans Light"/>
                <a:cs typeface="Fira Sans Light"/>
                <a:sym typeface="Fira Sans Light"/>
              </a:rPr>
              <a:t>1:00 – 4:00 PM (UTC-5)</a:t>
            </a:r>
          </a:p>
          <a:p>
            <a:pPr defTabSz="609630">
              <a:lnSpc>
                <a:spcPct val="140011"/>
              </a:lnSpc>
              <a:buClr>
                <a:srgbClr val="000000"/>
              </a:buClr>
            </a:pPr>
            <a:r>
              <a:rPr lang="en-US" sz="1400" b="1" i="1" kern="0">
                <a:solidFill>
                  <a:schemeClr val="bg1"/>
                </a:solidFill>
                <a:latin typeface="Franklin Gothic Book" panose="020B0503020102020204" pitchFamily="34" charset="0"/>
                <a:ea typeface="Fira Sans Light"/>
                <a:cs typeface="Fira Sans Light"/>
                <a:sym typeface="Fira Sans Light"/>
              </a:rPr>
              <a:t>held virtually via Zoom</a:t>
            </a:r>
            <a:endParaRPr sz="1400" i="1" kern="0">
              <a:solidFill>
                <a:srgbClr val="000000"/>
              </a:solidFill>
              <a:latin typeface="Franklin Gothic Book" panose="020B0503020102020204" pitchFamily="34" charset="0"/>
              <a:ea typeface="Fira Sans Light"/>
              <a:cs typeface="Fira Sans Light"/>
              <a:sym typeface="Fira Sans Light"/>
            </a:endParaRPr>
          </a:p>
        </p:txBody>
      </p:sp>
      <p:pic>
        <p:nvPicPr>
          <p:cNvPr id="5" name="Picture 4">
            <a:extLst>
              <a:ext uri="{FF2B5EF4-FFF2-40B4-BE49-F238E27FC236}">
                <a16:creationId xmlns:a16="http://schemas.microsoft.com/office/drawing/2014/main" id="{E30F738F-199A-43AB-2E6E-73DED4443C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2226" y="5468535"/>
            <a:ext cx="1769633" cy="996707"/>
          </a:xfrm>
          <a:prstGeom prst="rect">
            <a:avLst/>
          </a:prstGeom>
        </p:spPr>
      </p:pic>
      <p:sp>
        <p:nvSpPr>
          <p:cNvPr id="4" name="Google Shape;201;p3">
            <a:extLst>
              <a:ext uri="{FF2B5EF4-FFF2-40B4-BE49-F238E27FC236}">
                <a16:creationId xmlns:a16="http://schemas.microsoft.com/office/drawing/2014/main" id="{688504C9-BAE5-BBD6-99CE-9A10F36CD565}"/>
              </a:ext>
            </a:extLst>
          </p:cNvPr>
          <p:cNvSpPr txBox="1"/>
          <p:nvPr/>
        </p:nvSpPr>
        <p:spPr>
          <a:xfrm>
            <a:off x="5507735" y="347472"/>
            <a:ext cx="6684265" cy="258532"/>
          </a:xfrm>
          <a:prstGeom prst="rect">
            <a:avLst/>
          </a:prstGeom>
          <a:noFill/>
          <a:ln>
            <a:noFill/>
          </a:ln>
        </p:spPr>
        <p:txBody>
          <a:bodyPr spcFirstLastPara="1" wrap="square" lIns="0" tIns="0" rIns="0" bIns="0" anchor="t" anchorCtr="0">
            <a:spAutoFit/>
          </a:bodyPr>
          <a:lstStyle/>
          <a:p>
            <a:pPr defTabSz="609630">
              <a:lnSpc>
                <a:spcPct val="140011"/>
              </a:lnSpc>
              <a:buClr>
                <a:srgbClr val="000000"/>
              </a:buClr>
            </a:pPr>
            <a:r>
              <a:rPr lang="en-US" sz="1200" b="1" kern="0">
                <a:solidFill>
                  <a:schemeClr val="bg1"/>
                </a:solidFill>
                <a:latin typeface="Franklin Gothic Book" panose="020B0503020102020204" pitchFamily="34" charset="0"/>
                <a:ea typeface="Fira Sans Light"/>
                <a:cs typeface="Fira Sans Light"/>
                <a:sym typeface="Fira Sans Light"/>
              </a:rPr>
              <a:t>GEF 10810: Eliminating Mercury Skin Lightening Products (Jamaica, Gabon and Sri Lanka) Project</a:t>
            </a:r>
          </a:p>
        </p:txBody>
      </p:sp>
      <p:pic>
        <p:nvPicPr>
          <p:cNvPr id="9" name="Picture 8">
            <a:extLst>
              <a:ext uri="{FF2B5EF4-FFF2-40B4-BE49-F238E27FC236}">
                <a16:creationId xmlns:a16="http://schemas.microsoft.com/office/drawing/2014/main" id="{1AE58CA6-B0BF-EFD2-6EBD-7ABCFBAFC345}"/>
              </a:ext>
            </a:extLst>
          </p:cNvPr>
          <p:cNvPicPr>
            <a:picLocks noChangeAspect="1"/>
          </p:cNvPicPr>
          <p:nvPr/>
        </p:nvPicPr>
        <p:blipFill>
          <a:blip r:embed="rId5"/>
          <a:stretch>
            <a:fillRect/>
          </a:stretch>
        </p:blipFill>
        <p:spPr>
          <a:xfrm>
            <a:off x="171350" y="332065"/>
            <a:ext cx="4634140" cy="547878"/>
          </a:xfrm>
          <a:prstGeom prst="rect">
            <a:avLst/>
          </a:prstGeom>
        </p:spPr>
      </p:pic>
    </p:spTree>
    <p:extLst>
      <p:ext uri="{BB962C8B-B14F-4D97-AF65-F5344CB8AC3E}">
        <p14:creationId xmlns:p14="http://schemas.microsoft.com/office/powerpoint/2010/main" val="3390304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A8E0BF2-0094-59BF-EE2C-E35A5015411F}"/>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781DA637-B283-336E-3629-C8ED2F75646C}"/>
              </a:ext>
            </a:extLst>
          </p:cNvPr>
          <p:cNvSpPr>
            <a:spLocks noGrp="1"/>
          </p:cNvSpPr>
          <p:nvPr>
            <p:ph type="sldNum" idx="12"/>
          </p:nvPr>
        </p:nvSpPr>
        <p:spPr/>
        <p:txBody>
          <a:bodyPr/>
          <a:lstStyle/>
          <a:p>
            <a:fld id="{00000000-1234-1234-1234-123412341234}" type="slidenum">
              <a:rPr lang="en-US" smtClean="0"/>
              <a:pPr/>
              <a:t>20</a:t>
            </a:fld>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Add-in 4">
                <a:extLst>
                  <a:ext uri="{FF2B5EF4-FFF2-40B4-BE49-F238E27FC236}">
                    <a16:creationId xmlns:a16="http://schemas.microsoft.com/office/drawing/2014/main" id="{F94523FA-AE1D-08A7-782A-79AD2B69A8E3}"/>
                  </a:ext>
                </a:extLst>
              </p:cNvPr>
              <p:cNvGraphicFramePr>
                <a:graphicFrameLocks noGrp="1"/>
              </p:cNvGraphicFramePr>
              <p:nvPr>
                <p:extLst>
                  <p:ext uri="{D42A27DB-BD31-4B8C-83A1-F6EECF244321}">
                    <p14:modId xmlns:p14="http://schemas.microsoft.com/office/powerpoint/2010/main" val="1454344397"/>
                  </p:ext>
                </p:extLst>
              </p:nvPr>
            </p:nvGraphicFramePr>
            <p:xfrm>
              <a:off x="159026" y="136523"/>
              <a:ext cx="11728174" cy="6584954"/>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5" name="Add-in 4">
                <a:extLst>
                  <a:ext uri="{FF2B5EF4-FFF2-40B4-BE49-F238E27FC236}">
                    <a16:creationId xmlns:a16="http://schemas.microsoft.com/office/drawing/2014/main" id="{F94523FA-AE1D-08A7-782A-79AD2B69A8E3}"/>
                  </a:ext>
                </a:extLst>
              </p:cNvPr>
              <p:cNvPicPr>
                <a:picLocks noGrp="1" noRot="1" noChangeAspect="1" noMove="1" noResize="1" noEditPoints="1" noAdjustHandles="1" noChangeArrowheads="1" noChangeShapeType="1"/>
              </p:cNvPicPr>
              <p:nvPr/>
            </p:nvPicPr>
            <p:blipFill>
              <a:blip r:embed="rId3"/>
              <a:stretch>
                <a:fillRect/>
              </a:stretch>
            </p:blipFill>
            <p:spPr>
              <a:xfrm>
                <a:off x="159026" y="136523"/>
                <a:ext cx="11728174" cy="6584954"/>
              </a:xfrm>
              <a:prstGeom prst="rect">
                <a:avLst/>
              </a:prstGeom>
            </p:spPr>
          </p:pic>
        </mc:Fallback>
      </mc:AlternateContent>
    </p:spTree>
    <p:extLst>
      <p:ext uri="{BB962C8B-B14F-4D97-AF65-F5344CB8AC3E}">
        <p14:creationId xmlns:p14="http://schemas.microsoft.com/office/powerpoint/2010/main" val="4016900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E2021-9092-02D9-D21A-EABD974AA7A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E8B5652-E8F7-455F-1049-D5E1CBAD5C8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5ECC902D-17DF-454B-F055-FB2F93C20A73}"/>
              </a:ext>
            </a:extLst>
          </p:cNvPr>
          <p:cNvSpPr>
            <a:spLocks noGrp="1"/>
          </p:cNvSpPr>
          <p:nvPr>
            <p:ph type="sldNum" idx="12"/>
          </p:nvPr>
        </p:nvSpPr>
        <p:spPr/>
        <p:txBody>
          <a:bodyPr/>
          <a:lstStyle/>
          <a:p>
            <a:fld id="{00000000-1234-1234-1234-123412341234}" type="slidenum">
              <a:rPr lang="en-US" smtClean="0"/>
              <a:pPr/>
              <a:t>21</a:t>
            </a:fld>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Add-in 4">
                <a:extLst>
                  <a:ext uri="{FF2B5EF4-FFF2-40B4-BE49-F238E27FC236}">
                    <a16:creationId xmlns:a16="http://schemas.microsoft.com/office/drawing/2014/main" id="{3BC9EF78-A540-A52D-33F9-55702232BC25}"/>
                  </a:ext>
                </a:extLst>
              </p:cNvPr>
              <p:cNvGraphicFramePr>
                <a:graphicFrameLocks noGrp="1"/>
              </p:cNvGraphicFramePr>
              <p:nvPr/>
            </p:nvGraphicFramePr>
            <p:xfrm>
              <a:off x="159026" y="136523"/>
              <a:ext cx="11728174" cy="6584954"/>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5" name="Add-in 4">
                <a:extLst>
                  <a:ext uri="{FF2B5EF4-FFF2-40B4-BE49-F238E27FC236}">
                    <a16:creationId xmlns:a16="http://schemas.microsoft.com/office/drawing/2014/main" id="{3BC9EF78-A540-A52D-33F9-55702232BC25}"/>
                  </a:ext>
                </a:extLst>
              </p:cNvPr>
              <p:cNvPicPr>
                <a:picLocks noGrp="1" noRot="1" noChangeAspect="1" noMove="1" noResize="1" noEditPoints="1" noAdjustHandles="1" noChangeArrowheads="1" noChangeShapeType="1"/>
              </p:cNvPicPr>
              <p:nvPr/>
            </p:nvPicPr>
            <p:blipFill>
              <a:blip r:embed="rId3"/>
              <a:stretch>
                <a:fillRect/>
              </a:stretch>
            </p:blipFill>
            <p:spPr>
              <a:xfrm>
                <a:off x="159026" y="136523"/>
                <a:ext cx="11728174" cy="6584954"/>
              </a:xfrm>
              <a:prstGeom prst="rect">
                <a:avLst/>
              </a:prstGeom>
            </p:spPr>
          </p:pic>
        </mc:Fallback>
      </mc:AlternateContent>
    </p:spTree>
    <p:extLst>
      <p:ext uri="{BB962C8B-B14F-4D97-AF65-F5344CB8AC3E}">
        <p14:creationId xmlns:p14="http://schemas.microsoft.com/office/powerpoint/2010/main" val="828429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39896-6531-B759-B676-56B567F625AC}"/>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9520684-3C46-E070-E944-47CA3CED2A94}"/>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b="37381"/>
          <a:stretch>
            <a:fillRect/>
          </a:stretch>
        </p:blipFill>
        <p:spPr>
          <a:xfrm>
            <a:off x="0" y="-603493"/>
            <a:ext cx="12192000" cy="7556986"/>
          </a:xfrm>
          <a:prstGeom prst="rect">
            <a:avLst/>
          </a:prstGeom>
        </p:spPr>
      </p:pic>
      <p:sp>
        <p:nvSpPr>
          <p:cNvPr id="3" name="Title 2">
            <a:extLst>
              <a:ext uri="{FF2B5EF4-FFF2-40B4-BE49-F238E27FC236}">
                <a16:creationId xmlns:a16="http://schemas.microsoft.com/office/drawing/2014/main" id="{C5293D05-45F8-8902-FDA7-FE025835FB86}"/>
              </a:ext>
            </a:extLst>
          </p:cNvPr>
          <p:cNvSpPr>
            <a:spLocks noGrp="1"/>
          </p:cNvSpPr>
          <p:nvPr>
            <p:ph type="ctrTitle"/>
          </p:nvPr>
        </p:nvSpPr>
        <p:spPr>
          <a:xfrm>
            <a:off x="688206" y="2194983"/>
            <a:ext cx="10159465" cy="980017"/>
          </a:xfrm>
        </p:spPr>
        <p:txBody>
          <a:bodyPr>
            <a:noAutofit/>
          </a:bodyPr>
          <a:lstStyle/>
          <a:p>
            <a:pPr marL="0" marR="0" lvl="0" indent="0" defTabSz="609630" rtl="0" eaLnBrk="1" fontAlgn="auto" latinLnBrk="0" hangingPunct="1">
              <a:lnSpc>
                <a:spcPts val="4584"/>
              </a:lnSpc>
              <a:spcBef>
                <a:spcPts val="0"/>
              </a:spcBef>
              <a:spcAft>
                <a:spcPts val="0"/>
              </a:spcAft>
              <a:tabLst/>
              <a:defRPr/>
            </a:pPr>
            <a:r>
              <a:rPr kumimoji="0" lang="en-US" sz="4800" b="1" i="0" u="none" strike="noStrike" kern="1200" cap="none" spc="110" normalizeH="0" baseline="0" noProof="0">
                <a:ln>
                  <a:noFill/>
                </a:ln>
                <a:solidFill>
                  <a:schemeClr val="bg2"/>
                </a:solidFill>
                <a:effectLst/>
                <a:uLnTx/>
                <a:uFillTx/>
                <a:latin typeface="Calibri"/>
                <a:ea typeface="Fira Sans Ultra-Bold"/>
                <a:cs typeface="Fira Sans Ultra-Bold"/>
                <a:sym typeface="Fira Sans Ultra-Bold"/>
              </a:rPr>
              <a:t>FINDINGS OF RAPID SAMPLING EXERCISE IN JAMAICA</a:t>
            </a:r>
            <a:br>
              <a:rPr kumimoji="0" lang="en-US" sz="4800" b="1" i="0" u="none" strike="noStrike" kern="1200" cap="none" spc="110" normalizeH="0" baseline="0" noProof="0">
                <a:ln>
                  <a:noFill/>
                </a:ln>
                <a:solidFill>
                  <a:schemeClr val="bg2"/>
                </a:solidFill>
                <a:effectLst/>
                <a:uLnTx/>
                <a:uFillTx/>
                <a:latin typeface="Calibri"/>
                <a:ea typeface="Fira Sans Ultra-Bold"/>
                <a:cs typeface="Fira Sans Ultra-Bold"/>
                <a:sym typeface="Fira Sans Ultra-Bold"/>
              </a:rPr>
            </a:br>
            <a:endParaRPr lang="en-US" sz="5400">
              <a:solidFill>
                <a:schemeClr val="bg2"/>
              </a:solidFill>
            </a:endParaRPr>
          </a:p>
        </p:txBody>
      </p:sp>
      <p:sp>
        <p:nvSpPr>
          <p:cNvPr id="5" name="Subtitle 4">
            <a:extLst>
              <a:ext uri="{FF2B5EF4-FFF2-40B4-BE49-F238E27FC236}">
                <a16:creationId xmlns:a16="http://schemas.microsoft.com/office/drawing/2014/main" id="{DE3C3327-FF8A-EE81-4CA5-347A70F291C7}"/>
              </a:ext>
            </a:extLst>
          </p:cNvPr>
          <p:cNvSpPr>
            <a:spLocks noGrp="1"/>
          </p:cNvSpPr>
          <p:nvPr>
            <p:ph type="subTitle" idx="1"/>
          </p:nvPr>
        </p:nvSpPr>
        <p:spPr>
          <a:xfrm>
            <a:off x="3156583" y="3098801"/>
            <a:ext cx="5072515" cy="1168400"/>
          </a:xfrm>
        </p:spPr>
        <p:txBody>
          <a:bodyPr>
            <a:normAutofit/>
          </a:bodyPr>
          <a:lstStyle/>
          <a:p>
            <a:r>
              <a:rPr lang="en-US" sz="2800" i="1">
                <a:solidFill>
                  <a:schemeClr val="bg2"/>
                </a:solidFill>
                <a:effectLst>
                  <a:outerShdw blurRad="38100" dist="38100" dir="2700000" algn="tl">
                    <a:srgbClr val="000000">
                      <a:alpha val="43137"/>
                    </a:srgbClr>
                  </a:outerShdw>
                </a:effectLst>
              </a:rPr>
              <a:t>Conducted between 2023 – 2025 under the GEF 10810 Project</a:t>
            </a:r>
          </a:p>
        </p:txBody>
      </p:sp>
      <p:sp>
        <p:nvSpPr>
          <p:cNvPr id="6" name="Text Placeholder 8">
            <a:extLst>
              <a:ext uri="{FF2B5EF4-FFF2-40B4-BE49-F238E27FC236}">
                <a16:creationId xmlns:a16="http://schemas.microsoft.com/office/drawing/2014/main" id="{508B3329-7457-8C38-F9E0-14E92610BF47}"/>
              </a:ext>
            </a:extLst>
          </p:cNvPr>
          <p:cNvSpPr txBox="1">
            <a:spLocks/>
          </p:cNvSpPr>
          <p:nvPr/>
        </p:nvSpPr>
        <p:spPr>
          <a:xfrm>
            <a:off x="7272130" y="6089788"/>
            <a:ext cx="5486400" cy="41148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31800" algn="ctr" rtl="0">
              <a:lnSpc>
                <a:spcPct val="100000"/>
              </a:lnSpc>
              <a:spcBef>
                <a:spcPts val="427"/>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914400" marR="0" lvl="1" indent="-406400" algn="ctr" rtl="0">
              <a:lnSpc>
                <a:spcPct val="100000"/>
              </a:lnSpc>
              <a:spcBef>
                <a:spcPts val="373"/>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1371600" marR="0" lvl="2" indent="-381000" algn="ctr" rtl="0">
              <a:lnSpc>
                <a:spcPct val="100000"/>
              </a:lnSpc>
              <a:spcBef>
                <a:spcPts val="32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828800" marR="0" lvl="3" indent="-355600" algn="ctr" rtl="0">
              <a:lnSpc>
                <a:spcPct val="100000"/>
              </a:lnSpc>
              <a:spcBef>
                <a:spcPts val="267"/>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a:lnSpc>
                <a:spcPct val="100000"/>
              </a:lnSpc>
              <a:spcBef>
                <a:spcPts val="267"/>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743200" marR="0" lvl="5" indent="-355600" algn="ctr" rtl="0">
              <a:lnSpc>
                <a:spcPct val="100000"/>
              </a:lnSpc>
              <a:spcBef>
                <a:spcPts val="267"/>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267"/>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267"/>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267"/>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r>
              <a:rPr lang="en-US" sz="1800" b="1" kern="0">
                <a:solidFill>
                  <a:schemeClr val="tx1"/>
                </a:solidFill>
                <a:latin typeface="Franklin Gothic Book" panose="020B0503020102020204" pitchFamily="34" charset="0"/>
              </a:rPr>
              <a:t>Tahlia Ali Shah</a:t>
            </a:r>
            <a:r>
              <a:rPr lang="en-US" sz="1800" kern="0">
                <a:solidFill>
                  <a:schemeClr val="tx1"/>
                </a:solidFill>
                <a:latin typeface="Franklin Gothic Book" panose="020B0503020102020204" pitchFamily="34" charset="0"/>
              </a:rPr>
              <a:t>, BRI</a:t>
            </a:r>
          </a:p>
          <a:p>
            <a:endParaRPr lang="en-US" sz="1800" kern="0">
              <a:latin typeface="Franklin Gothic Book" panose="020B0503020102020204" pitchFamily="34" charset="0"/>
            </a:endParaRPr>
          </a:p>
          <a:p>
            <a:endParaRPr lang="en-US" sz="1800" kern="0"/>
          </a:p>
        </p:txBody>
      </p:sp>
    </p:spTree>
    <p:extLst>
      <p:ext uri="{BB962C8B-B14F-4D97-AF65-F5344CB8AC3E}">
        <p14:creationId xmlns:p14="http://schemas.microsoft.com/office/powerpoint/2010/main" val="2623330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714895A2-952C-962A-9543-00D0366CCB89}"/>
            </a:ext>
          </a:extLst>
        </p:cNvPr>
        <p:cNvGrpSpPr/>
        <p:nvPr/>
      </p:nvGrpSpPr>
      <p:grpSpPr>
        <a:xfrm>
          <a:off x="0" y="0"/>
          <a:ext cx="0" cy="0"/>
          <a:chOff x="0" y="0"/>
          <a:chExt cx="0" cy="0"/>
        </a:xfrm>
      </p:grpSpPr>
      <p:grpSp>
        <p:nvGrpSpPr>
          <p:cNvPr id="198" name="Google Shape;198;p3">
            <a:extLst>
              <a:ext uri="{FF2B5EF4-FFF2-40B4-BE49-F238E27FC236}">
                <a16:creationId xmlns:a16="http://schemas.microsoft.com/office/drawing/2014/main" id="{12212303-B837-7045-1CE9-C093402CE0CC}"/>
              </a:ext>
            </a:extLst>
          </p:cNvPr>
          <p:cNvGrpSpPr/>
          <p:nvPr/>
        </p:nvGrpSpPr>
        <p:grpSpPr>
          <a:xfrm>
            <a:off x="2707281" y="277172"/>
            <a:ext cx="9061272" cy="7762125"/>
            <a:chOff x="-334168" y="66675"/>
            <a:chExt cx="13283968" cy="15524250"/>
          </a:xfrm>
        </p:grpSpPr>
        <p:sp>
          <p:nvSpPr>
            <p:cNvPr id="199" name="Google Shape;199;p3">
              <a:extLst>
                <a:ext uri="{FF2B5EF4-FFF2-40B4-BE49-F238E27FC236}">
                  <a16:creationId xmlns:a16="http://schemas.microsoft.com/office/drawing/2014/main" id="{C41B9DD2-D654-16B3-F662-62E1153427E2}"/>
                </a:ext>
              </a:extLst>
            </p:cNvPr>
            <p:cNvSpPr txBox="1"/>
            <p:nvPr/>
          </p:nvSpPr>
          <p:spPr>
            <a:xfrm>
              <a:off x="0" y="66675"/>
              <a:ext cx="12949800" cy="315856"/>
            </a:xfrm>
            <a:prstGeom prst="rect">
              <a:avLst/>
            </a:prstGeom>
            <a:noFill/>
            <a:ln>
              <a:noFill/>
            </a:ln>
          </p:spPr>
          <p:txBody>
            <a:bodyPr spcFirstLastPara="1" wrap="square" lIns="0" tIns="0" rIns="0" bIns="0" anchor="t" anchorCtr="0">
              <a:spAutoFit/>
            </a:bodyPr>
            <a:lstStyle/>
            <a:p>
              <a:pPr defTabSz="609630">
                <a:lnSpc>
                  <a:spcPct val="110000"/>
                </a:lnSpc>
                <a:buClr>
                  <a:srgbClr val="000000"/>
                </a:buClr>
              </a:pPr>
              <a:endParaRPr sz="933" kern="0">
                <a:solidFill>
                  <a:schemeClr val="bg2"/>
                </a:solidFill>
                <a:latin typeface="Franklin Gothic Book" panose="020B0503020102020204" pitchFamily="34" charset="0"/>
                <a:cs typeface="Arial"/>
                <a:sym typeface="Arial"/>
              </a:endParaRPr>
            </a:p>
          </p:txBody>
        </p:sp>
        <p:sp>
          <p:nvSpPr>
            <p:cNvPr id="200" name="Google Shape;200;p3">
              <a:extLst>
                <a:ext uri="{FF2B5EF4-FFF2-40B4-BE49-F238E27FC236}">
                  <a16:creationId xmlns:a16="http://schemas.microsoft.com/office/drawing/2014/main" id="{7E6A7144-DCB6-489D-182A-C775113234FB}"/>
                </a:ext>
              </a:extLst>
            </p:cNvPr>
            <p:cNvSpPr txBox="1"/>
            <p:nvPr/>
          </p:nvSpPr>
          <p:spPr>
            <a:xfrm>
              <a:off x="-334168" y="66675"/>
              <a:ext cx="12788607" cy="15524250"/>
            </a:xfrm>
            <a:prstGeom prst="rect">
              <a:avLst/>
            </a:prstGeom>
            <a:noFill/>
            <a:ln>
              <a:noFill/>
            </a:ln>
          </p:spPr>
          <p:txBody>
            <a:bodyPr spcFirstLastPara="1" wrap="square" lIns="0" tIns="0" rIns="0" bIns="0" anchor="t" anchorCtr="0">
              <a:spAutoFit/>
            </a:bodyPr>
            <a:lstStyle/>
            <a:p>
              <a:pPr defTabSz="609630">
                <a:lnSpc>
                  <a:spcPct val="130000"/>
                </a:lnSpc>
                <a:buClr>
                  <a:srgbClr val="000000"/>
                </a:buClr>
              </a:pPr>
              <a:r>
                <a:rPr lang="en-US" sz="2000" b="1" kern="0">
                  <a:solidFill>
                    <a:srgbClr val="000000"/>
                  </a:solidFill>
                  <a:latin typeface="Franklin Gothic Book" panose="020B0503020102020204" pitchFamily="34" charset="0"/>
                  <a:ea typeface="Fira Sans Medium"/>
                  <a:cs typeface="Fira Sans Medium"/>
                  <a:sym typeface="Fira Sans Medium"/>
                </a:rPr>
                <a:t>Mercury-added skin lightening products (Hg SLPs) are often difficult to identify due to factors such as:</a:t>
              </a:r>
            </a:p>
            <a:p>
              <a:pPr marL="342900" indent="-342900" defTabSz="609630">
                <a:lnSpc>
                  <a:spcPct val="130000"/>
                </a:lnSpc>
                <a:buClr>
                  <a:srgbClr val="000000"/>
                </a:buClr>
                <a:buFont typeface="Arial" panose="020B0604020202020204" pitchFamily="34" charset="0"/>
                <a:buChar char="•"/>
              </a:pPr>
              <a:r>
                <a:rPr lang="en-US" sz="2000" b="1" kern="0">
                  <a:solidFill>
                    <a:srgbClr val="000000"/>
                  </a:solidFill>
                  <a:latin typeface="Franklin Gothic Book" panose="020B0503020102020204" pitchFamily="34" charset="0"/>
                  <a:ea typeface="Fira Sans Medium"/>
                  <a:cs typeface="Fira Sans Medium"/>
                  <a:sym typeface="Fira Sans Medium"/>
                </a:rPr>
                <a:t>improper/lack of labelling on products</a:t>
              </a:r>
            </a:p>
            <a:p>
              <a:pPr marL="342900" indent="-342900" defTabSz="609630">
                <a:lnSpc>
                  <a:spcPct val="130000"/>
                </a:lnSpc>
                <a:buClr>
                  <a:srgbClr val="000000"/>
                </a:buClr>
                <a:buFont typeface="Arial" panose="020B0604020202020204" pitchFamily="34" charset="0"/>
                <a:buChar char="•"/>
              </a:pPr>
              <a:r>
                <a:rPr lang="en-US" sz="2000" b="1" kern="0">
                  <a:solidFill>
                    <a:srgbClr val="000000"/>
                  </a:solidFill>
                  <a:latin typeface="Franklin Gothic Book" panose="020B0503020102020204" pitchFamily="34" charset="0"/>
                  <a:ea typeface="Fira Sans Medium"/>
                  <a:cs typeface="Fira Sans Medium"/>
                  <a:sym typeface="Fira Sans Medium"/>
                </a:rPr>
                <a:t>inconsistency in mercury concentrations amongst batches of products, etc. </a:t>
              </a:r>
            </a:p>
            <a:p>
              <a:pPr defTabSz="609630">
                <a:lnSpc>
                  <a:spcPct val="130000"/>
                </a:lnSpc>
                <a:buClr>
                  <a:srgbClr val="000000"/>
                </a:buClr>
              </a:pPr>
              <a:endParaRPr lang="en-US" sz="2000" b="1" kern="0">
                <a:solidFill>
                  <a:srgbClr val="000000"/>
                </a:solidFill>
                <a:latin typeface="Franklin Gothic Book" panose="020B0503020102020204" pitchFamily="34" charset="0"/>
                <a:ea typeface="Fira Sans Medium"/>
                <a:cs typeface="Fira Sans Medium"/>
                <a:sym typeface="Fira Sans Medium"/>
              </a:endParaRPr>
            </a:p>
            <a:p>
              <a:pPr defTabSz="609630">
                <a:lnSpc>
                  <a:spcPct val="130000"/>
                </a:lnSpc>
                <a:buClr>
                  <a:srgbClr val="000000"/>
                </a:buClr>
              </a:pPr>
              <a:r>
                <a:rPr lang="en-US" sz="2000" b="1" kern="0">
                  <a:solidFill>
                    <a:srgbClr val="000000"/>
                  </a:solidFill>
                  <a:latin typeface="Franklin Gothic Book" panose="020B0503020102020204" pitchFamily="34" charset="0"/>
                  <a:ea typeface="Fira Sans Medium"/>
                  <a:cs typeface="Fira Sans Medium"/>
                  <a:sym typeface="Fira Sans Medium"/>
                </a:rPr>
                <a:t>To better understand the prevalence of Hg SLPs on national markets, a sampling and analysis protocol was developed for testing under this project. </a:t>
              </a:r>
            </a:p>
            <a:p>
              <a:pPr defTabSz="609630">
                <a:lnSpc>
                  <a:spcPct val="130000"/>
                </a:lnSpc>
                <a:buClr>
                  <a:srgbClr val="000000"/>
                </a:buClr>
              </a:pPr>
              <a:endParaRPr lang="en-US" sz="2000" b="1" kern="0">
                <a:solidFill>
                  <a:srgbClr val="000000"/>
                </a:solidFill>
                <a:latin typeface="Franklin Gothic Book" panose="020B0503020102020204" pitchFamily="34" charset="0"/>
                <a:ea typeface="Fira Sans Medium"/>
                <a:cs typeface="Fira Sans Medium"/>
                <a:sym typeface="Fira Sans Medium"/>
              </a:endParaRPr>
            </a:p>
            <a:p>
              <a:pPr defTabSz="609630">
                <a:lnSpc>
                  <a:spcPct val="130000"/>
                </a:lnSpc>
                <a:buClr>
                  <a:srgbClr val="000000"/>
                </a:buClr>
              </a:pPr>
              <a:r>
                <a:rPr lang="en-US" sz="2000" b="1" kern="0">
                  <a:solidFill>
                    <a:srgbClr val="000000"/>
                  </a:solidFill>
                  <a:latin typeface="Franklin Gothic Book" panose="020B0503020102020204" pitchFamily="34" charset="0"/>
                  <a:ea typeface="Fira Sans Medium"/>
                  <a:cs typeface="Fira Sans Medium"/>
                  <a:sym typeface="Fira Sans Medium"/>
                </a:rPr>
                <a:t>All 3 project countries undertook a rapid sampling exercise. All samples were analyzed by BRI’s lab located in Maine, USA to ensure a consistent analytical approach across project countries. </a:t>
              </a:r>
            </a:p>
            <a:p>
              <a:pPr defTabSz="609630">
                <a:lnSpc>
                  <a:spcPct val="130000"/>
                </a:lnSpc>
                <a:buClr>
                  <a:srgbClr val="000000"/>
                </a:buClr>
              </a:pPr>
              <a:endParaRPr lang="en-US" sz="2000" b="1" kern="0">
                <a:solidFill>
                  <a:srgbClr val="000000"/>
                </a:solidFill>
                <a:latin typeface="Franklin Gothic Book" panose="020B0503020102020204" pitchFamily="34" charset="0"/>
                <a:ea typeface="Fira Sans Medium"/>
                <a:cs typeface="Fira Sans Medium"/>
                <a:sym typeface="Fira Sans Medium"/>
              </a:endParaRPr>
            </a:p>
            <a:p>
              <a:pPr defTabSz="609630">
                <a:lnSpc>
                  <a:spcPct val="130000"/>
                </a:lnSpc>
                <a:buClr>
                  <a:srgbClr val="000000"/>
                </a:buClr>
              </a:pPr>
              <a:r>
                <a:rPr lang="en-US" sz="2000" b="1" kern="0">
                  <a:solidFill>
                    <a:srgbClr val="000000"/>
                  </a:solidFill>
                  <a:latin typeface="Franklin Gothic Book" panose="020B0503020102020204" pitchFamily="34" charset="0"/>
                  <a:ea typeface="Fira Sans Medium"/>
                  <a:cs typeface="Fira Sans Medium"/>
                  <a:sym typeface="Fira Sans Medium"/>
                </a:rPr>
                <a:t>For national capacity-building, recommended local labs were also engaged to conduct duplicate testing of samples. The comparison and review of results from both BRI’s lab and national labs enhances the quality assurance and quality control of results published. </a:t>
              </a:r>
            </a:p>
            <a:p>
              <a:pPr defTabSz="609630">
                <a:lnSpc>
                  <a:spcPct val="130000"/>
                </a:lnSpc>
                <a:buClr>
                  <a:srgbClr val="000000"/>
                </a:buClr>
              </a:pPr>
              <a:endParaRPr lang="en-US" sz="2000" b="1" kern="0">
                <a:latin typeface="Franklin Gothic Book" panose="020B0503020102020204" pitchFamily="34" charset="0"/>
                <a:ea typeface="Fira Sans Medium"/>
                <a:cs typeface="Fira Sans Medium"/>
                <a:sym typeface="Fira Sans Medium"/>
              </a:endParaRPr>
            </a:p>
            <a:p>
              <a:pPr defTabSz="609630">
                <a:lnSpc>
                  <a:spcPct val="130000"/>
                </a:lnSpc>
                <a:buClr>
                  <a:srgbClr val="000000"/>
                </a:buClr>
              </a:pPr>
              <a:endParaRPr lang="en-US" sz="2000" b="1" kern="0">
                <a:latin typeface="Franklin Gothic Book" panose="020B0503020102020204" pitchFamily="34" charset="0"/>
                <a:ea typeface="Fira Sans Medium"/>
                <a:cs typeface="Fira Sans Medium"/>
                <a:sym typeface="Fira Sans Medium"/>
              </a:endParaRPr>
            </a:p>
            <a:p>
              <a:pPr defTabSz="609630">
                <a:lnSpc>
                  <a:spcPct val="130000"/>
                </a:lnSpc>
                <a:buClr>
                  <a:srgbClr val="000000"/>
                </a:buClr>
              </a:pPr>
              <a:endParaRPr lang="en-US" sz="2000" b="1" kern="0">
                <a:latin typeface="Franklin Gothic Book" panose="020B0503020102020204" pitchFamily="34" charset="0"/>
                <a:cs typeface="Arial"/>
                <a:sym typeface="Fira Sans Medium"/>
              </a:endParaRPr>
            </a:p>
            <a:p>
              <a:pPr defTabSz="609630">
                <a:lnSpc>
                  <a:spcPct val="130000"/>
                </a:lnSpc>
                <a:buClr>
                  <a:srgbClr val="000000"/>
                </a:buClr>
              </a:pPr>
              <a:endParaRPr sz="800" kern="0">
                <a:latin typeface="Franklin Gothic Book" panose="020B0503020102020204" pitchFamily="34" charset="0"/>
                <a:cs typeface="Arial"/>
                <a:sym typeface="Arial"/>
              </a:endParaRPr>
            </a:p>
          </p:txBody>
        </p:sp>
      </p:grpSp>
      <p:pic>
        <p:nvPicPr>
          <p:cNvPr id="11" name="Picture 10">
            <a:extLst>
              <a:ext uri="{FF2B5EF4-FFF2-40B4-BE49-F238E27FC236}">
                <a16:creationId xmlns:a16="http://schemas.microsoft.com/office/drawing/2014/main" id="{AC41B7AD-D0F0-0257-EB8C-8FC9F64B6154}"/>
              </a:ext>
            </a:extLst>
          </p:cNvPr>
          <p:cNvPicPr>
            <a:picLocks noChangeAspect="1"/>
          </p:cNvPicPr>
          <p:nvPr/>
        </p:nvPicPr>
        <p:blipFill>
          <a:blip r:embed="rId3"/>
          <a:stretch>
            <a:fillRect/>
          </a:stretch>
        </p:blipFill>
        <p:spPr>
          <a:xfrm>
            <a:off x="146946" y="102745"/>
            <a:ext cx="2262212" cy="6652510"/>
          </a:xfrm>
          <a:prstGeom prst="rect">
            <a:avLst/>
          </a:prstGeom>
        </p:spPr>
      </p:pic>
    </p:spTree>
    <p:extLst>
      <p:ext uri="{BB962C8B-B14F-4D97-AF65-F5344CB8AC3E}">
        <p14:creationId xmlns:p14="http://schemas.microsoft.com/office/powerpoint/2010/main" val="3958236350"/>
      </p:ext>
    </p:extLst>
  </p:cSld>
  <p:clrMapOvr>
    <a:masterClrMapping/>
  </p:clrMapOvr>
  <mc:AlternateContent xmlns:mc="http://schemas.openxmlformats.org/markup-compatibility/2006">
    <mc:Choice xmlns:p14="http://schemas.microsoft.com/office/powerpoint/2010/main" Requires="p14">
      <p:transition spd="slow" p14:dur="2000" advTm="17770"/>
    </mc:Choice>
    <mc:Fallback>
      <p:transition spd="slow" advTm="1777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E1D27-531F-5DEB-5509-9AD0B6A77B59}"/>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090689CF-EF62-6777-1881-9DD7F507B736}"/>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382904"/>
            <a:ext cx="5924550" cy="5924550"/>
          </a:xfrm>
          <a:prstGeom prst="rect">
            <a:avLst/>
          </a:prstGeom>
        </p:spPr>
      </p:pic>
      <p:sp>
        <p:nvSpPr>
          <p:cNvPr id="2" name="Title 1">
            <a:extLst>
              <a:ext uri="{FF2B5EF4-FFF2-40B4-BE49-F238E27FC236}">
                <a16:creationId xmlns:a16="http://schemas.microsoft.com/office/drawing/2014/main" id="{0FC9AB1D-5071-3572-CDF8-B44B565C11E4}"/>
              </a:ext>
            </a:extLst>
          </p:cNvPr>
          <p:cNvSpPr>
            <a:spLocks noGrp="1"/>
          </p:cNvSpPr>
          <p:nvPr>
            <p:ph type="title"/>
          </p:nvPr>
        </p:nvSpPr>
        <p:spPr>
          <a:xfrm>
            <a:off x="142875" y="2667000"/>
            <a:ext cx="5486400" cy="762000"/>
          </a:xfrm>
        </p:spPr>
        <p:txBody>
          <a:bodyPr/>
          <a:lstStyle/>
          <a:p>
            <a:r>
              <a:rPr lang="en-US" b="1"/>
              <a:t>MARKET SURVEY</a:t>
            </a:r>
          </a:p>
        </p:txBody>
      </p:sp>
      <p:sp>
        <p:nvSpPr>
          <p:cNvPr id="7" name="Text Placeholder 6">
            <a:extLst>
              <a:ext uri="{FF2B5EF4-FFF2-40B4-BE49-F238E27FC236}">
                <a16:creationId xmlns:a16="http://schemas.microsoft.com/office/drawing/2014/main" id="{0B1DE62E-1341-2CD0-890F-C77455D0385F}"/>
              </a:ext>
            </a:extLst>
          </p:cNvPr>
          <p:cNvSpPr>
            <a:spLocks noGrp="1"/>
          </p:cNvSpPr>
          <p:nvPr>
            <p:ph type="body" idx="1"/>
          </p:nvPr>
        </p:nvSpPr>
        <p:spPr>
          <a:xfrm>
            <a:off x="6191250" y="790575"/>
            <a:ext cx="5486400" cy="4638675"/>
          </a:xfrm>
        </p:spPr>
        <p:txBody>
          <a:bodyPr>
            <a:noAutofit/>
          </a:bodyPr>
          <a:lstStyle/>
          <a:p>
            <a:pPr marL="76204" indent="0">
              <a:buNone/>
            </a:pPr>
            <a:r>
              <a:rPr lang="en-US" sz="2000"/>
              <a:t>A purposive sampling protocol was carried out where samples were selected for sampling based on:</a:t>
            </a:r>
          </a:p>
          <a:p>
            <a:endParaRPr lang="en-US" sz="2000"/>
          </a:p>
          <a:p>
            <a:r>
              <a:rPr lang="en-US" sz="2000"/>
              <a:t>Availability in capital city/port cities</a:t>
            </a:r>
          </a:p>
          <a:p>
            <a:r>
              <a:rPr lang="en-US" sz="2000"/>
              <a:t>Products sold in formal retail stores as well as informally in local markets</a:t>
            </a:r>
          </a:p>
          <a:p>
            <a:r>
              <a:rPr lang="en-US" sz="2000"/>
              <a:t>Products that had key labelling/advertising words such as “bleaching”, “lightening”, “brightening” etc.</a:t>
            </a:r>
          </a:p>
          <a:p>
            <a:endParaRPr lang="en-US" sz="2000"/>
          </a:p>
          <a:p>
            <a:pPr marL="76204" indent="0">
              <a:buNone/>
            </a:pPr>
            <a:r>
              <a:rPr lang="en-US" sz="2000"/>
              <a:t>Products were purchased by the project team as incognito “customers” rather than as official </a:t>
            </a:r>
            <a:r>
              <a:rPr lang="en-US" sz="2000" err="1"/>
              <a:t>surveyers</a:t>
            </a:r>
            <a:r>
              <a:rPr lang="en-US" sz="2000"/>
              <a:t> to prevent bias from sellers. </a:t>
            </a:r>
          </a:p>
          <a:p>
            <a:endParaRPr lang="en-US" sz="2000"/>
          </a:p>
        </p:txBody>
      </p:sp>
    </p:spTree>
    <p:extLst>
      <p:ext uri="{BB962C8B-B14F-4D97-AF65-F5344CB8AC3E}">
        <p14:creationId xmlns:p14="http://schemas.microsoft.com/office/powerpoint/2010/main" val="1883975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11235-273D-460F-BE39-FC580B7AE716}"/>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73889A4E-D621-179E-584B-F71ED31B0C15}"/>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382904"/>
            <a:ext cx="5924550" cy="5924550"/>
          </a:xfrm>
          <a:prstGeom prst="rect">
            <a:avLst/>
          </a:prstGeom>
        </p:spPr>
      </p:pic>
      <p:sp>
        <p:nvSpPr>
          <p:cNvPr id="2" name="Title 1">
            <a:extLst>
              <a:ext uri="{FF2B5EF4-FFF2-40B4-BE49-F238E27FC236}">
                <a16:creationId xmlns:a16="http://schemas.microsoft.com/office/drawing/2014/main" id="{F9645978-C110-D31D-752C-43428B993776}"/>
              </a:ext>
            </a:extLst>
          </p:cNvPr>
          <p:cNvSpPr>
            <a:spLocks noGrp="1"/>
          </p:cNvSpPr>
          <p:nvPr>
            <p:ph type="title"/>
          </p:nvPr>
        </p:nvSpPr>
        <p:spPr>
          <a:xfrm>
            <a:off x="142875" y="2667000"/>
            <a:ext cx="5486400" cy="762000"/>
          </a:xfrm>
        </p:spPr>
        <p:txBody>
          <a:bodyPr/>
          <a:lstStyle/>
          <a:p>
            <a:r>
              <a:rPr lang="en-US" b="1"/>
              <a:t>MARKET SURVEY</a:t>
            </a:r>
          </a:p>
        </p:txBody>
      </p:sp>
      <p:sp>
        <p:nvSpPr>
          <p:cNvPr id="7" name="Text Placeholder 6">
            <a:extLst>
              <a:ext uri="{FF2B5EF4-FFF2-40B4-BE49-F238E27FC236}">
                <a16:creationId xmlns:a16="http://schemas.microsoft.com/office/drawing/2014/main" id="{DBA6A3ED-DCAE-B5BC-DB89-87A76763657A}"/>
              </a:ext>
            </a:extLst>
          </p:cNvPr>
          <p:cNvSpPr>
            <a:spLocks noGrp="1"/>
          </p:cNvSpPr>
          <p:nvPr>
            <p:ph type="body" idx="1"/>
          </p:nvPr>
        </p:nvSpPr>
        <p:spPr>
          <a:xfrm>
            <a:off x="6181725" y="1109662"/>
            <a:ext cx="5486400" cy="4638675"/>
          </a:xfrm>
        </p:spPr>
        <p:txBody>
          <a:bodyPr>
            <a:noAutofit/>
          </a:bodyPr>
          <a:lstStyle/>
          <a:p>
            <a:pPr marL="76204" indent="0">
              <a:buNone/>
            </a:pPr>
            <a:r>
              <a:rPr lang="en-US" sz="2000"/>
              <a:t>In June 2024, Phase 1A sampling activities took place in Jamaica with 52 products being collected in Kingston. </a:t>
            </a:r>
          </a:p>
          <a:p>
            <a:pPr marL="76204" indent="0">
              <a:buNone/>
            </a:pPr>
            <a:endParaRPr lang="en-US" sz="2000"/>
          </a:p>
          <a:p>
            <a:pPr marL="76204" indent="0">
              <a:buNone/>
            </a:pPr>
            <a:r>
              <a:rPr lang="en-US" sz="2000"/>
              <a:t>In April 2025, Phase 1B sampling activities took place in Jamaica with 31 products being collected in Montego Bay. </a:t>
            </a:r>
          </a:p>
          <a:p>
            <a:pPr marL="76204" indent="0">
              <a:buNone/>
            </a:pPr>
            <a:endParaRPr lang="en-US" sz="2000"/>
          </a:p>
          <a:p>
            <a:pPr marL="76204" indent="0">
              <a:buNone/>
            </a:pPr>
            <a:r>
              <a:rPr lang="en-US" sz="2000"/>
              <a:t>82 different products were purchased with an additional duplicate of 1 product. </a:t>
            </a:r>
          </a:p>
          <a:p>
            <a:pPr marL="76204" indent="0">
              <a:buNone/>
            </a:pPr>
            <a:endParaRPr lang="en-US" sz="2000"/>
          </a:p>
          <a:p>
            <a:pPr marL="76204" indent="0">
              <a:buNone/>
            </a:pPr>
            <a:r>
              <a:rPr lang="en-US" sz="2000" i="1"/>
              <a:t>*It is noted that the sampling exercise may not be able to capture the full availability of Hg SLPs on the national market but can provide insight into the trends observed and focus areas for further market surveillance by national authorities. </a:t>
            </a:r>
          </a:p>
          <a:p>
            <a:endParaRPr lang="en-US" sz="2000"/>
          </a:p>
        </p:txBody>
      </p:sp>
    </p:spTree>
    <p:extLst>
      <p:ext uri="{BB962C8B-B14F-4D97-AF65-F5344CB8AC3E}">
        <p14:creationId xmlns:p14="http://schemas.microsoft.com/office/powerpoint/2010/main" val="2892142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BC3EA-5B0F-6107-C836-5452B444CEB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142EBBE-213F-BAF4-A0FF-C0A4294159D7}"/>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178576"/>
            <a:ext cx="12191999" cy="9121140"/>
          </a:xfrm>
          <a:prstGeom prst="rect">
            <a:avLst/>
          </a:prstGeom>
        </p:spPr>
      </p:pic>
      <p:sp>
        <p:nvSpPr>
          <p:cNvPr id="11" name="Title 10">
            <a:extLst>
              <a:ext uri="{FF2B5EF4-FFF2-40B4-BE49-F238E27FC236}">
                <a16:creationId xmlns:a16="http://schemas.microsoft.com/office/drawing/2014/main" id="{54439626-BE5A-98E1-7B49-39EB01F73CA3}"/>
              </a:ext>
            </a:extLst>
          </p:cNvPr>
          <p:cNvSpPr>
            <a:spLocks noGrp="1"/>
          </p:cNvSpPr>
          <p:nvPr>
            <p:ph type="title"/>
          </p:nvPr>
        </p:nvSpPr>
        <p:spPr>
          <a:xfrm>
            <a:off x="3048000" y="773642"/>
            <a:ext cx="5486400" cy="762000"/>
          </a:xfrm>
        </p:spPr>
        <p:txBody>
          <a:bodyPr>
            <a:noAutofit/>
          </a:bodyPr>
          <a:lstStyle/>
          <a:p>
            <a:r>
              <a:rPr lang="en-US" sz="3600" b="1"/>
              <a:t>PHASE 1 ANALYSIS </a:t>
            </a:r>
            <a:br>
              <a:rPr lang="en-US" sz="3600" b="1"/>
            </a:br>
            <a:endParaRPr lang="en-US" sz="3600" b="1"/>
          </a:p>
        </p:txBody>
      </p:sp>
      <p:sp>
        <p:nvSpPr>
          <p:cNvPr id="13" name="Content Placeholder 12">
            <a:extLst>
              <a:ext uri="{FF2B5EF4-FFF2-40B4-BE49-F238E27FC236}">
                <a16:creationId xmlns:a16="http://schemas.microsoft.com/office/drawing/2014/main" id="{6CF42655-0508-995B-F3DD-93D64AEBE5DB}"/>
              </a:ext>
            </a:extLst>
          </p:cNvPr>
          <p:cNvSpPr>
            <a:spLocks noGrp="1"/>
          </p:cNvSpPr>
          <p:nvPr>
            <p:ph idx="1"/>
          </p:nvPr>
        </p:nvSpPr>
        <p:spPr>
          <a:xfrm>
            <a:off x="1990725" y="1535642"/>
            <a:ext cx="9067800" cy="3017309"/>
          </a:xfrm>
        </p:spPr>
        <p:txBody>
          <a:bodyPr>
            <a:noAutofit/>
          </a:bodyPr>
          <a:lstStyle/>
          <a:p>
            <a:pPr marL="0" indent="0">
              <a:buNone/>
            </a:pPr>
            <a:r>
              <a:rPr lang="en-US" sz="2400"/>
              <a:t>Each sample collected under Phase 1 was split so that each product could be tested by BRI and ICENS using:</a:t>
            </a:r>
          </a:p>
          <a:p>
            <a:endParaRPr lang="en-US" sz="2400"/>
          </a:p>
          <a:p>
            <a:r>
              <a:rPr lang="en-US" sz="2400"/>
              <a:t>X-ray Fluorescence Analyzers (XRF): for rapid screening to guide on mercury concentration ranges</a:t>
            </a:r>
          </a:p>
          <a:p>
            <a:r>
              <a:rPr lang="en-US" sz="2400"/>
              <a:t>Direct Mercury Analyzers (DMA): to determine accurate mercury concentrations </a:t>
            </a:r>
          </a:p>
          <a:p>
            <a:endParaRPr lang="en-US" sz="2400"/>
          </a:p>
          <a:p>
            <a:pPr marL="0" indent="0">
              <a:buNone/>
            </a:pPr>
            <a:r>
              <a:rPr lang="en-US" sz="2400"/>
              <a:t>This ensured quality assurance/quality control of results on mercury concentrations in each product sampled. </a:t>
            </a:r>
          </a:p>
          <a:p>
            <a:endParaRPr lang="en-US" sz="2400"/>
          </a:p>
        </p:txBody>
      </p:sp>
    </p:spTree>
    <p:extLst>
      <p:ext uri="{BB962C8B-B14F-4D97-AF65-F5344CB8AC3E}">
        <p14:creationId xmlns:p14="http://schemas.microsoft.com/office/powerpoint/2010/main" val="762822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DE15426-255A-FE92-0B3B-92AC6A50AFBA}"/>
              </a:ext>
            </a:extLst>
          </p:cNvPr>
          <p:cNvGraphicFramePr>
            <a:graphicFrameLocks noGrp="1"/>
          </p:cNvGraphicFramePr>
          <p:nvPr>
            <p:extLst>
              <p:ext uri="{D42A27DB-BD31-4B8C-83A1-F6EECF244321}">
                <p14:modId xmlns:p14="http://schemas.microsoft.com/office/powerpoint/2010/main" val="3767384421"/>
              </p:ext>
            </p:extLst>
          </p:nvPr>
        </p:nvGraphicFramePr>
        <p:xfrm>
          <a:off x="101600" y="46567"/>
          <a:ext cx="11988800" cy="6811434"/>
        </p:xfrm>
        <a:graphic>
          <a:graphicData uri="http://schemas.openxmlformats.org/drawingml/2006/table">
            <a:tbl>
              <a:tblPr firstRow="1" firstCol="1" bandRow="1">
                <a:tableStyleId>{5C22544A-7EE6-4342-B048-85BDC9FD1C3A}</a:tableStyleId>
              </a:tblPr>
              <a:tblGrid>
                <a:gridCol w="2542209">
                  <a:extLst>
                    <a:ext uri="{9D8B030D-6E8A-4147-A177-3AD203B41FA5}">
                      <a16:colId xmlns:a16="http://schemas.microsoft.com/office/drawing/2014/main" val="1791266036"/>
                    </a:ext>
                  </a:extLst>
                </a:gridCol>
                <a:gridCol w="3140765">
                  <a:extLst>
                    <a:ext uri="{9D8B030D-6E8A-4147-A177-3AD203B41FA5}">
                      <a16:colId xmlns:a16="http://schemas.microsoft.com/office/drawing/2014/main" val="1714475563"/>
                    </a:ext>
                  </a:extLst>
                </a:gridCol>
                <a:gridCol w="1600200">
                  <a:extLst>
                    <a:ext uri="{9D8B030D-6E8A-4147-A177-3AD203B41FA5}">
                      <a16:colId xmlns:a16="http://schemas.microsoft.com/office/drawing/2014/main" val="4003790156"/>
                    </a:ext>
                  </a:extLst>
                </a:gridCol>
                <a:gridCol w="3181626">
                  <a:extLst>
                    <a:ext uri="{9D8B030D-6E8A-4147-A177-3AD203B41FA5}">
                      <a16:colId xmlns:a16="http://schemas.microsoft.com/office/drawing/2014/main" val="2489326742"/>
                    </a:ext>
                  </a:extLst>
                </a:gridCol>
                <a:gridCol w="1524000">
                  <a:extLst>
                    <a:ext uri="{9D8B030D-6E8A-4147-A177-3AD203B41FA5}">
                      <a16:colId xmlns:a16="http://schemas.microsoft.com/office/drawing/2014/main" val="3338823026"/>
                    </a:ext>
                  </a:extLst>
                </a:gridCol>
              </a:tblGrid>
              <a:tr h="887667">
                <a:tc>
                  <a:txBody>
                    <a:bodyPr/>
                    <a:lstStyle/>
                    <a:p>
                      <a:pPr marL="0" marR="0">
                        <a:lnSpc>
                          <a:spcPct val="107000"/>
                        </a:lnSpc>
                        <a:spcAft>
                          <a:spcPts val="800"/>
                        </a:spcAft>
                        <a:buNone/>
                      </a:pPr>
                      <a:r>
                        <a:rPr lang="en-US" sz="1900" kern="100">
                          <a:effectLst/>
                        </a:rPr>
                        <a:t>Photo</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a:txBody>
                    <a:bodyPr/>
                    <a:lstStyle/>
                    <a:p>
                      <a:pPr marL="0" marR="0">
                        <a:lnSpc>
                          <a:spcPct val="107000"/>
                        </a:lnSpc>
                        <a:spcAft>
                          <a:spcPts val="800"/>
                        </a:spcAft>
                        <a:buNone/>
                      </a:pPr>
                      <a:r>
                        <a:rPr lang="en-US" sz="1900" kern="100">
                          <a:effectLst/>
                        </a:rPr>
                        <a:t>Name of Product</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a:txBody>
                    <a:bodyPr/>
                    <a:lstStyle/>
                    <a:p>
                      <a:pPr marL="0" marR="0">
                        <a:lnSpc>
                          <a:spcPct val="107000"/>
                        </a:lnSpc>
                        <a:spcAft>
                          <a:spcPts val="800"/>
                        </a:spcAft>
                        <a:buNone/>
                      </a:pPr>
                      <a:r>
                        <a:rPr lang="en-US" sz="1900" kern="100">
                          <a:effectLst/>
                        </a:rPr>
                        <a:t>Batch Number</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a:txBody>
                    <a:bodyPr/>
                    <a:lstStyle/>
                    <a:p>
                      <a:pPr marL="0" marR="0">
                        <a:lnSpc>
                          <a:spcPct val="107000"/>
                        </a:lnSpc>
                        <a:spcAft>
                          <a:spcPts val="800"/>
                        </a:spcAft>
                        <a:buNone/>
                      </a:pPr>
                      <a:r>
                        <a:rPr lang="en-US" sz="1900" kern="100">
                          <a:effectLst/>
                        </a:rPr>
                        <a:t>Purchase Location</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a:txBody>
                    <a:bodyPr/>
                    <a:lstStyle/>
                    <a:p>
                      <a:pPr marL="0" marR="0">
                        <a:lnSpc>
                          <a:spcPct val="107000"/>
                        </a:lnSpc>
                        <a:spcAft>
                          <a:spcPts val="800"/>
                        </a:spcAft>
                        <a:buNone/>
                      </a:pPr>
                      <a:r>
                        <a:rPr lang="en-US" sz="1900" kern="100">
                          <a:effectLst/>
                        </a:rPr>
                        <a:t>Hg Range* (ppm)</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extLst>
                  <a:ext uri="{0D108BD9-81ED-4DB2-BD59-A6C34878D82A}">
                    <a16:rowId xmlns:a16="http://schemas.microsoft.com/office/drawing/2014/main" val="4087400446"/>
                  </a:ext>
                </a:extLst>
              </a:tr>
              <a:tr h="1377143">
                <a:tc>
                  <a:txBody>
                    <a:bodyPr/>
                    <a:lstStyle/>
                    <a:p>
                      <a:pPr marL="0" marR="0">
                        <a:lnSpc>
                          <a:spcPct val="107000"/>
                        </a:lnSpc>
                        <a:spcAft>
                          <a:spcPts val="800"/>
                        </a:spcAft>
                        <a:buNone/>
                      </a:pP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a:txBody>
                    <a:bodyPr/>
                    <a:lstStyle/>
                    <a:p>
                      <a:pPr marL="0" marR="0">
                        <a:lnSpc>
                          <a:spcPct val="107000"/>
                        </a:lnSpc>
                        <a:spcAft>
                          <a:spcPts val="800"/>
                        </a:spcAft>
                        <a:buNone/>
                      </a:pPr>
                      <a:r>
                        <a:rPr lang="en-US" sz="1900" kern="100">
                          <a:effectLst/>
                        </a:rPr>
                        <a:t>unlabelled cream (vendor identified as Nadinola)</a:t>
                      </a:r>
                      <a:endParaRPr lang="en-US" sz="2900" kern="100">
                        <a:effectLst/>
                      </a:endParaRPr>
                    </a:p>
                    <a:p>
                      <a:pPr marL="0" marR="0">
                        <a:lnSpc>
                          <a:spcPct val="107000"/>
                        </a:lnSpc>
                        <a:spcAft>
                          <a:spcPts val="800"/>
                        </a:spcAft>
                        <a:buNone/>
                      </a:pPr>
                      <a:r>
                        <a:rPr lang="en-US" sz="1900" kern="100">
                          <a:effectLst/>
                        </a:rPr>
                        <a:t> </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a:txBody>
                    <a:bodyPr/>
                    <a:lstStyle/>
                    <a:p>
                      <a:pPr marL="0" marR="0">
                        <a:lnSpc>
                          <a:spcPct val="107000"/>
                        </a:lnSpc>
                        <a:spcAft>
                          <a:spcPts val="800"/>
                        </a:spcAft>
                        <a:buNone/>
                      </a:pPr>
                      <a:r>
                        <a:rPr lang="en-US" sz="1900" kern="100">
                          <a:effectLst/>
                        </a:rPr>
                        <a:t>n/a</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a:txBody>
                    <a:bodyPr/>
                    <a:lstStyle/>
                    <a:p>
                      <a:pPr marL="0" marR="0">
                        <a:lnSpc>
                          <a:spcPct val="107000"/>
                        </a:lnSpc>
                        <a:spcAft>
                          <a:spcPts val="800"/>
                        </a:spcAft>
                        <a:buNone/>
                      </a:pPr>
                      <a:r>
                        <a:rPr lang="en-US" sz="1900" kern="100">
                          <a:effectLst/>
                        </a:rPr>
                        <a:t>Downtown Kingston (homemade mixture from street vendor)</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a:txBody>
                    <a:bodyPr/>
                    <a:lstStyle/>
                    <a:p>
                      <a:pPr marL="0" marR="0">
                        <a:lnSpc>
                          <a:spcPct val="107000"/>
                        </a:lnSpc>
                        <a:spcAft>
                          <a:spcPts val="800"/>
                        </a:spcAft>
                        <a:buNone/>
                      </a:pPr>
                      <a:r>
                        <a:rPr lang="en-US" sz="1900" kern="100">
                          <a:effectLst/>
                        </a:rPr>
                        <a:t> </a:t>
                      </a:r>
                      <a:endParaRPr lang="en-US" sz="2900" kern="100">
                        <a:effectLst/>
                      </a:endParaRPr>
                    </a:p>
                    <a:p>
                      <a:pPr marL="0" marR="0">
                        <a:lnSpc>
                          <a:spcPct val="107000"/>
                        </a:lnSpc>
                        <a:spcAft>
                          <a:spcPts val="800"/>
                        </a:spcAft>
                        <a:buNone/>
                      </a:pPr>
                      <a:r>
                        <a:rPr lang="en-US" sz="1900" kern="100">
                          <a:effectLst/>
                        </a:rPr>
                        <a:t>225 - 892</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extLst>
                  <a:ext uri="{0D108BD9-81ED-4DB2-BD59-A6C34878D82A}">
                    <a16:rowId xmlns:a16="http://schemas.microsoft.com/office/drawing/2014/main" val="3001362711"/>
                  </a:ext>
                </a:extLst>
              </a:tr>
              <a:tr h="1282899">
                <a:tc>
                  <a:txBody>
                    <a:bodyPr/>
                    <a:lstStyle/>
                    <a:p>
                      <a:pPr marL="0" marR="0">
                        <a:lnSpc>
                          <a:spcPct val="107000"/>
                        </a:lnSpc>
                        <a:spcAft>
                          <a:spcPts val="800"/>
                        </a:spcAft>
                        <a:buNone/>
                      </a:pP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a:txBody>
                    <a:bodyPr/>
                    <a:lstStyle/>
                    <a:p>
                      <a:pPr marL="0" marR="0">
                        <a:lnSpc>
                          <a:spcPct val="107000"/>
                        </a:lnSpc>
                        <a:spcAft>
                          <a:spcPts val="800"/>
                        </a:spcAft>
                        <a:buNone/>
                      </a:pPr>
                      <a:r>
                        <a:rPr lang="en-US" sz="1900" kern="100">
                          <a:effectLst/>
                        </a:rPr>
                        <a:t>unlabelled cream (vendor identified as yellow Nadinola)</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a:txBody>
                    <a:bodyPr/>
                    <a:lstStyle/>
                    <a:p>
                      <a:pPr marL="0" marR="0">
                        <a:lnSpc>
                          <a:spcPct val="107000"/>
                        </a:lnSpc>
                        <a:spcAft>
                          <a:spcPts val="800"/>
                        </a:spcAft>
                        <a:buNone/>
                      </a:pPr>
                      <a:r>
                        <a:rPr lang="en-US" sz="1900" kern="100">
                          <a:effectLst/>
                        </a:rPr>
                        <a:t>n/a</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a:txBody>
                    <a:bodyPr/>
                    <a:lstStyle/>
                    <a:p>
                      <a:pPr marL="0" marR="0">
                        <a:lnSpc>
                          <a:spcPct val="107000"/>
                        </a:lnSpc>
                        <a:spcAft>
                          <a:spcPts val="800"/>
                        </a:spcAft>
                        <a:buNone/>
                      </a:pPr>
                      <a:r>
                        <a:rPr lang="en-US" sz="1900" kern="100">
                          <a:effectLst/>
                        </a:rPr>
                        <a:t>Downtown Kingston (homemade mixture from street vendor)</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a:txBody>
                    <a:bodyPr/>
                    <a:lstStyle/>
                    <a:p>
                      <a:pPr marL="0" marR="0">
                        <a:lnSpc>
                          <a:spcPct val="107000"/>
                        </a:lnSpc>
                        <a:spcAft>
                          <a:spcPts val="800"/>
                        </a:spcAft>
                        <a:buNone/>
                      </a:pPr>
                      <a:r>
                        <a:rPr lang="en-US" sz="1900" kern="100">
                          <a:effectLst/>
                        </a:rPr>
                        <a:t>200- 2,521</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extLst>
                  <a:ext uri="{0D108BD9-81ED-4DB2-BD59-A6C34878D82A}">
                    <a16:rowId xmlns:a16="http://schemas.microsoft.com/office/drawing/2014/main" val="1572050455"/>
                  </a:ext>
                </a:extLst>
              </a:tr>
              <a:tr h="1046119">
                <a:tc>
                  <a:txBody>
                    <a:bodyPr/>
                    <a:lstStyle/>
                    <a:p>
                      <a:pPr marL="0" marR="0">
                        <a:lnSpc>
                          <a:spcPct val="107000"/>
                        </a:lnSpc>
                        <a:spcAft>
                          <a:spcPts val="800"/>
                        </a:spcAft>
                        <a:buNone/>
                      </a:pP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a:txBody>
                    <a:bodyPr/>
                    <a:lstStyle/>
                    <a:p>
                      <a:pPr marL="0" marR="0">
                        <a:lnSpc>
                          <a:spcPct val="107000"/>
                        </a:lnSpc>
                        <a:spcAft>
                          <a:spcPts val="800"/>
                        </a:spcAft>
                        <a:buNone/>
                      </a:pPr>
                      <a:r>
                        <a:rPr lang="en-US" sz="1900" kern="100">
                          <a:effectLst/>
                        </a:rPr>
                        <a:t>unlabelled cream (white-coloured)</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a:txBody>
                    <a:bodyPr/>
                    <a:lstStyle/>
                    <a:p>
                      <a:pPr marL="0" marR="0">
                        <a:lnSpc>
                          <a:spcPct val="107000"/>
                        </a:lnSpc>
                        <a:spcAft>
                          <a:spcPts val="800"/>
                        </a:spcAft>
                        <a:buNone/>
                      </a:pPr>
                      <a:r>
                        <a:rPr lang="en-US" sz="1900" kern="100">
                          <a:effectLst/>
                        </a:rPr>
                        <a:t>n/a</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a:txBody>
                    <a:bodyPr/>
                    <a:lstStyle/>
                    <a:p>
                      <a:pPr marL="0" marR="0">
                        <a:lnSpc>
                          <a:spcPct val="107000"/>
                        </a:lnSpc>
                        <a:spcAft>
                          <a:spcPts val="800"/>
                        </a:spcAft>
                        <a:buNone/>
                      </a:pPr>
                      <a:r>
                        <a:rPr lang="en-US" sz="1900" kern="100">
                          <a:effectLst/>
                        </a:rPr>
                        <a:t>Downtown Kingston (homemade mixture from street vendor)</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a:txBody>
                    <a:bodyPr/>
                    <a:lstStyle/>
                    <a:p>
                      <a:pPr marL="0" marR="0">
                        <a:lnSpc>
                          <a:spcPct val="107000"/>
                        </a:lnSpc>
                        <a:spcAft>
                          <a:spcPts val="800"/>
                        </a:spcAft>
                        <a:buNone/>
                      </a:pPr>
                      <a:r>
                        <a:rPr lang="en-US" sz="1900" kern="100">
                          <a:effectLst/>
                        </a:rPr>
                        <a:t>106 – 1,268</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extLst>
                  <a:ext uri="{0D108BD9-81ED-4DB2-BD59-A6C34878D82A}">
                    <a16:rowId xmlns:a16="http://schemas.microsoft.com/office/drawing/2014/main" val="3063079324"/>
                  </a:ext>
                </a:extLst>
              </a:tr>
              <a:tr h="1153705">
                <a:tc rowSpan="2">
                  <a:txBody>
                    <a:bodyPr/>
                    <a:lstStyle/>
                    <a:p>
                      <a:pPr marL="0" marR="0">
                        <a:lnSpc>
                          <a:spcPct val="107000"/>
                        </a:lnSpc>
                        <a:spcAft>
                          <a:spcPts val="800"/>
                        </a:spcAft>
                        <a:buNone/>
                      </a:pPr>
                      <a:endParaRPr lang="en-US" sz="1900" kern="10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rowSpan="2">
                  <a:txBody>
                    <a:bodyPr/>
                    <a:lstStyle/>
                    <a:p>
                      <a:pPr marL="0" marR="0">
                        <a:lnSpc>
                          <a:spcPct val="107000"/>
                        </a:lnSpc>
                        <a:spcAft>
                          <a:spcPts val="800"/>
                        </a:spcAft>
                        <a:buNone/>
                      </a:pPr>
                      <a:r>
                        <a:rPr lang="en-US" sz="1900" kern="100">
                          <a:effectLst/>
                        </a:rPr>
                        <a:t>Silken Bleaching Cream - non-oily deluxe, Ammoniated Mercury 3%</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a:txBody>
                    <a:bodyPr/>
                    <a:lstStyle/>
                    <a:p>
                      <a:pPr marL="0" marR="0">
                        <a:lnSpc>
                          <a:spcPct val="107000"/>
                        </a:lnSpc>
                        <a:spcAft>
                          <a:spcPts val="800"/>
                        </a:spcAft>
                        <a:buNone/>
                      </a:pPr>
                      <a:r>
                        <a:rPr lang="en-US" sz="1900" kern="100">
                          <a:effectLst/>
                        </a:rPr>
                        <a:t>o009</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a:txBody>
                    <a:bodyPr/>
                    <a:lstStyle/>
                    <a:p>
                      <a:pPr marL="0" marR="0">
                        <a:lnSpc>
                          <a:spcPct val="107000"/>
                        </a:lnSpc>
                        <a:spcAft>
                          <a:spcPts val="800"/>
                        </a:spcAft>
                        <a:buNone/>
                      </a:pPr>
                      <a:r>
                        <a:rPr lang="en-US" sz="1900" kern="100">
                          <a:effectLst/>
                        </a:rPr>
                        <a:t>Kingston (formal retail store)</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a:txBody>
                    <a:bodyPr/>
                    <a:lstStyle/>
                    <a:p>
                      <a:pPr marL="0" marR="0">
                        <a:lnSpc>
                          <a:spcPct val="107000"/>
                        </a:lnSpc>
                        <a:spcAft>
                          <a:spcPts val="800"/>
                        </a:spcAft>
                        <a:buNone/>
                      </a:pPr>
                      <a:r>
                        <a:rPr lang="en-US" sz="1900" kern="100">
                          <a:effectLst/>
                        </a:rPr>
                        <a:t>16,545 – 18,371</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extLst>
                  <a:ext uri="{0D108BD9-81ED-4DB2-BD59-A6C34878D82A}">
                    <a16:rowId xmlns:a16="http://schemas.microsoft.com/office/drawing/2014/main" val="2652598544"/>
                  </a:ext>
                </a:extLst>
              </a:tr>
              <a:tr h="1063901">
                <a:tc vMerge="1">
                  <a:txBody>
                    <a:bodyPr/>
                    <a:lstStyle/>
                    <a:p>
                      <a:pPr marL="0" marR="0">
                        <a:lnSpc>
                          <a:spcPct val="107000"/>
                        </a:lnSpc>
                        <a:spcAft>
                          <a:spcPts val="800"/>
                        </a:spcAft>
                        <a:buNone/>
                      </a:pP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vMerge="1">
                  <a:txBody>
                    <a:bodyPr/>
                    <a:lstStyle/>
                    <a:p>
                      <a:endParaRPr lang="en-US"/>
                    </a:p>
                  </a:txBody>
                  <a:tcPr/>
                </a:tc>
                <a:tc>
                  <a:txBody>
                    <a:bodyPr/>
                    <a:lstStyle/>
                    <a:p>
                      <a:pPr marL="0" marR="0">
                        <a:lnSpc>
                          <a:spcPct val="107000"/>
                        </a:lnSpc>
                        <a:spcAft>
                          <a:spcPts val="800"/>
                        </a:spcAft>
                        <a:buNone/>
                      </a:pPr>
                      <a:r>
                        <a:rPr lang="en-US" sz="1900" kern="100">
                          <a:effectLst/>
                        </a:rPr>
                        <a:t>Q019</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a:txBody>
                    <a:bodyPr/>
                    <a:lstStyle/>
                    <a:p>
                      <a:pPr marL="0" marR="0">
                        <a:lnSpc>
                          <a:spcPct val="107000"/>
                        </a:lnSpc>
                        <a:spcAft>
                          <a:spcPts val="800"/>
                        </a:spcAft>
                        <a:buNone/>
                      </a:pPr>
                      <a:r>
                        <a:rPr lang="en-US" sz="1900" kern="100">
                          <a:effectLst/>
                        </a:rPr>
                        <a:t>Montego Bay (formal retail store)</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tc>
                  <a:txBody>
                    <a:bodyPr/>
                    <a:lstStyle/>
                    <a:p>
                      <a:pPr marL="0" marR="0">
                        <a:lnSpc>
                          <a:spcPct val="107000"/>
                        </a:lnSpc>
                        <a:spcAft>
                          <a:spcPts val="800"/>
                        </a:spcAft>
                        <a:buNone/>
                      </a:pPr>
                      <a:r>
                        <a:rPr lang="en-US" sz="1900" kern="100">
                          <a:effectLst/>
                        </a:rPr>
                        <a:t>5,191- 7,538</a:t>
                      </a:r>
                      <a:endParaRPr lang="en-US" sz="2900" kern="100">
                        <a:effectLst/>
                        <a:latin typeface="Arial" panose="020B0604020202020204" pitchFamily="34" charset="0"/>
                        <a:ea typeface="Aptos" panose="020B0004020202020204" pitchFamily="34" charset="0"/>
                        <a:cs typeface="Times New Roman" panose="02020603050405020304" pitchFamily="18" charset="0"/>
                      </a:endParaRPr>
                    </a:p>
                  </a:txBody>
                  <a:tcPr marL="45720" marR="45720" marT="0" marB="0"/>
                </a:tc>
                <a:extLst>
                  <a:ext uri="{0D108BD9-81ED-4DB2-BD59-A6C34878D82A}">
                    <a16:rowId xmlns:a16="http://schemas.microsoft.com/office/drawing/2014/main" val="2218941207"/>
                  </a:ext>
                </a:extLst>
              </a:tr>
            </a:tbl>
          </a:graphicData>
        </a:graphic>
      </p:graphicFrame>
      <p:pic>
        <p:nvPicPr>
          <p:cNvPr id="1034" name="Picture 10">
            <a:extLst>
              <a:ext uri="{FF2B5EF4-FFF2-40B4-BE49-F238E27FC236}">
                <a16:creationId xmlns:a16="http://schemas.microsoft.com/office/drawing/2014/main" id="{02A7BF27-DDAE-DBEE-1601-C1E90425C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771" y="1001752"/>
            <a:ext cx="1723253" cy="128116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2">
            <a:extLst>
              <a:ext uri="{FF2B5EF4-FFF2-40B4-BE49-F238E27FC236}">
                <a16:creationId xmlns:a16="http://schemas.microsoft.com/office/drawing/2014/main" id="{40B5DFE2-FEFE-A40D-EF5C-DAA180226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997" y="2404103"/>
            <a:ext cx="1516639" cy="11858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3">
            <a:extLst>
              <a:ext uri="{FF2B5EF4-FFF2-40B4-BE49-F238E27FC236}">
                <a16:creationId xmlns:a16="http://schemas.microsoft.com/office/drawing/2014/main" id="{9187B6C0-58AE-E849-68E4-A6AD8E85A9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348" y="3650385"/>
            <a:ext cx="1577935" cy="92470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
            <a:extLst>
              <a:ext uri="{FF2B5EF4-FFF2-40B4-BE49-F238E27FC236}">
                <a16:creationId xmlns:a16="http://schemas.microsoft.com/office/drawing/2014/main" id="{476C4573-9BE9-CB12-0852-A4057AA993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15699" y="4733106"/>
            <a:ext cx="1053735" cy="11925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a:extLst>
              <a:ext uri="{FF2B5EF4-FFF2-40B4-BE49-F238E27FC236}">
                <a16:creationId xmlns:a16="http://schemas.microsoft.com/office/drawing/2014/main" id="{BD0B7279-7CB9-27B4-52D5-3BD25C5E7B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8840" y="5724318"/>
            <a:ext cx="1007591" cy="97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326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736EF-1A99-3215-AE85-4BFA596AFF3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67FD18D-63CE-AAA4-B9C1-C87509A9A60C}"/>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178576"/>
            <a:ext cx="12191999" cy="9121140"/>
          </a:xfrm>
          <a:prstGeom prst="rect">
            <a:avLst/>
          </a:prstGeom>
        </p:spPr>
      </p:pic>
      <p:sp>
        <p:nvSpPr>
          <p:cNvPr id="11" name="Title 10">
            <a:extLst>
              <a:ext uri="{FF2B5EF4-FFF2-40B4-BE49-F238E27FC236}">
                <a16:creationId xmlns:a16="http://schemas.microsoft.com/office/drawing/2014/main" id="{44ED351B-A831-888F-677C-1FECAEE550FB}"/>
              </a:ext>
            </a:extLst>
          </p:cNvPr>
          <p:cNvSpPr>
            <a:spLocks noGrp="1"/>
          </p:cNvSpPr>
          <p:nvPr>
            <p:ph type="title"/>
          </p:nvPr>
        </p:nvSpPr>
        <p:spPr>
          <a:xfrm>
            <a:off x="3048000" y="773642"/>
            <a:ext cx="5486400" cy="762000"/>
          </a:xfrm>
        </p:spPr>
        <p:txBody>
          <a:bodyPr>
            <a:noAutofit/>
          </a:bodyPr>
          <a:lstStyle/>
          <a:p>
            <a:r>
              <a:rPr lang="en-US" sz="3600" b="1"/>
              <a:t>JAMAICA FINDINGS</a:t>
            </a:r>
            <a:br>
              <a:rPr lang="en-US" sz="3600" b="1"/>
            </a:br>
            <a:endParaRPr lang="en-US" sz="3600" b="1"/>
          </a:p>
        </p:txBody>
      </p:sp>
      <p:sp>
        <p:nvSpPr>
          <p:cNvPr id="13" name="Content Placeholder 12">
            <a:extLst>
              <a:ext uri="{FF2B5EF4-FFF2-40B4-BE49-F238E27FC236}">
                <a16:creationId xmlns:a16="http://schemas.microsoft.com/office/drawing/2014/main" id="{3B08A027-95DD-7CB9-D42F-C67CA00E7CCA}"/>
              </a:ext>
            </a:extLst>
          </p:cNvPr>
          <p:cNvSpPr>
            <a:spLocks noGrp="1"/>
          </p:cNvSpPr>
          <p:nvPr>
            <p:ph idx="1"/>
          </p:nvPr>
        </p:nvSpPr>
        <p:spPr>
          <a:xfrm>
            <a:off x="962232" y="1535642"/>
            <a:ext cx="9657936" cy="3017309"/>
          </a:xfrm>
        </p:spPr>
        <p:txBody>
          <a:bodyPr>
            <a:noAutofit/>
          </a:bodyPr>
          <a:lstStyle/>
          <a:p>
            <a:pPr marL="0" indent="0">
              <a:buNone/>
            </a:pPr>
            <a:r>
              <a:rPr lang="en-US" sz="2400"/>
              <a:t>Of the 82 products analyzed:</a:t>
            </a:r>
          </a:p>
          <a:p>
            <a:pPr marL="0" indent="0">
              <a:buNone/>
            </a:pPr>
            <a:endParaRPr lang="en-US" sz="2400"/>
          </a:p>
          <a:p>
            <a:pPr marL="0" indent="0">
              <a:buNone/>
            </a:pPr>
            <a:r>
              <a:rPr lang="en-US" sz="2400"/>
              <a:t>~5% were confirmed to have elevated mercury concentrations (&gt; 1 ppm): </a:t>
            </a:r>
          </a:p>
          <a:p>
            <a:r>
              <a:rPr lang="en-US" sz="2400"/>
              <a:t>1 formally manufactured in Jamaica (concentrations up to </a:t>
            </a:r>
            <a:r>
              <a:rPr lang="en-US" sz="2400">
                <a:solidFill>
                  <a:srgbClr val="FF0000"/>
                </a:solidFill>
              </a:rPr>
              <a:t>16,545 ppm</a:t>
            </a:r>
            <a:r>
              <a:rPr lang="en-US" sz="2400"/>
              <a:t>)</a:t>
            </a:r>
          </a:p>
          <a:p>
            <a:r>
              <a:rPr lang="en-US" sz="2400"/>
              <a:t>the remainder were informally mixed and sold by vendors in Jamaica. </a:t>
            </a:r>
          </a:p>
          <a:p>
            <a:endParaRPr lang="en-US" sz="2400"/>
          </a:p>
          <a:p>
            <a:pPr marL="0" indent="0">
              <a:buNone/>
            </a:pPr>
            <a:r>
              <a:rPr lang="en-US" sz="2400"/>
              <a:t>~ 77% were below the limit of detection for DMA analysis</a:t>
            </a:r>
          </a:p>
          <a:p>
            <a:endParaRPr lang="en-US" sz="2400"/>
          </a:p>
          <a:p>
            <a:pPr marL="0" indent="0">
              <a:buNone/>
            </a:pPr>
            <a:r>
              <a:rPr lang="en-US" sz="2400"/>
              <a:t>~ 18% indicated concentrations between 0.001 – 1.00 ppm (possibly due to unintentional mercury contamination)</a:t>
            </a:r>
          </a:p>
          <a:p>
            <a:pPr marL="0" indent="0">
              <a:buNone/>
            </a:pPr>
            <a:endParaRPr lang="en-US" sz="2400"/>
          </a:p>
        </p:txBody>
      </p:sp>
    </p:spTree>
    <p:extLst>
      <p:ext uri="{BB962C8B-B14F-4D97-AF65-F5344CB8AC3E}">
        <p14:creationId xmlns:p14="http://schemas.microsoft.com/office/powerpoint/2010/main" val="1333404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90BDCE11-00A2-8DC6-D27A-9A52055CE7BF}"/>
            </a:ext>
          </a:extLst>
        </p:cNvPr>
        <p:cNvGrpSpPr/>
        <p:nvPr/>
      </p:nvGrpSpPr>
      <p:grpSpPr>
        <a:xfrm>
          <a:off x="0" y="0"/>
          <a:ext cx="0" cy="0"/>
          <a:chOff x="0" y="0"/>
          <a:chExt cx="0" cy="0"/>
        </a:xfrm>
      </p:grpSpPr>
      <p:grpSp>
        <p:nvGrpSpPr>
          <p:cNvPr id="198" name="Google Shape;198;p3">
            <a:extLst>
              <a:ext uri="{FF2B5EF4-FFF2-40B4-BE49-F238E27FC236}">
                <a16:creationId xmlns:a16="http://schemas.microsoft.com/office/drawing/2014/main" id="{9B7E1EC5-D11A-EED1-0057-FE224CD2A267}"/>
              </a:ext>
            </a:extLst>
          </p:cNvPr>
          <p:cNvGrpSpPr/>
          <p:nvPr/>
        </p:nvGrpSpPr>
        <p:grpSpPr>
          <a:xfrm>
            <a:off x="2607415" y="242524"/>
            <a:ext cx="9584585" cy="6104595"/>
            <a:chOff x="-1" y="66675"/>
            <a:chExt cx="14863371" cy="12209190"/>
          </a:xfrm>
        </p:grpSpPr>
        <p:sp>
          <p:nvSpPr>
            <p:cNvPr id="199" name="Google Shape;199;p3">
              <a:extLst>
                <a:ext uri="{FF2B5EF4-FFF2-40B4-BE49-F238E27FC236}">
                  <a16:creationId xmlns:a16="http://schemas.microsoft.com/office/drawing/2014/main" id="{C483D6E3-0CEA-C155-E8E5-4B7E861CA41A}"/>
                </a:ext>
              </a:extLst>
            </p:cNvPr>
            <p:cNvSpPr txBox="1"/>
            <p:nvPr/>
          </p:nvSpPr>
          <p:spPr>
            <a:xfrm>
              <a:off x="-1" y="66675"/>
              <a:ext cx="14863371" cy="2166748"/>
            </a:xfrm>
            <a:prstGeom prst="rect">
              <a:avLst/>
            </a:prstGeom>
            <a:noFill/>
            <a:ln>
              <a:noFill/>
            </a:ln>
          </p:spPr>
          <p:txBody>
            <a:bodyPr spcFirstLastPara="1" wrap="square" lIns="0" tIns="0" rIns="0" bIns="0" anchor="t" anchorCtr="0">
              <a:spAutoFit/>
            </a:bodyPr>
            <a:lstStyle/>
            <a:p>
              <a:pPr defTabSz="609630">
                <a:lnSpc>
                  <a:spcPct val="110000"/>
                </a:lnSpc>
                <a:buClr>
                  <a:srgbClr val="000000"/>
                </a:buClr>
              </a:pPr>
              <a:r>
                <a:rPr lang="en-US" sz="3200" b="1">
                  <a:solidFill>
                    <a:srgbClr val="00B050"/>
                  </a:solidFill>
                  <a:latin typeface="Calibri" panose="020F0502020204030204" pitchFamily="34" charset="0"/>
                  <a:ea typeface="Calibri" panose="020F0502020204030204" pitchFamily="34" charset="0"/>
                  <a:cs typeface="Calibri" panose="020F0502020204030204" pitchFamily="34" charset="0"/>
                </a:rPr>
                <a:t>RESULTS OF SAMPLING ANALYSIS FOR ALL PROJECT COUNTRIES (JAMAICA, GABON AND SRI LANKA) </a:t>
              </a:r>
              <a:endParaRPr lang="en-US" sz="500" b="1" kern="0">
                <a:solidFill>
                  <a:srgbClr val="00B05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00" name="Google Shape;200;p3">
              <a:extLst>
                <a:ext uri="{FF2B5EF4-FFF2-40B4-BE49-F238E27FC236}">
                  <a16:creationId xmlns:a16="http://schemas.microsoft.com/office/drawing/2014/main" id="{FD088E8D-7AD9-3AFF-5650-D2D6299A5CCF}"/>
                </a:ext>
              </a:extLst>
            </p:cNvPr>
            <p:cNvSpPr txBox="1"/>
            <p:nvPr/>
          </p:nvSpPr>
          <p:spPr>
            <a:xfrm>
              <a:off x="-1" y="2673237"/>
              <a:ext cx="13922858" cy="9602628"/>
            </a:xfrm>
            <a:prstGeom prst="rect">
              <a:avLst/>
            </a:prstGeom>
            <a:noFill/>
            <a:ln>
              <a:noFill/>
            </a:ln>
          </p:spPr>
          <p:txBody>
            <a:bodyPr spcFirstLastPara="1" wrap="square" lIns="0" tIns="0" rIns="0" bIns="0" anchor="t" anchorCtr="0">
              <a:spAutoFit/>
            </a:bodyPr>
            <a:lstStyle/>
            <a:p>
              <a:r>
                <a:rPr lang="en-US" sz="2400">
                  <a:latin typeface="Calibri" panose="020F0502020204030204" pitchFamily="34" charset="0"/>
                  <a:ea typeface="Calibri" panose="020F0502020204030204" pitchFamily="34" charset="0"/>
                  <a:cs typeface="Calibri" panose="020F0502020204030204" pitchFamily="34" charset="0"/>
                </a:rPr>
                <a:t>459 SLPs (not including duplicate samples) were analyzed from the 3 project countries. </a:t>
              </a:r>
            </a:p>
            <a:p>
              <a:endParaRPr lang="en-US" sz="2400">
                <a:latin typeface="Calibri" panose="020F0502020204030204" pitchFamily="34" charset="0"/>
                <a:ea typeface="Calibri" panose="020F0502020204030204" pitchFamily="34" charset="0"/>
                <a:cs typeface="Calibri" panose="020F0502020204030204" pitchFamily="34" charset="0"/>
              </a:endParaRPr>
            </a:p>
            <a:p>
              <a:r>
                <a:rPr lang="en-US" sz="2400">
                  <a:latin typeface="Calibri" panose="020F0502020204030204" pitchFamily="34" charset="0"/>
                  <a:ea typeface="Calibri" panose="020F0502020204030204" pitchFamily="34" charset="0"/>
                  <a:cs typeface="Calibri" panose="020F0502020204030204" pitchFamily="34" charset="0"/>
                </a:rPr>
                <a:t>~ 10% were found with elevated Hg </a:t>
              </a:r>
            </a:p>
            <a:p>
              <a:r>
                <a:rPr lang="en-US" sz="2400">
                  <a:latin typeface="Calibri" panose="020F0502020204030204" pitchFamily="34" charset="0"/>
                  <a:ea typeface="Calibri" panose="020F0502020204030204" pitchFamily="34" charset="0"/>
                  <a:cs typeface="Calibri" panose="020F0502020204030204" pitchFamily="34" charset="0"/>
                </a:rPr>
                <a:t>Range of concentrations were from </a:t>
              </a:r>
              <a:r>
                <a:rPr lang="en-US" sz="2400" b="1">
                  <a:solidFill>
                    <a:srgbClr val="FF0000"/>
                  </a:solidFill>
                  <a:latin typeface="Calibri" panose="020F0502020204030204" pitchFamily="34" charset="0"/>
                  <a:ea typeface="Calibri" panose="020F0502020204030204" pitchFamily="34" charset="0"/>
                  <a:cs typeface="Calibri" panose="020F0502020204030204" pitchFamily="34" charset="0"/>
                </a:rPr>
                <a:t>~100 to &gt; 41,000 ppm</a:t>
              </a:r>
            </a:p>
            <a:p>
              <a:endParaRPr lang="en-US" sz="240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rPr>
                <a:t>60% of Hg SLPs were listed as being manufactured in Pakistan</a:t>
              </a:r>
            </a:p>
            <a:p>
              <a:endParaRPr lang="en-US" sz="240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rPr>
                <a:t>Others were listed as being manufactured in India, Sri Lanka, Malaysia, Thailand, China, </a:t>
              </a:r>
              <a:r>
                <a:rPr lang="en-US" sz="2400" err="1">
                  <a:latin typeface="Calibri" panose="020F0502020204030204" pitchFamily="34" charset="0"/>
                  <a:ea typeface="Calibri" panose="020F0502020204030204" pitchFamily="34" charset="0"/>
                  <a:cs typeface="Calibri" panose="020F0502020204030204" pitchFamily="34" charset="0"/>
                </a:rPr>
                <a:t>Turkiye</a:t>
              </a:r>
              <a:r>
                <a:rPr lang="en-US" sz="2400">
                  <a:latin typeface="Calibri" panose="020F0502020204030204" pitchFamily="34" charset="0"/>
                  <a:ea typeface="Calibri" panose="020F0502020204030204" pitchFamily="34" charset="0"/>
                  <a:cs typeface="Calibri" panose="020F0502020204030204" pitchFamily="34" charset="0"/>
                </a:rPr>
                <a:t>, Egypt, France, Jamaica or were unknown.</a:t>
              </a:r>
            </a:p>
            <a:p>
              <a:pPr marL="342900" indent="-342900">
                <a:buFont typeface="Arial" panose="020B0604020202020204" pitchFamily="34" charset="0"/>
                <a:buChar char="•"/>
              </a:pPr>
              <a:endParaRPr lang="en-US" sz="2400">
                <a:latin typeface="Calibri" panose="020F0502020204030204" pitchFamily="34" charset="0"/>
                <a:ea typeface="Calibri" panose="020F0502020204030204" pitchFamily="34" charset="0"/>
                <a:cs typeface="Calibri" panose="020F0502020204030204" pitchFamily="34" charset="0"/>
              </a:endParaRPr>
            </a:p>
            <a:p>
              <a:pPr algn="just"/>
              <a:endParaRPr lang="en-US" sz="2400"/>
            </a:p>
          </p:txBody>
        </p:sp>
      </p:grpSp>
      <p:pic>
        <p:nvPicPr>
          <p:cNvPr id="11" name="Picture 10">
            <a:extLst>
              <a:ext uri="{FF2B5EF4-FFF2-40B4-BE49-F238E27FC236}">
                <a16:creationId xmlns:a16="http://schemas.microsoft.com/office/drawing/2014/main" id="{BD7CCC4A-75EB-FE61-865F-5C024B1BF082}"/>
              </a:ext>
            </a:extLst>
          </p:cNvPr>
          <p:cNvPicPr>
            <a:picLocks noChangeAspect="1"/>
          </p:cNvPicPr>
          <p:nvPr/>
        </p:nvPicPr>
        <p:blipFill>
          <a:blip r:embed="rId3"/>
          <a:stretch>
            <a:fillRect/>
          </a:stretch>
        </p:blipFill>
        <p:spPr>
          <a:xfrm>
            <a:off x="146946" y="102745"/>
            <a:ext cx="2262212" cy="6652510"/>
          </a:xfrm>
          <a:prstGeom prst="rect">
            <a:avLst/>
          </a:prstGeom>
        </p:spPr>
      </p:pic>
    </p:spTree>
    <p:extLst>
      <p:ext uri="{BB962C8B-B14F-4D97-AF65-F5344CB8AC3E}">
        <p14:creationId xmlns:p14="http://schemas.microsoft.com/office/powerpoint/2010/main" val="1264151103"/>
      </p:ext>
    </p:extLst>
  </p:cSld>
  <p:clrMapOvr>
    <a:masterClrMapping/>
  </p:clrMapOvr>
  <mc:AlternateContent xmlns:mc="http://schemas.openxmlformats.org/markup-compatibility/2006">
    <mc:Choice xmlns:p14="http://schemas.microsoft.com/office/powerpoint/2010/main" Requires="p14">
      <p:transition spd="slow" p14:dur="2000" advTm="17770"/>
    </mc:Choice>
    <mc:Fallback>
      <p:transition spd="slow" advTm="1777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grpSp>
        <p:nvGrpSpPr>
          <p:cNvPr id="198" name="Google Shape;198;p3"/>
          <p:cNvGrpSpPr/>
          <p:nvPr/>
        </p:nvGrpSpPr>
        <p:grpSpPr>
          <a:xfrm>
            <a:off x="2840631" y="277172"/>
            <a:ext cx="9030803" cy="5371116"/>
            <a:chOff x="-138675" y="66675"/>
            <a:chExt cx="13239300" cy="10742232"/>
          </a:xfrm>
        </p:grpSpPr>
        <p:sp>
          <p:nvSpPr>
            <p:cNvPr id="199" name="Google Shape;199;p3"/>
            <p:cNvSpPr txBox="1"/>
            <p:nvPr/>
          </p:nvSpPr>
          <p:spPr>
            <a:xfrm>
              <a:off x="0" y="66675"/>
              <a:ext cx="12949800" cy="1354216"/>
            </a:xfrm>
            <a:prstGeom prst="rect">
              <a:avLst/>
            </a:prstGeom>
            <a:noFill/>
            <a:ln>
              <a:noFill/>
            </a:ln>
          </p:spPr>
          <p:txBody>
            <a:bodyPr spcFirstLastPara="1" wrap="square" lIns="0" tIns="0" rIns="0" bIns="0" anchor="t" anchorCtr="0">
              <a:spAutoFit/>
            </a:bodyPr>
            <a:lstStyle/>
            <a:p>
              <a:pPr defTabSz="609630">
                <a:lnSpc>
                  <a:spcPct val="110000"/>
                </a:lnSpc>
                <a:buClr>
                  <a:srgbClr val="000000"/>
                </a:buClr>
              </a:pPr>
              <a:r>
                <a:rPr lang="en-US" sz="4000" b="1" kern="0">
                  <a:solidFill>
                    <a:schemeClr val="bg2"/>
                  </a:solidFill>
                  <a:latin typeface="Calibri" panose="020F0502020204030204" pitchFamily="34" charset="0"/>
                  <a:ea typeface="Calibri" panose="020F0502020204030204" pitchFamily="34" charset="0"/>
                  <a:cs typeface="Calibri" panose="020F0502020204030204" pitchFamily="34" charset="0"/>
                  <a:sym typeface="Fira Sans SemiBold"/>
                </a:rPr>
                <a:t>PURPOSE OF TODAY’S SESSION</a:t>
              </a:r>
              <a:endParaRPr lang="en-US" sz="700" kern="0">
                <a:solidFill>
                  <a:schemeClr val="bg2"/>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00" name="Google Shape;200;p3"/>
            <p:cNvSpPr txBox="1"/>
            <p:nvPr/>
          </p:nvSpPr>
          <p:spPr>
            <a:xfrm>
              <a:off x="-138675" y="2486629"/>
              <a:ext cx="13239300" cy="8322278"/>
            </a:xfrm>
            <a:prstGeom prst="rect">
              <a:avLst/>
            </a:prstGeom>
            <a:noFill/>
            <a:ln>
              <a:noFill/>
            </a:ln>
          </p:spPr>
          <p:txBody>
            <a:bodyPr spcFirstLastPara="1" wrap="square" lIns="0" tIns="0" rIns="0" bIns="0" anchor="t" anchorCtr="0">
              <a:spAutoFit/>
            </a:bodyPr>
            <a:lstStyle/>
            <a:p>
              <a:pPr defTabSz="609630">
                <a:lnSpc>
                  <a:spcPct val="130000"/>
                </a:lnSpc>
                <a:buClr>
                  <a:srgbClr val="000000"/>
                </a:buClr>
              </a:pPr>
              <a:r>
                <a:rPr lang="en-US" sz="2000" b="1" kern="0">
                  <a:solidFill>
                    <a:srgbClr val="000000"/>
                  </a:solidFill>
                  <a:latin typeface="Franklin Gothic Book" panose="020B0503020102020204" pitchFamily="34" charset="0"/>
                  <a:ea typeface="Fira Sans Medium"/>
                  <a:cs typeface="Fira Sans Medium"/>
                  <a:sym typeface="Fira Sans Medium"/>
                </a:rPr>
                <a:t>Under the </a:t>
              </a:r>
              <a:r>
                <a:rPr lang="en-US" sz="2000" b="1" kern="0">
                  <a:solidFill>
                    <a:schemeClr val="bg2"/>
                  </a:solidFill>
                  <a:latin typeface="Franklin Gothic Book" panose="020B0503020102020204" pitchFamily="34" charset="0"/>
                  <a:ea typeface="Fira Sans Medium"/>
                  <a:cs typeface="Fira Sans Medium"/>
                  <a:sym typeface="Fira Sans Medium"/>
                  <a:hlinkClick r:id="rId3">
                    <a:extLst>
                      <a:ext uri="{A12FA001-AC4F-418D-AE19-62706E023703}">
                        <ahyp:hlinkClr xmlns:ahyp="http://schemas.microsoft.com/office/drawing/2018/hyperlinkcolor" val="tx"/>
                      </a:ext>
                    </a:extLst>
                  </a:hlinkClick>
                </a:rPr>
                <a:t>GEF 10810 Project: Eliminating Mercury Skin Lightening Products </a:t>
              </a:r>
              <a:endParaRPr lang="en-US" sz="2000" b="1" kern="0">
                <a:solidFill>
                  <a:schemeClr val="bg2"/>
                </a:solidFill>
                <a:latin typeface="Franklin Gothic Book" panose="020B0503020102020204" pitchFamily="34" charset="0"/>
                <a:ea typeface="Fira Sans Medium"/>
                <a:cs typeface="Fira Sans Medium"/>
                <a:sym typeface="Fira Sans Medium"/>
              </a:endParaRPr>
            </a:p>
            <a:p>
              <a:pPr defTabSz="609630">
                <a:lnSpc>
                  <a:spcPct val="130000"/>
                </a:lnSpc>
                <a:buClr>
                  <a:srgbClr val="000000"/>
                </a:buClr>
              </a:pPr>
              <a:r>
                <a:rPr lang="en-US" sz="2000" b="1" kern="0">
                  <a:solidFill>
                    <a:srgbClr val="000000"/>
                  </a:solidFill>
                  <a:latin typeface="Franklin Gothic Book" panose="020B0503020102020204" pitchFamily="34" charset="0"/>
                  <a:ea typeface="Fira Sans Medium"/>
                  <a:cs typeface="Fira Sans Medium"/>
                  <a:sym typeface="Fira Sans Medium"/>
                </a:rPr>
                <a:t>(2022 – 2026), </a:t>
              </a:r>
              <a:r>
                <a:rPr lang="en-US" sz="2000" b="1" kern="0">
                  <a:latin typeface="Franklin Gothic Book" panose="020B0503020102020204" pitchFamily="34" charset="0"/>
                  <a:ea typeface="Fira Sans Medium"/>
                  <a:cs typeface="Fira Sans Medium"/>
                  <a:sym typeface="Fira Sans Medium"/>
                </a:rPr>
                <a:t>Jamaica</a:t>
              </a:r>
              <a:r>
                <a:rPr lang="en-US" sz="2000" b="1" kern="0">
                  <a:solidFill>
                    <a:srgbClr val="000000"/>
                  </a:solidFill>
                  <a:latin typeface="Franklin Gothic Book" panose="020B0503020102020204" pitchFamily="34" charset="0"/>
                  <a:ea typeface="Fira Sans Medium"/>
                  <a:cs typeface="Fira Sans Medium"/>
                  <a:sym typeface="Fira Sans Medium"/>
                </a:rPr>
                <a:t>, Gabon and Sri Lanka were key countries that were supported in efforts to phase out </a:t>
              </a:r>
              <a:r>
                <a:rPr lang="en-US" sz="2000" b="1" kern="0">
                  <a:solidFill>
                    <a:schemeClr val="bg2"/>
                  </a:solidFill>
                  <a:latin typeface="Franklin Gothic Book" panose="020B0503020102020204" pitchFamily="34" charset="0"/>
                  <a:ea typeface="Fira Sans Medium"/>
                  <a:cs typeface="Fira Sans Medium"/>
                  <a:sym typeface="Fira Sans Medium"/>
                </a:rPr>
                <a:t>mercury-added skin lightening products </a:t>
              </a:r>
              <a:r>
                <a:rPr lang="en-US" sz="2000" b="1" kern="0">
                  <a:latin typeface="Franklin Gothic Book" panose="020B0503020102020204" pitchFamily="34" charset="0"/>
                  <a:ea typeface="Fira Sans Medium"/>
                  <a:cs typeface="Fira Sans Medium"/>
                  <a:sym typeface="Fira Sans Medium"/>
                </a:rPr>
                <a:t>through regulatory and capacity building activities, awareness raising and other measures.</a:t>
              </a:r>
            </a:p>
            <a:p>
              <a:pPr defTabSz="609630">
                <a:lnSpc>
                  <a:spcPct val="130000"/>
                </a:lnSpc>
                <a:buClr>
                  <a:srgbClr val="000000"/>
                </a:buClr>
              </a:pPr>
              <a:endParaRPr lang="en-US" sz="2000" b="1" kern="0">
                <a:latin typeface="Franklin Gothic Book" panose="020B0503020102020204" pitchFamily="34" charset="0"/>
                <a:ea typeface="Fira Sans Medium"/>
                <a:cs typeface="Fira Sans Medium"/>
                <a:sym typeface="Fira Sans Medium"/>
              </a:endParaRPr>
            </a:p>
            <a:p>
              <a:pPr defTabSz="609630">
                <a:lnSpc>
                  <a:spcPct val="130000"/>
                </a:lnSpc>
                <a:buClr>
                  <a:srgbClr val="000000"/>
                </a:buClr>
              </a:pPr>
              <a:r>
                <a:rPr lang="en-US" sz="2000" b="1" u="sng" kern="0">
                  <a:latin typeface="Franklin Gothic Book" panose="020B0503020102020204" pitchFamily="34" charset="0"/>
                  <a:ea typeface="Fira Sans Medium"/>
                  <a:cs typeface="Fira Sans Medium"/>
                  <a:sym typeface="Fira Sans Medium"/>
                </a:rPr>
                <a:t>Key Global Project Agencies:</a:t>
              </a:r>
            </a:p>
            <a:p>
              <a:pPr defTabSz="609630">
                <a:lnSpc>
                  <a:spcPct val="130000"/>
                </a:lnSpc>
                <a:buClr>
                  <a:srgbClr val="000000"/>
                </a:buClr>
              </a:pPr>
              <a:endParaRPr lang="en-US" sz="2000" b="1" kern="0">
                <a:latin typeface="Franklin Gothic Book" panose="020B0503020102020204" pitchFamily="34" charset="0"/>
                <a:ea typeface="Fira Sans Medium"/>
                <a:cs typeface="Fira Sans Medium"/>
                <a:sym typeface="Fira Sans Medium"/>
              </a:endParaRPr>
            </a:p>
            <a:p>
              <a:pPr defTabSz="609630">
                <a:lnSpc>
                  <a:spcPct val="130000"/>
                </a:lnSpc>
                <a:buClr>
                  <a:srgbClr val="000000"/>
                </a:buClr>
              </a:pPr>
              <a:endParaRPr lang="en-US" sz="2000" b="1" kern="0">
                <a:latin typeface="Franklin Gothic Book" panose="020B0503020102020204" pitchFamily="34" charset="0"/>
                <a:ea typeface="Fira Sans Medium"/>
                <a:cs typeface="Fira Sans Medium"/>
                <a:sym typeface="Fira Sans Medium"/>
              </a:endParaRPr>
            </a:p>
            <a:p>
              <a:pPr defTabSz="609630">
                <a:lnSpc>
                  <a:spcPct val="130000"/>
                </a:lnSpc>
                <a:buClr>
                  <a:srgbClr val="000000"/>
                </a:buClr>
              </a:pPr>
              <a:r>
                <a:rPr lang="en-US" sz="2000" b="1" u="sng" kern="0">
                  <a:latin typeface="Franklin Gothic Book" panose="020B0503020102020204" pitchFamily="34" charset="0"/>
                  <a:ea typeface="Fira Sans Medium"/>
                  <a:cs typeface="Fira Sans Medium"/>
                  <a:sym typeface="Fira Sans Medium"/>
                </a:rPr>
                <a:t>Jamaica Project Focal Points: </a:t>
              </a:r>
            </a:p>
            <a:p>
              <a:pPr defTabSz="609630">
                <a:lnSpc>
                  <a:spcPct val="130000"/>
                </a:lnSpc>
                <a:buClr>
                  <a:srgbClr val="000000"/>
                </a:buClr>
              </a:pPr>
              <a:endParaRPr lang="en-US" sz="2000" b="1" kern="0">
                <a:latin typeface="Franklin Gothic Book" panose="020B0503020102020204" pitchFamily="34" charset="0"/>
                <a:cs typeface="Arial"/>
                <a:sym typeface="Fira Sans Medium"/>
              </a:endParaRPr>
            </a:p>
            <a:p>
              <a:pPr defTabSz="609630">
                <a:lnSpc>
                  <a:spcPct val="130000"/>
                </a:lnSpc>
                <a:buClr>
                  <a:srgbClr val="000000"/>
                </a:buClr>
              </a:pPr>
              <a:endParaRPr sz="800" kern="0">
                <a:latin typeface="Franklin Gothic Book" panose="020B0503020102020204" pitchFamily="34" charset="0"/>
                <a:cs typeface="Arial"/>
                <a:sym typeface="Arial"/>
              </a:endParaRPr>
            </a:p>
          </p:txBody>
        </p:sp>
      </p:grpSp>
      <p:pic>
        <p:nvPicPr>
          <p:cNvPr id="11" name="Picture 10">
            <a:extLst>
              <a:ext uri="{FF2B5EF4-FFF2-40B4-BE49-F238E27FC236}">
                <a16:creationId xmlns:a16="http://schemas.microsoft.com/office/drawing/2014/main" id="{B648D0F1-7988-983A-5355-52E0A7906933}"/>
              </a:ext>
            </a:extLst>
          </p:cNvPr>
          <p:cNvPicPr>
            <a:picLocks noChangeAspect="1"/>
          </p:cNvPicPr>
          <p:nvPr/>
        </p:nvPicPr>
        <p:blipFill>
          <a:blip r:embed="rId4"/>
          <a:stretch>
            <a:fillRect/>
          </a:stretch>
        </p:blipFill>
        <p:spPr>
          <a:xfrm>
            <a:off x="146946" y="102745"/>
            <a:ext cx="2262212" cy="6652510"/>
          </a:xfrm>
          <a:prstGeom prst="rect">
            <a:avLst/>
          </a:prstGeom>
        </p:spPr>
      </p:pic>
      <p:pic>
        <p:nvPicPr>
          <p:cNvPr id="3" name="Picture 2">
            <a:extLst>
              <a:ext uri="{FF2B5EF4-FFF2-40B4-BE49-F238E27FC236}">
                <a16:creationId xmlns:a16="http://schemas.microsoft.com/office/drawing/2014/main" id="{D209AC90-1FF3-1D7A-9B79-5BCB92E91FD0}"/>
              </a:ext>
            </a:extLst>
          </p:cNvPr>
          <p:cNvPicPr>
            <a:picLocks noChangeAspect="1"/>
          </p:cNvPicPr>
          <p:nvPr/>
        </p:nvPicPr>
        <p:blipFill>
          <a:blip r:embed="rId5"/>
          <a:srcRect r="43155"/>
          <a:stretch>
            <a:fillRect/>
          </a:stretch>
        </p:blipFill>
        <p:spPr>
          <a:xfrm>
            <a:off x="5990896" y="3339832"/>
            <a:ext cx="3360474" cy="967409"/>
          </a:xfrm>
          <a:prstGeom prst="rect">
            <a:avLst/>
          </a:prstGeom>
        </p:spPr>
      </p:pic>
      <p:pic>
        <p:nvPicPr>
          <p:cNvPr id="4" name="Picture 3">
            <a:extLst>
              <a:ext uri="{FF2B5EF4-FFF2-40B4-BE49-F238E27FC236}">
                <a16:creationId xmlns:a16="http://schemas.microsoft.com/office/drawing/2014/main" id="{66DF458C-4A81-7939-B762-4B78D1FFE363}"/>
              </a:ext>
            </a:extLst>
          </p:cNvPr>
          <p:cNvPicPr>
            <a:picLocks noChangeAspect="1"/>
          </p:cNvPicPr>
          <p:nvPr/>
        </p:nvPicPr>
        <p:blipFill>
          <a:blip r:embed="rId5"/>
          <a:srcRect l="73496"/>
          <a:stretch>
            <a:fillRect/>
          </a:stretch>
        </p:blipFill>
        <p:spPr>
          <a:xfrm>
            <a:off x="10587690" y="3403080"/>
            <a:ext cx="1457364" cy="957155"/>
          </a:xfrm>
          <a:prstGeom prst="rect">
            <a:avLst/>
          </a:prstGeom>
        </p:spPr>
      </p:pic>
      <p:pic>
        <p:nvPicPr>
          <p:cNvPr id="5" name="Picture 4">
            <a:extLst>
              <a:ext uri="{FF2B5EF4-FFF2-40B4-BE49-F238E27FC236}">
                <a16:creationId xmlns:a16="http://schemas.microsoft.com/office/drawing/2014/main" id="{F301C1D6-B3BB-804C-DD6F-7F7DCCD4C6F4}"/>
              </a:ext>
            </a:extLst>
          </p:cNvPr>
          <p:cNvPicPr>
            <a:picLocks noChangeAspect="1"/>
          </p:cNvPicPr>
          <p:nvPr/>
        </p:nvPicPr>
        <p:blipFill>
          <a:blip r:embed="rId6">
            <a:extLst>
              <a:ext uri="{28A0092B-C50C-407E-A947-70E740481C1C}">
                <a14:useLocalDpi xmlns:a14="http://schemas.microsoft.com/office/drawing/2010/main" val="0"/>
              </a:ext>
            </a:extLst>
          </a:blip>
          <a:srcRect b="11926"/>
          <a:stretch>
            <a:fillRect/>
          </a:stretch>
        </p:blipFill>
        <p:spPr>
          <a:xfrm>
            <a:off x="9285121" y="3429000"/>
            <a:ext cx="1227544" cy="608933"/>
          </a:xfrm>
          <a:prstGeom prst="rect">
            <a:avLst/>
          </a:prstGeom>
        </p:spPr>
      </p:pic>
      <p:pic>
        <p:nvPicPr>
          <p:cNvPr id="7" name="Picture 6">
            <a:extLst>
              <a:ext uri="{FF2B5EF4-FFF2-40B4-BE49-F238E27FC236}">
                <a16:creationId xmlns:a16="http://schemas.microsoft.com/office/drawing/2014/main" id="{A7C9FB2F-F85C-B6C3-E4A9-390DF5E0FC65}"/>
              </a:ext>
            </a:extLst>
          </p:cNvPr>
          <p:cNvPicPr>
            <a:picLocks noChangeAspect="1"/>
          </p:cNvPicPr>
          <p:nvPr/>
        </p:nvPicPr>
        <p:blipFill>
          <a:blip r:embed="rId7"/>
          <a:stretch>
            <a:fillRect/>
          </a:stretch>
        </p:blipFill>
        <p:spPr>
          <a:xfrm>
            <a:off x="6301571" y="4614279"/>
            <a:ext cx="1911448" cy="635033"/>
          </a:xfrm>
          <a:prstGeom prst="rect">
            <a:avLst/>
          </a:prstGeom>
        </p:spPr>
      </p:pic>
      <p:pic>
        <p:nvPicPr>
          <p:cNvPr id="9" name="Picture 8">
            <a:extLst>
              <a:ext uri="{FF2B5EF4-FFF2-40B4-BE49-F238E27FC236}">
                <a16:creationId xmlns:a16="http://schemas.microsoft.com/office/drawing/2014/main" id="{F6BDDEAF-D130-8ED2-1D0F-E8A4FE589C3B}"/>
              </a:ext>
            </a:extLst>
          </p:cNvPr>
          <p:cNvPicPr>
            <a:picLocks noChangeAspect="1"/>
          </p:cNvPicPr>
          <p:nvPr/>
        </p:nvPicPr>
        <p:blipFill>
          <a:blip r:embed="rId8"/>
          <a:srcRect b="5034"/>
          <a:stretch>
            <a:fillRect/>
          </a:stretch>
        </p:blipFill>
        <p:spPr>
          <a:xfrm>
            <a:off x="8575161" y="4568776"/>
            <a:ext cx="2940201" cy="802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770"/>
    </mc:Choice>
    <mc:Fallback>
      <p:transition spd="slow" advTm="1777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78C3EE50-601D-B4D3-90F4-58B5CE06BCC5}"/>
            </a:ext>
          </a:extLst>
        </p:cNvPr>
        <p:cNvGrpSpPr/>
        <p:nvPr/>
      </p:nvGrpSpPr>
      <p:grpSpPr>
        <a:xfrm>
          <a:off x="0" y="0"/>
          <a:ext cx="0" cy="0"/>
          <a:chOff x="0" y="0"/>
          <a:chExt cx="0" cy="0"/>
        </a:xfrm>
      </p:grpSpPr>
      <p:grpSp>
        <p:nvGrpSpPr>
          <p:cNvPr id="198" name="Google Shape;198;p3">
            <a:extLst>
              <a:ext uri="{FF2B5EF4-FFF2-40B4-BE49-F238E27FC236}">
                <a16:creationId xmlns:a16="http://schemas.microsoft.com/office/drawing/2014/main" id="{43D16C90-4047-F725-B290-B9F0124616A3}"/>
              </a:ext>
            </a:extLst>
          </p:cNvPr>
          <p:cNvGrpSpPr/>
          <p:nvPr/>
        </p:nvGrpSpPr>
        <p:grpSpPr>
          <a:xfrm>
            <a:off x="2607415" y="242524"/>
            <a:ext cx="9584585" cy="6924356"/>
            <a:chOff x="-1" y="66675"/>
            <a:chExt cx="14863371" cy="13848712"/>
          </a:xfrm>
        </p:grpSpPr>
        <p:sp>
          <p:nvSpPr>
            <p:cNvPr id="199" name="Google Shape;199;p3">
              <a:extLst>
                <a:ext uri="{FF2B5EF4-FFF2-40B4-BE49-F238E27FC236}">
                  <a16:creationId xmlns:a16="http://schemas.microsoft.com/office/drawing/2014/main" id="{C0C7B799-2213-800F-68AA-91A700761717}"/>
                </a:ext>
              </a:extLst>
            </p:cNvPr>
            <p:cNvSpPr txBox="1"/>
            <p:nvPr/>
          </p:nvSpPr>
          <p:spPr>
            <a:xfrm>
              <a:off x="-1" y="66675"/>
              <a:ext cx="14863371" cy="1083374"/>
            </a:xfrm>
            <a:prstGeom prst="rect">
              <a:avLst/>
            </a:prstGeom>
            <a:noFill/>
            <a:ln>
              <a:noFill/>
            </a:ln>
          </p:spPr>
          <p:txBody>
            <a:bodyPr spcFirstLastPara="1" wrap="square" lIns="0" tIns="0" rIns="0" bIns="0" anchor="t" anchorCtr="0">
              <a:spAutoFit/>
            </a:bodyPr>
            <a:lstStyle/>
            <a:p>
              <a:pPr defTabSz="609630">
                <a:lnSpc>
                  <a:spcPct val="110000"/>
                </a:lnSpc>
                <a:buClr>
                  <a:srgbClr val="000000"/>
                </a:buClr>
              </a:pPr>
              <a:r>
                <a:rPr lang="en-US" sz="3200" b="1" kern="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SOURCE OF MERCURY COMPOUNDS FOR Hg SLPs</a:t>
              </a:r>
              <a:endParaRPr lang="en-US" sz="500" b="1" kern="0">
                <a:solidFill>
                  <a:srgbClr val="00B05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00" name="Google Shape;200;p3">
              <a:extLst>
                <a:ext uri="{FF2B5EF4-FFF2-40B4-BE49-F238E27FC236}">
                  <a16:creationId xmlns:a16="http://schemas.microsoft.com/office/drawing/2014/main" id="{84E94C92-289E-E7D7-ECF3-2A63C97AAF2F}"/>
                </a:ext>
              </a:extLst>
            </p:cNvPr>
            <p:cNvSpPr txBox="1"/>
            <p:nvPr/>
          </p:nvSpPr>
          <p:spPr>
            <a:xfrm>
              <a:off x="-1" y="2096767"/>
              <a:ext cx="13922858" cy="11818620"/>
            </a:xfrm>
            <a:prstGeom prst="rect">
              <a:avLst/>
            </a:prstGeom>
            <a:noFill/>
            <a:ln>
              <a:noFill/>
            </a:ln>
          </p:spPr>
          <p:txBody>
            <a:bodyPr spcFirstLastPara="1" wrap="square" lIns="0" tIns="0" rIns="0" bIns="0" anchor="t" anchorCtr="0">
              <a:spAutoFit/>
            </a:bodyPr>
            <a:lstStyle/>
            <a:p>
              <a:r>
                <a:rPr lang="en-US" sz="2400">
                  <a:latin typeface="Calibri" panose="020F0502020204030204" pitchFamily="34" charset="0"/>
                  <a:ea typeface="Calibri" panose="020F0502020204030204" pitchFamily="34" charset="0"/>
                  <a:cs typeface="Calibri" panose="020F0502020204030204" pitchFamily="34" charset="0"/>
                </a:rPr>
                <a:t>A 2023 investigation conducted by Environmental Investigation Agency (EIA) indicated that for Hg SLPs manufactured in Thailand, Pakistan and Jamaica, mercury compounds were imported by manufacturers from India, Spain and the USA. </a:t>
              </a:r>
            </a:p>
            <a:p>
              <a:endParaRPr lang="en-US" sz="2400">
                <a:latin typeface="Calibri" panose="020F0502020204030204" pitchFamily="34" charset="0"/>
                <a:ea typeface="Calibri" panose="020F0502020204030204" pitchFamily="34" charset="0"/>
                <a:cs typeface="Calibri" panose="020F0502020204030204" pitchFamily="34" charset="0"/>
              </a:endParaRPr>
            </a:p>
            <a:p>
              <a:endParaRPr lang="en-US" sz="2400">
                <a:latin typeface="Calibri" panose="020F0502020204030204" pitchFamily="34" charset="0"/>
                <a:ea typeface="Calibri" panose="020F0502020204030204" pitchFamily="34" charset="0"/>
                <a:cs typeface="Calibri" panose="020F0502020204030204" pitchFamily="34" charset="0"/>
              </a:endParaRPr>
            </a:p>
            <a:p>
              <a:r>
                <a:rPr lang="en-US" sz="2400">
                  <a:latin typeface="Calibri" panose="020F0502020204030204" pitchFamily="34" charset="0"/>
                  <a:ea typeface="Calibri" panose="020F0502020204030204" pitchFamily="34" charset="0"/>
                  <a:cs typeface="Calibri" panose="020F0502020204030204" pitchFamily="34" charset="0"/>
                </a:rPr>
                <a:t>Determining how these compounds were able to be exported/imported still has to be assessed but demonstrates the need for enhancement of border controls and regulations. </a:t>
              </a:r>
            </a:p>
            <a:p>
              <a:endParaRPr lang="en-US" sz="2400">
                <a:latin typeface="Calibri" panose="020F0502020204030204" pitchFamily="34" charset="0"/>
                <a:ea typeface="Calibri" panose="020F0502020204030204" pitchFamily="34" charset="0"/>
                <a:cs typeface="Calibri" panose="020F0502020204030204" pitchFamily="34" charset="0"/>
              </a:endParaRPr>
            </a:p>
            <a:p>
              <a:endParaRPr lang="en-US" sz="2400">
                <a:latin typeface="Calibri" panose="020F0502020204030204" pitchFamily="34" charset="0"/>
                <a:ea typeface="Calibri" panose="020F0502020204030204" pitchFamily="34" charset="0"/>
                <a:cs typeface="Calibri" panose="020F0502020204030204" pitchFamily="34" charset="0"/>
              </a:endParaRPr>
            </a:p>
            <a:p>
              <a:r>
                <a:rPr lang="en-US" sz="2400" i="1">
                  <a:latin typeface="Calibri" panose="020F0502020204030204" pitchFamily="34" charset="0"/>
                  <a:ea typeface="Calibri" panose="020F0502020204030204" pitchFamily="34" charset="0"/>
                  <a:cs typeface="Calibri" panose="020F0502020204030204" pitchFamily="34" charset="0"/>
                </a:rPr>
                <a:t>Findings from the analysis conducted under the GEF 10810 project will be made available via an online global database and other resources  in early 2026. </a:t>
              </a:r>
            </a:p>
            <a:p>
              <a:r>
                <a:rPr lang="en-US" sz="2400">
                  <a:latin typeface="Calibri" panose="020F0502020204030204" pitchFamily="34" charset="0"/>
                  <a:ea typeface="Calibri" panose="020F0502020204030204" pitchFamily="34" charset="0"/>
                  <a:cs typeface="Calibri" panose="020F0502020204030204" pitchFamily="34" charset="0"/>
                </a:rPr>
                <a:t> </a:t>
              </a:r>
              <a:endParaRPr lang="en-US" sz="2400" i="1">
                <a:latin typeface="Calibri" panose="020F0502020204030204" pitchFamily="34" charset="0"/>
                <a:ea typeface="Calibri" panose="020F0502020204030204" pitchFamily="34" charset="0"/>
                <a:cs typeface="Calibri" panose="020F0502020204030204" pitchFamily="34" charset="0"/>
              </a:endParaRPr>
            </a:p>
            <a:p>
              <a:pPr algn="just"/>
              <a:endParaRPr lang="en-US" sz="2400"/>
            </a:p>
          </p:txBody>
        </p:sp>
      </p:grpSp>
      <p:pic>
        <p:nvPicPr>
          <p:cNvPr id="11" name="Picture 10">
            <a:extLst>
              <a:ext uri="{FF2B5EF4-FFF2-40B4-BE49-F238E27FC236}">
                <a16:creationId xmlns:a16="http://schemas.microsoft.com/office/drawing/2014/main" id="{B5705D49-2361-A1AB-85B3-646D8F22C15D}"/>
              </a:ext>
            </a:extLst>
          </p:cNvPr>
          <p:cNvPicPr>
            <a:picLocks noChangeAspect="1"/>
          </p:cNvPicPr>
          <p:nvPr/>
        </p:nvPicPr>
        <p:blipFill>
          <a:blip r:embed="rId3"/>
          <a:stretch>
            <a:fillRect/>
          </a:stretch>
        </p:blipFill>
        <p:spPr>
          <a:xfrm>
            <a:off x="146946" y="102745"/>
            <a:ext cx="2262212" cy="6652510"/>
          </a:xfrm>
          <a:prstGeom prst="rect">
            <a:avLst/>
          </a:prstGeom>
        </p:spPr>
      </p:pic>
    </p:spTree>
    <p:extLst>
      <p:ext uri="{BB962C8B-B14F-4D97-AF65-F5344CB8AC3E}">
        <p14:creationId xmlns:p14="http://schemas.microsoft.com/office/powerpoint/2010/main" val="659709670"/>
      </p:ext>
    </p:extLst>
  </p:cSld>
  <p:clrMapOvr>
    <a:masterClrMapping/>
  </p:clrMapOvr>
  <mc:AlternateContent xmlns:mc="http://schemas.openxmlformats.org/markup-compatibility/2006">
    <mc:Choice xmlns:p14="http://schemas.microsoft.com/office/powerpoint/2010/main" Requires="p14">
      <p:transition spd="slow" p14:dur="2000" advTm="17770"/>
    </mc:Choice>
    <mc:Fallback>
      <p:transition spd="slow" advTm="1777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E8C67-7F4C-F470-4622-CF9CE9754A5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8CE16D4-1163-2BFE-18C2-94898C07A4E3}"/>
              </a:ext>
            </a:extLst>
          </p:cNvPr>
          <p:cNvSpPr>
            <a:spLocks noGrp="1"/>
          </p:cNvSpPr>
          <p:nvPr>
            <p:ph type="title"/>
          </p:nvPr>
        </p:nvSpPr>
        <p:spPr>
          <a:xfrm>
            <a:off x="177600" y="1326092"/>
            <a:ext cx="5486400" cy="762000"/>
          </a:xfrm>
        </p:spPr>
        <p:txBody>
          <a:bodyPr>
            <a:noAutofit/>
          </a:bodyPr>
          <a:lstStyle/>
          <a:p>
            <a:r>
              <a:rPr lang="en-US" sz="2400" b="1">
                <a:solidFill>
                  <a:schemeClr val="bg2"/>
                </a:solidFill>
                <a:latin typeface="Calibri" panose="020F0502020204030204" pitchFamily="34" charset="0"/>
                <a:ea typeface="Calibri" panose="020F0502020204030204" pitchFamily="34" charset="0"/>
                <a:cs typeface="Calibri" panose="020F0502020204030204" pitchFamily="34" charset="0"/>
              </a:rPr>
              <a:t>VIRTUAL WORKSHOP ON </a:t>
            </a:r>
            <a:br>
              <a:rPr lang="en-US" sz="2400" b="1">
                <a:solidFill>
                  <a:schemeClr val="bg2"/>
                </a:solidFill>
                <a:latin typeface="Calibri" panose="020F0502020204030204" pitchFamily="34" charset="0"/>
                <a:ea typeface="Calibri" panose="020F0502020204030204" pitchFamily="34" charset="0"/>
                <a:cs typeface="Calibri" panose="020F0502020204030204" pitchFamily="34" charset="0"/>
              </a:rPr>
            </a:br>
            <a:r>
              <a:rPr lang="en-US" sz="2400" b="1">
                <a:solidFill>
                  <a:schemeClr val="bg2"/>
                </a:solidFill>
                <a:latin typeface="Calibri" panose="020F0502020204030204" pitchFamily="34" charset="0"/>
                <a:ea typeface="Calibri" panose="020F0502020204030204" pitchFamily="34" charset="0"/>
                <a:cs typeface="Calibri" panose="020F0502020204030204" pitchFamily="34" charset="0"/>
              </a:rPr>
              <a:t>MERCURY-ADDED SKIN LIGHTENING PRODUCTS: CUSTOMS &amp; ENFORCEMENT TRAINING</a:t>
            </a:r>
          </a:p>
        </p:txBody>
      </p:sp>
      <p:sp>
        <p:nvSpPr>
          <p:cNvPr id="9" name="Text Placeholder 8">
            <a:extLst>
              <a:ext uri="{FF2B5EF4-FFF2-40B4-BE49-F238E27FC236}">
                <a16:creationId xmlns:a16="http://schemas.microsoft.com/office/drawing/2014/main" id="{2214DED2-2FBE-9C85-D6CC-6812F53FC26E}"/>
              </a:ext>
            </a:extLst>
          </p:cNvPr>
          <p:cNvSpPr>
            <a:spLocks noGrp="1"/>
          </p:cNvSpPr>
          <p:nvPr>
            <p:ph type="body" idx="1"/>
          </p:nvPr>
        </p:nvSpPr>
        <p:spPr>
          <a:xfrm>
            <a:off x="447261" y="2888101"/>
            <a:ext cx="5486400" cy="4114800"/>
          </a:xfrm>
        </p:spPr>
        <p:txBody>
          <a:bodyPr>
            <a:normAutofit/>
          </a:bodyPr>
          <a:lstStyle/>
          <a:p>
            <a:pPr marL="76204" indent="0">
              <a:buNone/>
            </a:pPr>
            <a:r>
              <a:rPr lang="en-US" b="1">
                <a:latin typeface="Franklin Gothic Book" panose="020B0503020102020204" pitchFamily="34" charset="0"/>
              </a:rPr>
              <a:t>*5-minute health break* </a:t>
            </a:r>
            <a:endParaRPr lang="en-US">
              <a:latin typeface="Franklin Gothic Book" panose="020B0503020102020204" pitchFamily="34" charset="0"/>
            </a:endParaRPr>
          </a:p>
          <a:p>
            <a:endParaRPr lang="en-US"/>
          </a:p>
        </p:txBody>
      </p:sp>
      <p:pic>
        <p:nvPicPr>
          <p:cNvPr id="10" name="Picture 9">
            <a:extLst>
              <a:ext uri="{FF2B5EF4-FFF2-40B4-BE49-F238E27FC236}">
                <a16:creationId xmlns:a16="http://schemas.microsoft.com/office/drawing/2014/main" id="{36D514E1-EFA4-233D-A265-50004E4A55BF}"/>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096000" y="769500"/>
            <a:ext cx="5918400" cy="5160646"/>
          </a:xfrm>
          <a:prstGeom prst="rect">
            <a:avLst/>
          </a:prstGeom>
        </p:spPr>
      </p:pic>
      <mc:AlternateContent xmlns:mc="http://schemas.openxmlformats.org/markup-compatibility/2006">
        <mc:Choice xmlns:we="http://schemas.microsoft.com/office/webextensions/webextension/2010/11" xmlns:pca="http://schemas.microsoft.com/office/powerpoint/2013/contentapp" Requires="we pca">
          <p:graphicFrame>
            <p:nvGraphicFramePr>
              <p:cNvPr id="3" name="Add-in 2">
                <a:extLst>
                  <a:ext uri="{FF2B5EF4-FFF2-40B4-BE49-F238E27FC236}">
                    <a16:creationId xmlns:a16="http://schemas.microsoft.com/office/drawing/2014/main" id="{21B5E66E-8E6B-1395-82B4-964F7B6209F9}"/>
                  </a:ext>
                </a:extLst>
              </p:cNvPr>
              <p:cNvGraphicFramePr>
                <a:graphicFrameLocks noGrp="1"/>
              </p:cNvGraphicFramePr>
              <p:nvPr>
                <p:extLst>
                  <p:ext uri="{D42A27DB-BD31-4B8C-83A1-F6EECF244321}">
                    <p14:modId xmlns:p14="http://schemas.microsoft.com/office/powerpoint/2010/main" val="264362291"/>
                  </p:ext>
                </p:extLst>
              </p:nvPr>
            </p:nvGraphicFramePr>
            <p:xfrm>
              <a:off x="447261" y="4199191"/>
              <a:ext cx="4310973" cy="2450778"/>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3" name="Add-in 2">
                <a:extLst>
                  <a:ext uri="{FF2B5EF4-FFF2-40B4-BE49-F238E27FC236}">
                    <a16:creationId xmlns:a16="http://schemas.microsoft.com/office/drawing/2014/main" id="{21B5E66E-8E6B-1395-82B4-964F7B6209F9}"/>
                  </a:ext>
                </a:extLst>
              </p:cNvPr>
              <p:cNvPicPr>
                <a:picLocks noGrp="1" noRot="1" noChangeAspect="1" noMove="1" noResize="1" noEditPoints="1" noAdjustHandles="1" noChangeArrowheads="1" noChangeShapeType="1"/>
              </p:cNvPicPr>
              <p:nvPr/>
            </p:nvPicPr>
            <p:blipFill>
              <a:blip r:embed="rId4"/>
              <a:stretch>
                <a:fillRect/>
              </a:stretch>
            </p:blipFill>
            <p:spPr>
              <a:xfrm>
                <a:off x="447261" y="4199191"/>
                <a:ext cx="4310973" cy="2450778"/>
              </a:xfrm>
              <a:prstGeom prst="rect">
                <a:avLst/>
              </a:prstGeom>
            </p:spPr>
          </p:pic>
        </mc:Fallback>
      </mc:AlternateContent>
    </p:spTree>
    <p:extLst>
      <p:ext uri="{BB962C8B-B14F-4D97-AF65-F5344CB8AC3E}">
        <p14:creationId xmlns:p14="http://schemas.microsoft.com/office/powerpoint/2010/main" val="3592271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
        <p:cNvGrpSpPr/>
        <p:nvPr/>
      </p:nvGrpSpPr>
      <p:grpSpPr>
        <a:xfrm>
          <a:off x="0" y="0"/>
          <a:ext cx="0" cy="0"/>
          <a:chOff x="0" y="0"/>
          <a:chExt cx="0" cy="0"/>
        </a:xfrm>
      </p:grpSpPr>
      <p:pic>
        <p:nvPicPr>
          <p:cNvPr id="2" name="Google Shape;192;p31">
            <a:extLst>
              <a:ext uri="{FF2B5EF4-FFF2-40B4-BE49-F238E27FC236}">
                <a16:creationId xmlns:a16="http://schemas.microsoft.com/office/drawing/2014/main" id="{C752DDFF-DC1F-5A6E-B0AF-89F84CD392B1}"/>
              </a:ext>
            </a:extLst>
          </p:cNvPr>
          <p:cNvPicPr preferRelativeResize="0"/>
          <p:nvPr/>
        </p:nvPicPr>
        <p:blipFill>
          <a:blip r:embed="rId3">
            <a:extLst>
              <a:ext uri="{BEBA8EAE-BF5A-486C-A8C5-ECC9F3942E4B}">
                <a14:imgProps xmlns:a14="http://schemas.microsoft.com/office/drawing/2010/main">
                  <a14:imgLayer r:embed="rId4">
                    <a14:imgEffect>
                      <a14:artisticFilmGrain/>
                    </a14:imgEffect>
                  </a14:imgLayer>
                </a14:imgProps>
              </a:ext>
            </a:extLst>
          </a:blip>
          <a:srcRect l="25923" r="25923"/>
          <a:stretch/>
        </p:blipFill>
        <p:spPr>
          <a:xfrm>
            <a:off x="6232555" y="-42586"/>
            <a:ext cx="5874299" cy="686203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
        <p:nvSpPr>
          <p:cNvPr id="190" name="Google Shape;190;p31"/>
          <p:cNvSpPr txBox="1">
            <a:spLocks noGrp="1"/>
          </p:cNvSpPr>
          <p:nvPr>
            <p:ph type="ctrTitle"/>
          </p:nvPr>
        </p:nvSpPr>
        <p:spPr>
          <a:xfrm>
            <a:off x="479502" y="467596"/>
            <a:ext cx="6931952" cy="1849351"/>
          </a:xfrm>
          <a:prstGeom prst="rect">
            <a:avLst/>
          </a:prstGeom>
          <a:noFill/>
          <a:ln>
            <a:noFill/>
          </a:ln>
        </p:spPr>
        <p:txBody>
          <a:bodyPr spcFirstLastPara="1" wrap="square" lIns="91425" tIns="45700" rIns="91425" bIns="45700" anchor="b" anchorCtr="0">
            <a:noAutofit/>
          </a:bodyPr>
          <a:lstStyle/>
          <a:p>
            <a:pPr lvl="0" algn="l">
              <a:buClr>
                <a:srgbClr val="3F3F3F"/>
              </a:buClr>
              <a:buSzPts val="4000"/>
            </a:pPr>
            <a:r>
              <a:rPr lang="en-US" sz="4400" b="1"/>
              <a:t>Trends observed in online sales assessments of SLPs and recommendations</a:t>
            </a:r>
            <a:endParaRPr lang="en-US" sz="4800" b="1">
              <a:solidFill>
                <a:srgbClr val="595959"/>
              </a:solidFill>
              <a:highlight>
                <a:srgbClr val="FFFF00"/>
              </a:highlight>
              <a:latin typeface="+mj-lt"/>
            </a:endParaRPr>
          </a:p>
        </p:txBody>
      </p:sp>
      <p:pic>
        <p:nvPicPr>
          <p:cNvPr id="193" name="Google Shape;193;p31" descr="A picture containing knife, drawing&#10;&#10;Description automatically generated"/>
          <p:cNvPicPr preferRelativeResize="0"/>
          <p:nvPr/>
        </p:nvPicPr>
        <p:blipFill rotWithShape="1">
          <a:blip r:embed="rId5">
            <a:alphaModFix/>
          </a:blip>
          <a:srcRect/>
          <a:stretch/>
        </p:blipFill>
        <p:spPr>
          <a:xfrm rot="10800000">
            <a:off x="32810" y="5666643"/>
            <a:ext cx="12399490" cy="1663701"/>
          </a:xfrm>
          <a:prstGeom prst="rect">
            <a:avLst/>
          </a:prstGeom>
          <a:noFill/>
          <a:ln>
            <a:noFill/>
          </a:ln>
        </p:spPr>
      </p:pic>
      <p:pic>
        <p:nvPicPr>
          <p:cNvPr id="194" name="Google Shape;194;p31" descr="zeromercury WG logo"/>
          <p:cNvPicPr preferRelativeResize="0"/>
          <p:nvPr/>
        </p:nvPicPr>
        <p:blipFill rotWithShape="1">
          <a:blip r:embed="rId6">
            <a:alphaModFix/>
          </a:blip>
          <a:srcRect/>
          <a:stretch/>
        </p:blipFill>
        <p:spPr>
          <a:xfrm>
            <a:off x="10470775" y="6209844"/>
            <a:ext cx="1721224" cy="609600"/>
          </a:xfrm>
          <a:prstGeom prst="rect">
            <a:avLst/>
          </a:prstGeom>
          <a:noFill/>
          <a:ln>
            <a:noFill/>
          </a:ln>
        </p:spPr>
      </p:pic>
      <p:sp>
        <p:nvSpPr>
          <p:cNvPr id="195" name="Google Shape;195;p31"/>
          <p:cNvSpPr/>
          <p:nvPr/>
        </p:nvSpPr>
        <p:spPr>
          <a:xfrm>
            <a:off x="577373" y="2556062"/>
            <a:ext cx="5874273" cy="198499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15000"/>
              </a:lnSpc>
              <a:spcBef>
                <a:spcPts val="0"/>
              </a:spcBef>
              <a:spcAft>
                <a:spcPts val="800"/>
              </a:spcAft>
              <a:buClr>
                <a:srgbClr val="000000"/>
              </a:buClr>
              <a:buSzTx/>
              <a:buFont typeface="Arial"/>
              <a:buNone/>
              <a:tabLst>
                <a:tab pos="2494915" algn="l"/>
              </a:tabLst>
              <a:defRPr/>
            </a:pPr>
            <a:r>
              <a:rPr kumimoji="0" lang="en-US" sz="1800" b="1" i="0" u="none" strike="noStrike" kern="100" cap="none" spc="0" normalizeH="0" baseline="0" noProof="0">
                <a:ln>
                  <a:noFill/>
                </a:ln>
                <a:solidFill>
                  <a:srgbClr val="000000"/>
                </a:solidFill>
                <a:effectLst/>
                <a:uLnTx/>
                <a:uFillTx/>
                <a:latin typeface="Roboto" panose="02000000000000000000" pitchFamily="2" charset="0"/>
                <a:ea typeface="Aptos" panose="020B0004020202020204" pitchFamily="34" charset="0"/>
                <a:cs typeface="Arial" panose="020B0604020202020204" pitchFamily="34" charset="0"/>
                <a:sym typeface="Arial"/>
              </a:rPr>
              <a:t>Customs Training to Enhance Monitoring of Trade of Mercury, Mercury Compounds and Mercury-added Skin Lightening Products</a:t>
            </a:r>
            <a:endParaRPr kumimoji="0" lang="en-US" sz="1800" b="0" i="0" u="none" strike="noStrike" kern="1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sym typeface="Arial"/>
            </a:endParaRPr>
          </a:p>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Arial"/>
                <a:sym typeface="Arial"/>
              </a:rPr>
              <a:t>30 March 2026</a:t>
            </a:r>
          </a:p>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Arial"/>
                <a:sym typeface="Arial"/>
              </a:rPr>
              <a:t>Online meeting, Jamaica</a:t>
            </a:r>
            <a:endParaRPr kumimoji="0" lang="en-US" sz="1600" b="0" i="0" u="none" strike="noStrike" kern="0" cap="none" spc="0" normalizeH="0" baseline="0" noProof="0">
              <a:ln>
                <a:noFill/>
              </a:ln>
              <a:solidFill>
                <a:srgbClr val="595959"/>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595959"/>
              </a:buClr>
              <a:buSzPts val="1600"/>
              <a:buFont typeface="Arial"/>
              <a:buNone/>
              <a:tabLst/>
              <a:defRPr/>
            </a:pPr>
            <a:endParaRPr kumimoji="0" lang="en-US" sz="1600" b="0" i="0" u="none" strike="noStrike" kern="0" cap="none" spc="0" normalizeH="0" baseline="0" noProof="0">
              <a:ln>
                <a:noFill/>
              </a:ln>
              <a:solidFill>
                <a:srgbClr val="595959"/>
              </a:solidFill>
              <a:effectLst/>
              <a:uLnTx/>
              <a:uFillTx/>
              <a:latin typeface="Arial"/>
              <a:cs typeface="Arial"/>
              <a:sym typeface="Arial"/>
            </a:endParaRPr>
          </a:p>
        </p:txBody>
      </p:sp>
      <p:pic>
        <p:nvPicPr>
          <p:cNvPr id="196" name="Google Shape;196;p31" descr="A logo with blue and green colors&#10;&#10;Description automatically generated"/>
          <p:cNvPicPr preferRelativeResize="0"/>
          <p:nvPr/>
        </p:nvPicPr>
        <p:blipFill rotWithShape="1">
          <a:blip r:embed="rId7">
            <a:alphaModFix/>
          </a:blip>
          <a:srcRect/>
          <a:stretch/>
        </p:blipFill>
        <p:spPr>
          <a:xfrm>
            <a:off x="9262799" y="6090934"/>
            <a:ext cx="1132228" cy="847420"/>
          </a:xfrm>
          <a:prstGeom prst="rect">
            <a:avLst/>
          </a:prstGeom>
          <a:noFill/>
          <a:ln>
            <a:noFill/>
          </a:ln>
        </p:spPr>
      </p:pic>
      <p:sp>
        <p:nvSpPr>
          <p:cNvPr id="5" name="Google Shape;191;p31">
            <a:extLst>
              <a:ext uri="{FF2B5EF4-FFF2-40B4-BE49-F238E27FC236}">
                <a16:creationId xmlns:a16="http://schemas.microsoft.com/office/drawing/2014/main" id="{43B08F4E-ED11-E817-7572-8D92412A472A}"/>
              </a:ext>
            </a:extLst>
          </p:cNvPr>
          <p:cNvSpPr txBox="1">
            <a:spLocks/>
          </p:cNvSpPr>
          <p:nvPr/>
        </p:nvSpPr>
        <p:spPr>
          <a:xfrm>
            <a:off x="577373" y="4798594"/>
            <a:ext cx="6461789" cy="127185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23850" algn="l" rtl="0">
              <a:lnSpc>
                <a:spcPct val="110000"/>
              </a:lnSpc>
              <a:spcBef>
                <a:spcPts val="1000"/>
              </a:spcBef>
              <a:spcAft>
                <a:spcPts val="0"/>
              </a:spcAft>
              <a:buClr>
                <a:schemeClr val="dk1"/>
              </a:buClr>
              <a:buSzPts val="1350"/>
              <a:buFont typeface="Arial"/>
              <a:buNone/>
              <a:defRPr sz="1800" b="0" i="0" u="none" strike="noStrike" cap="none">
                <a:solidFill>
                  <a:schemeClr val="dk1"/>
                </a:solidFill>
                <a:latin typeface="Play"/>
                <a:ea typeface="Play"/>
                <a:cs typeface="Play"/>
                <a:sym typeface="Play"/>
              </a:defRPr>
            </a:lvl1pPr>
            <a:lvl2pPr marL="914400" marR="0" lvl="1" indent="-314325" algn="ctr" rtl="0">
              <a:lnSpc>
                <a:spcPct val="120000"/>
              </a:lnSpc>
              <a:spcBef>
                <a:spcPts val="500"/>
              </a:spcBef>
              <a:spcAft>
                <a:spcPts val="0"/>
              </a:spcAft>
              <a:buClr>
                <a:schemeClr val="dk1"/>
              </a:buClr>
              <a:buSzPts val="1500"/>
              <a:buFont typeface="Arial"/>
              <a:buNone/>
              <a:defRPr sz="2000" b="0" i="0" u="none" strike="noStrike" cap="none">
                <a:solidFill>
                  <a:schemeClr val="dk1"/>
                </a:solidFill>
                <a:latin typeface="Play"/>
                <a:ea typeface="Play"/>
                <a:cs typeface="Play"/>
                <a:sym typeface="Play"/>
              </a:defRPr>
            </a:lvl2pPr>
            <a:lvl3pPr marL="1371600" marR="0" lvl="2" indent="-304800" algn="ctr" rtl="0">
              <a:lnSpc>
                <a:spcPct val="120000"/>
              </a:lnSpc>
              <a:spcBef>
                <a:spcPts val="500"/>
              </a:spcBef>
              <a:spcAft>
                <a:spcPts val="0"/>
              </a:spcAft>
              <a:buClr>
                <a:schemeClr val="dk1"/>
              </a:buClr>
              <a:buSzPts val="1350"/>
              <a:buFont typeface="Arial"/>
              <a:buNone/>
              <a:defRPr sz="1800" b="0" i="0" u="none" strike="noStrike" cap="none">
                <a:solidFill>
                  <a:schemeClr val="dk1"/>
                </a:solidFill>
                <a:latin typeface="Play"/>
                <a:ea typeface="Play"/>
                <a:cs typeface="Play"/>
                <a:sym typeface="Play"/>
              </a:defRPr>
            </a:lvl3pPr>
            <a:lvl4pPr marL="1828800" marR="0" lvl="3" indent="-295275" algn="ctr" rtl="0">
              <a:lnSpc>
                <a:spcPct val="120000"/>
              </a:lnSpc>
              <a:spcBef>
                <a:spcPts val="500"/>
              </a:spcBef>
              <a:spcAft>
                <a:spcPts val="0"/>
              </a:spcAft>
              <a:buClr>
                <a:schemeClr val="dk1"/>
              </a:buClr>
              <a:buSzPts val="1200"/>
              <a:buFont typeface="Arial"/>
              <a:buNone/>
              <a:defRPr sz="1600" b="0" i="0" u="none" strike="noStrike" cap="none">
                <a:solidFill>
                  <a:schemeClr val="dk1"/>
                </a:solidFill>
                <a:latin typeface="Play"/>
                <a:ea typeface="Play"/>
                <a:cs typeface="Play"/>
                <a:sym typeface="Play"/>
              </a:defRPr>
            </a:lvl4pPr>
            <a:lvl5pPr marL="2286000" marR="0" lvl="4" indent="-295275" algn="ctr" rtl="0">
              <a:lnSpc>
                <a:spcPct val="120000"/>
              </a:lnSpc>
              <a:spcBef>
                <a:spcPts val="500"/>
              </a:spcBef>
              <a:spcAft>
                <a:spcPts val="0"/>
              </a:spcAft>
              <a:buClr>
                <a:schemeClr val="dk1"/>
              </a:buClr>
              <a:buSzPts val="1200"/>
              <a:buFont typeface="Arial"/>
              <a:buNone/>
              <a:defRPr sz="1600" b="0" i="0" u="none" strike="noStrike" cap="none">
                <a:solidFill>
                  <a:schemeClr val="dk1"/>
                </a:solidFill>
                <a:latin typeface="Play"/>
                <a:ea typeface="Play"/>
                <a:cs typeface="Play"/>
                <a:sym typeface="Play"/>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Play"/>
                <a:ea typeface="Play"/>
                <a:cs typeface="Play"/>
                <a:sym typeface="Play"/>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Play"/>
                <a:ea typeface="Play"/>
                <a:cs typeface="Play"/>
                <a:sym typeface="Play"/>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Play"/>
                <a:ea typeface="Play"/>
                <a:cs typeface="Play"/>
                <a:sym typeface="Play"/>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Play"/>
                <a:ea typeface="Play"/>
                <a:cs typeface="Play"/>
                <a:sym typeface="Play"/>
              </a:defRPr>
            </a:lvl9pPr>
          </a:lstStyle>
          <a:p>
            <a:pPr marL="457200" marR="0" lvl="0" indent="-323850" algn="l" defTabSz="914400" rtl="0" eaLnBrk="1" fontAlgn="auto" latinLnBrk="0" hangingPunct="1">
              <a:lnSpc>
                <a:spcPct val="140007"/>
              </a:lnSpc>
              <a:spcBef>
                <a:spcPts val="1000"/>
              </a:spcBef>
              <a:spcAft>
                <a:spcPts val="0"/>
              </a:spcAft>
              <a:buClr>
                <a:srgbClr val="000000"/>
              </a:buClr>
              <a:buSzPts val="1350"/>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Poppins"/>
              <a:cs typeface="Poppins"/>
              <a:sym typeface="Poppins"/>
            </a:endParaRPr>
          </a:p>
          <a:p>
            <a:pPr marL="0" marR="0" lvl="0" indent="0" algn="l" defTabSz="914400" rtl="0" eaLnBrk="1" fontAlgn="auto" latinLnBrk="0" hangingPunct="1">
              <a:lnSpc>
                <a:spcPct val="90000"/>
              </a:lnSpc>
              <a:spcBef>
                <a:spcPts val="0"/>
              </a:spcBef>
              <a:spcAft>
                <a:spcPts val="0"/>
              </a:spcAft>
              <a:buClr>
                <a:srgbClr val="595959"/>
              </a:buClr>
              <a:buSzPts val="1600"/>
              <a:buFont typeface="Arial"/>
              <a:buNone/>
              <a:tabLst/>
              <a:defRPr/>
            </a:pPr>
            <a:endParaRPr kumimoji="0" lang="en-US" sz="14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595959"/>
              </a:buClr>
              <a:buSzPts val="1600"/>
              <a:buFont typeface="Arial"/>
              <a:buNone/>
              <a:tabLst/>
              <a:defRPr/>
            </a:pPr>
            <a:endParaRPr kumimoji="0" lang="en-US" sz="1400" b="1"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4" name="Google Shape;191;p31">
            <a:extLst>
              <a:ext uri="{FF2B5EF4-FFF2-40B4-BE49-F238E27FC236}">
                <a16:creationId xmlns:a16="http://schemas.microsoft.com/office/drawing/2014/main" id="{8FE5E927-9FF7-1A1A-1F18-564071266B44}"/>
              </a:ext>
            </a:extLst>
          </p:cNvPr>
          <p:cNvSpPr txBox="1">
            <a:spLocks/>
          </p:cNvSpPr>
          <p:nvPr/>
        </p:nvSpPr>
        <p:spPr>
          <a:xfrm>
            <a:off x="479502" y="4780169"/>
            <a:ext cx="6207839" cy="10563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23850" algn="l" rtl="0">
              <a:lnSpc>
                <a:spcPct val="110000"/>
              </a:lnSpc>
              <a:spcBef>
                <a:spcPts val="1000"/>
              </a:spcBef>
              <a:spcAft>
                <a:spcPts val="0"/>
              </a:spcAft>
              <a:buClr>
                <a:schemeClr val="dk1"/>
              </a:buClr>
              <a:buSzPts val="1350"/>
              <a:buFont typeface="Arial"/>
              <a:buNone/>
              <a:defRPr sz="1800" b="0" i="0" u="none" strike="noStrike" cap="none">
                <a:solidFill>
                  <a:schemeClr val="dk1"/>
                </a:solidFill>
                <a:latin typeface="Play"/>
                <a:ea typeface="Play"/>
                <a:cs typeface="Play"/>
                <a:sym typeface="Play"/>
              </a:defRPr>
            </a:lvl1pPr>
            <a:lvl2pPr marL="914400" marR="0" lvl="1" indent="-314325" algn="ctr" rtl="0">
              <a:lnSpc>
                <a:spcPct val="120000"/>
              </a:lnSpc>
              <a:spcBef>
                <a:spcPts val="500"/>
              </a:spcBef>
              <a:spcAft>
                <a:spcPts val="0"/>
              </a:spcAft>
              <a:buClr>
                <a:schemeClr val="dk1"/>
              </a:buClr>
              <a:buSzPts val="1500"/>
              <a:buFont typeface="Arial"/>
              <a:buNone/>
              <a:defRPr sz="2000" b="0" i="0" u="none" strike="noStrike" cap="none">
                <a:solidFill>
                  <a:schemeClr val="dk1"/>
                </a:solidFill>
                <a:latin typeface="Play"/>
                <a:ea typeface="Play"/>
                <a:cs typeface="Play"/>
                <a:sym typeface="Play"/>
              </a:defRPr>
            </a:lvl2pPr>
            <a:lvl3pPr marL="1371600" marR="0" lvl="2" indent="-304800" algn="ctr" rtl="0">
              <a:lnSpc>
                <a:spcPct val="120000"/>
              </a:lnSpc>
              <a:spcBef>
                <a:spcPts val="500"/>
              </a:spcBef>
              <a:spcAft>
                <a:spcPts val="0"/>
              </a:spcAft>
              <a:buClr>
                <a:schemeClr val="dk1"/>
              </a:buClr>
              <a:buSzPts val="1350"/>
              <a:buFont typeface="Arial"/>
              <a:buNone/>
              <a:defRPr sz="1800" b="0" i="0" u="none" strike="noStrike" cap="none">
                <a:solidFill>
                  <a:schemeClr val="dk1"/>
                </a:solidFill>
                <a:latin typeface="Play"/>
                <a:ea typeface="Play"/>
                <a:cs typeface="Play"/>
                <a:sym typeface="Play"/>
              </a:defRPr>
            </a:lvl3pPr>
            <a:lvl4pPr marL="1828800" marR="0" lvl="3" indent="-295275" algn="ctr" rtl="0">
              <a:lnSpc>
                <a:spcPct val="120000"/>
              </a:lnSpc>
              <a:spcBef>
                <a:spcPts val="500"/>
              </a:spcBef>
              <a:spcAft>
                <a:spcPts val="0"/>
              </a:spcAft>
              <a:buClr>
                <a:schemeClr val="dk1"/>
              </a:buClr>
              <a:buSzPts val="1200"/>
              <a:buFont typeface="Arial"/>
              <a:buNone/>
              <a:defRPr sz="1600" b="0" i="0" u="none" strike="noStrike" cap="none">
                <a:solidFill>
                  <a:schemeClr val="dk1"/>
                </a:solidFill>
                <a:latin typeface="Play"/>
                <a:ea typeface="Play"/>
                <a:cs typeface="Play"/>
                <a:sym typeface="Play"/>
              </a:defRPr>
            </a:lvl4pPr>
            <a:lvl5pPr marL="2286000" marR="0" lvl="4" indent="-295275" algn="ctr" rtl="0">
              <a:lnSpc>
                <a:spcPct val="120000"/>
              </a:lnSpc>
              <a:spcBef>
                <a:spcPts val="500"/>
              </a:spcBef>
              <a:spcAft>
                <a:spcPts val="0"/>
              </a:spcAft>
              <a:buClr>
                <a:schemeClr val="dk1"/>
              </a:buClr>
              <a:buSzPts val="1200"/>
              <a:buFont typeface="Arial"/>
              <a:buNone/>
              <a:defRPr sz="1600" b="0" i="0" u="none" strike="noStrike" cap="none">
                <a:solidFill>
                  <a:schemeClr val="dk1"/>
                </a:solidFill>
                <a:latin typeface="Play"/>
                <a:ea typeface="Play"/>
                <a:cs typeface="Play"/>
                <a:sym typeface="Play"/>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Play"/>
                <a:ea typeface="Play"/>
                <a:cs typeface="Play"/>
                <a:sym typeface="Play"/>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Play"/>
                <a:ea typeface="Play"/>
                <a:cs typeface="Play"/>
                <a:sym typeface="Play"/>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Play"/>
                <a:ea typeface="Play"/>
                <a:cs typeface="Play"/>
                <a:sym typeface="Play"/>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Play"/>
                <a:ea typeface="Play"/>
                <a:cs typeface="Play"/>
                <a:sym typeface="Play"/>
              </a:defRPr>
            </a:lvl9pPr>
          </a:lstStyle>
          <a:p>
            <a:pPr marL="0" marR="0" lvl="0" indent="0" algn="l" defTabSz="914400" rtl="0" eaLnBrk="1" fontAlgn="auto" latinLnBrk="0" hangingPunct="1">
              <a:lnSpc>
                <a:spcPct val="90000"/>
              </a:lnSpc>
              <a:spcBef>
                <a:spcPts val="0"/>
              </a:spcBef>
              <a:spcAft>
                <a:spcPts val="0"/>
              </a:spcAft>
              <a:buClr>
                <a:srgbClr val="595959"/>
              </a:buClr>
              <a:buSzPts val="1600"/>
              <a:buFont typeface="Arial"/>
              <a:buNone/>
              <a:tabLst/>
              <a:defRPr/>
            </a:pPr>
            <a:r>
              <a:rPr kumimoji="0" lang="en-US" sz="1400" b="1" i="0" u="none" strike="noStrike" kern="0" cap="none" spc="0" normalizeH="0" baseline="0" noProof="0">
                <a:ln>
                  <a:noFill/>
                </a:ln>
                <a:solidFill>
                  <a:srgbClr val="595959"/>
                </a:solidFill>
                <a:effectLst/>
                <a:uLnTx/>
                <a:uFillTx/>
                <a:latin typeface="Arial"/>
                <a:ea typeface="Arial"/>
                <a:cs typeface="Arial"/>
                <a:sym typeface="Arial"/>
              </a:rPr>
              <a:t>Elena Lymberidi-Settimo, </a:t>
            </a:r>
            <a:r>
              <a:rPr kumimoji="0" lang="en-US" sz="1400" b="0" i="0" u="none" strike="noStrike" kern="0" cap="none" spc="0" normalizeH="0" baseline="0" noProof="0">
                <a:ln>
                  <a:noFill/>
                </a:ln>
                <a:solidFill>
                  <a:srgbClr val="595959"/>
                </a:solidFill>
                <a:effectLst/>
                <a:uLnTx/>
                <a:uFillTx/>
                <a:latin typeface="Arial"/>
                <a:ea typeface="Arial"/>
                <a:cs typeface="Arial"/>
                <a:sym typeface="Arial"/>
              </a:rPr>
              <a:t>European Environmental Bureau </a:t>
            </a:r>
            <a:endParaRPr kumimoji="0" lang="en-US" sz="1400" b="1" i="0" u="none" strike="noStrike" kern="0" cap="none" spc="0" normalizeH="0" baseline="0" noProof="0">
              <a:ln>
                <a:noFill/>
              </a:ln>
              <a:solidFill>
                <a:srgbClr val="595959"/>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595959"/>
              </a:buClr>
              <a:buSzPts val="1600"/>
              <a:buFont typeface="Arial"/>
              <a:buNone/>
              <a:tabLst/>
              <a:defRPr/>
            </a:pPr>
            <a:r>
              <a:rPr kumimoji="0" lang="en-US" sz="1400" b="1" i="0" u="none" strike="noStrike" kern="0" cap="none" spc="0" normalizeH="0" baseline="0" noProof="0">
                <a:ln>
                  <a:noFill/>
                </a:ln>
                <a:solidFill>
                  <a:srgbClr val="595959"/>
                </a:solidFill>
                <a:effectLst/>
                <a:uLnTx/>
                <a:uFillTx/>
                <a:latin typeface="Arial"/>
                <a:ea typeface="Arial"/>
                <a:cs typeface="Arial"/>
                <a:sym typeface="Arial"/>
              </a:rPr>
              <a:t>Michael Bender, </a:t>
            </a:r>
            <a:r>
              <a:rPr kumimoji="0" lang="en-US" sz="1400" b="0" i="0" u="none" strike="noStrike" kern="0" cap="none" spc="0" normalizeH="0" baseline="0" noProof="0">
                <a:ln>
                  <a:noFill/>
                </a:ln>
                <a:solidFill>
                  <a:srgbClr val="595959"/>
                </a:solidFill>
                <a:effectLst/>
                <a:uLnTx/>
                <a:uFillTx/>
                <a:latin typeface="Arial"/>
                <a:ea typeface="Arial"/>
                <a:cs typeface="Arial"/>
                <a:sym typeface="Arial"/>
              </a:rPr>
              <a:t>Mercury Policy Project</a:t>
            </a:r>
            <a:br>
              <a:rPr kumimoji="0" lang="en-US" sz="1400" b="1" i="0" u="none" strike="noStrike" kern="0" cap="none" spc="0" normalizeH="0" baseline="0" noProof="0">
                <a:ln>
                  <a:noFill/>
                </a:ln>
                <a:solidFill>
                  <a:srgbClr val="595959"/>
                </a:solidFill>
                <a:effectLst/>
                <a:uLnTx/>
                <a:uFillTx/>
                <a:latin typeface="Arial"/>
                <a:ea typeface="Arial"/>
                <a:cs typeface="Arial"/>
                <a:sym typeface="Arial"/>
              </a:rPr>
            </a:br>
            <a:endParaRPr kumimoji="0" lang="en-US" sz="1400" b="1" i="0" u="none" strike="noStrike" kern="0" cap="none" spc="0" normalizeH="0" baseline="0" noProof="0">
              <a:ln>
                <a:noFill/>
              </a:ln>
              <a:solidFill>
                <a:srgbClr val="595959"/>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595959"/>
              </a:buClr>
              <a:buSzPts val="1600"/>
              <a:buFont typeface="Arial"/>
              <a:buNone/>
              <a:tabLst/>
              <a:defRPr/>
            </a:pPr>
            <a:r>
              <a:rPr kumimoji="0" lang="en-US" sz="1400" b="1" i="0" u="none" strike="noStrike" kern="0" cap="none" spc="0" normalizeH="0" baseline="0" noProof="0">
                <a:ln>
                  <a:noFill/>
                </a:ln>
                <a:solidFill>
                  <a:srgbClr val="595959"/>
                </a:solidFill>
                <a:effectLst/>
                <a:uLnTx/>
                <a:uFillTx/>
                <a:latin typeface="Arial"/>
                <a:ea typeface="Arial"/>
                <a:cs typeface="Arial"/>
                <a:sym typeface="Arial"/>
              </a:rPr>
              <a:t>International Co-coordinators Zero Mercury Working Group</a:t>
            </a:r>
          </a:p>
          <a:p>
            <a:pPr marL="0" marR="0" lvl="0" indent="0" algn="l" defTabSz="914400" rtl="0" eaLnBrk="1" fontAlgn="auto" latinLnBrk="0" hangingPunct="1">
              <a:lnSpc>
                <a:spcPct val="90000"/>
              </a:lnSpc>
              <a:spcBef>
                <a:spcPts val="0"/>
              </a:spcBef>
              <a:spcAft>
                <a:spcPts val="0"/>
              </a:spcAft>
              <a:buClr>
                <a:srgbClr val="595959"/>
              </a:buClr>
              <a:buSzPts val="1600"/>
              <a:buFont typeface="Arial"/>
              <a:buNone/>
              <a:tabLst/>
              <a:defRPr/>
            </a:pPr>
            <a:r>
              <a:rPr kumimoji="0" lang="en-US" sz="1400" b="1" i="0" u="none" strike="noStrike" kern="0" cap="none" spc="0" normalizeH="0" baseline="0" noProof="0">
                <a:ln>
                  <a:noFill/>
                </a:ln>
                <a:solidFill>
                  <a:srgbClr val="595959"/>
                </a:solidFill>
                <a:effectLst/>
                <a:uLnTx/>
                <a:uFillTx/>
                <a:latin typeface="Arial"/>
                <a:ea typeface="Arial"/>
                <a:cs typeface="Arial"/>
                <a:sym typeface="Arial"/>
              </a:rPr>
              <a:t>UNEP GMP Products Area co-leads</a:t>
            </a:r>
          </a:p>
        </p:txBody>
      </p:sp>
      <p:pic>
        <p:nvPicPr>
          <p:cNvPr id="3" name="Picture 2">
            <a:extLst>
              <a:ext uri="{FF2B5EF4-FFF2-40B4-BE49-F238E27FC236}">
                <a16:creationId xmlns:a16="http://schemas.microsoft.com/office/drawing/2014/main" id="{AB98BBD5-BDB7-5A86-EA71-BB3E4272D6A3}"/>
              </a:ext>
            </a:extLst>
          </p:cNvPr>
          <p:cNvPicPr>
            <a:picLocks noChangeAspect="1"/>
          </p:cNvPicPr>
          <p:nvPr/>
        </p:nvPicPr>
        <p:blipFill>
          <a:blip r:embed="rId8"/>
          <a:stretch>
            <a:fillRect/>
          </a:stretch>
        </p:blipFill>
        <p:spPr>
          <a:xfrm>
            <a:off x="664184" y="6105234"/>
            <a:ext cx="4481743" cy="65811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4"/>
          <p:cNvSpPr/>
          <p:nvPr/>
        </p:nvSpPr>
        <p:spPr>
          <a:xfrm>
            <a:off x="0" y="177951"/>
            <a:ext cx="12192000" cy="903720"/>
          </a:xfrm>
          <a:prstGeom prst="rect">
            <a:avLst/>
          </a:prstGeom>
          <a:solidFill>
            <a:schemeClr val="bg1">
              <a:lumMod val="7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5" name="Google Shape;365;p44"/>
          <p:cNvSpPr txBox="1">
            <a:spLocks noGrp="1"/>
          </p:cNvSpPr>
          <p:nvPr>
            <p:ph type="body" idx="1"/>
          </p:nvPr>
        </p:nvSpPr>
        <p:spPr>
          <a:xfrm>
            <a:off x="96072" y="4215542"/>
            <a:ext cx="11863581" cy="229208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Char char="•"/>
            </a:pPr>
            <a:r>
              <a:rPr lang="en-US" sz="1600" b="1" u="sng">
                <a:latin typeface="+mj-lt"/>
                <a:ea typeface="Arial"/>
                <a:cs typeface="Arial"/>
                <a:sym typeface="Arial"/>
              </a:rPr>
              <a:t>AFRICA</a:t>
            </a:r>
            <a:r>
              <a:rPr lang="en-US" sz="1600">
                <a:latin typeface="+mj-lt"/>
                <a:ea typeface="Arial"/>
                <a:cs typeface="Arial"/>
                <a:sym typeface="Arial"/>
              </a:rPr>
              <a:t>- Bio Vision Africa, </a:t>
            </a:r>
            <a:r>
              <a:rPr lang="en-US" sz="1600" b="1">
                <a:latin typeface="+mj-lt"/>
                <a:ea typeface="Arial"/>
                <a:cs typeface="Arial"/>
                <a:sym typeface="Arial"/>
              </a:rPr>
              <a:t>Uganda; </a:t>
            </a:r>
            <a:r>
              <a:rPr lang="en-US" sz="1600">
                <a:latin typeface="+mj-lt"/>
                <a:ea typeface="Arial"/>
                <a:cs typeface="Arial"/>
                <a:sym typeface="Arial"/>
              </a:rPr>
              <a:t>Center for Environment Justice and Development, </a:t>
            </a:r>
            <a:r>
              <a:rPr lang="en-US" sz="1600" b="1">
                <a:latin typeface="+mj-lt"/>
                <a:ea typeface="Arial"/>
                <a:cs typeface="Arial"/>
                <a:sym typeface="Arial"/>
              </a:rPr>
              <a:t>Kenya; </a:t>
            </a:r>
            <a:r>
              <a:rPr lang="en-US" sz="1600">
                <a:latin typeface="+mj-lt"/>
                <a:ea typeface="Arial"/>
                <a:cs typeface="Arial"/>
                <a:sym typeface="Arial"/>
              </a:rPr>
              <a:t>Centre Africain pour la Santé Environnementale, </a:t>
            </a:r>
            <a:r>
              <a:rPr lang="en-US" sz="1600" b="1">
                <a:latin typeface="+mj-lt"/>
                <a:ea typeface="Arial"/>
                <a:cs typeface="Arial"/>
                <a:sym typeface="Arial"/>
              </a:rPr>
              <a:t>Cote d’Ivoire; </a:t>
            </a:r>
            <a:r>
              <a:rPr lang="en-US" sz="1600" err="1">
                <a:latin typeface="+mj-lt"/>
                <a:ea typeface="Arial"/>
                <a:cs typeface="Arial"/>
                <a:sym typeface="Arial"/>
              </a:rPr>
              <a:t>groundWork</a:t>
            </a:r>
            <a:r>
              <a:rPr lang="en-US" sz="1600">
                <a:latin typeface="+mj-lt"/>
                <a:ea typeface="Arial"/>
                <a:cs typeface="Arial"/>
                <a:sym typeface="Arial"/>
              </a:rPr>
              <a:t>, </a:t>
            </a:r>
            <a:r>
              <a:rPr lang="en-US" sz="1600" b="1">
                <a:latin typeface="+mj-lt"/>
                <a:ea typeface="Arial"/>
                <a:cs typeface="Arial"/>
                <a:sym typeface="Arial"/>
              </a:rPr>
              <a:t>South Africa</a:t>
            </a:r>
            <a:r>
              <a:rPr lang="en-US" sz="1600">
                <a:latin typeface="+mj-lt"/>
                <a:ea typeface="Arial"/>
                <a:cs typeface="Arial"/>
                <a:sym typeface="Arial"/>
              </a:rPr>
              <a:t>; Sustainable Research and Action for Environmental Development, </a:t>
            </a:r>
            <a:r>
              <a:rPr lang="en-US" sz="1600" b="1">
                <a:latin typeface="+mj-lt"/>
                <a:ea typeface="Arial"/>
                <a:cs typeface="Arial"/>
                <a:sym typeface="Arial"/>
              </a:rPr>
              <a:t>Nigeria</a:t>
            </a:r>
            <a:endParaRPr sz="1600">
              <a:latin typeface="+mj-lt"/>
            </a:endParaRPr>
          </a:p>
          <a:p>
            <a:pPr marL="228600" lvl="0" indent="-228600" algn="l" rtl="0">
              <a:lnSpc>
                <a:spcPct val="90000"/>
              </a:lnSpc>
              <a:spcBef>
                <a:spcPts val="1000"/>
              </a:spcBef>
              <a:spcAft>
                <a:spcPts val="0"/>
              </a:spcAft>
              <a:buClr>
                <a:schemeClr val="dk1"/>
              </a:buClr>
              <a:buSzPts val="2200"/>
              <a:buChar char="•"/>
            </a:pPr>
            <a:r>
              <a:rPr lang="en-US" sz="1600" b="1" u="sng">
                <a:latin typeface="+mj-lt"/>
                <a:ea typeface="Arial"/>
                <a:cs typeface="Arial"/>
                <a:sym typeface="Arial"/>
              </a:rPr>
              <a:t>AMERICAS</a:t>
            </a:r>
            <a:r>
              <a:rPr lang="en-US" sz="1600">
                <a:latin typeface="+mj-lt"/>
                <a:ea typeface="Arial"/>
                <a:cs typeface="Arial"/>
                <a:sym typeface="Arial"/>
              </a:rPr>
              <a:t>- Casa Cem, </a:t>
            </a:r>
            <a:r>
              <a:rPr lang="en-US" sz="1600" b="1">
                <a:latin typeface="+mj-lt"/>
                <a:ea typeface="Arial"/>
                <a:cs typeface="Arial"/>
                <a:sym typeface="Arial"/>
              </a:rPr>
              <a:t>Mexico</a:t>
            </a:r>
            <a:r>
              <a:rPr lang="en-US" sz="1600">
                <a:latin typeface="+mj-lt"/>
                <a:ea typeface="Arial"/>
                <a:cs typeface="Arial"/>
                <a:sym typeface="Arial"/>
              </a:rPr>
              <a:t>; Mercury Policy Project &amp; WE-ACT, </a:t>
            </a:r>
            <a:r>
              <a:rPr lang="en-US" sz="1600" b="1">
                <a:latin typeface="+mj-lt"/>
                <a:ea typeface="Arial"/>
                <a:cs typeface="Arial"/>
                <a:sym typeface="Arial"/>
              </a:rPr>
              <a:t>United States</a:t>
            </a:r>
            <a:r>
              <a:rPr lang="en-US" sz="1600">
                <a:latin typeface="+mj-lt"/>
                <a:ea typeface="Arial"/>
                <a:cs typeface="Arial"/>
                <a:sym typeface="Arial"/>
              </a:rPr>
              <a:t>; Integrated Health Outreach (IHO), </a:t>
            </a:r>
            <a:r>
              <a:rPr lang="en-US" sz="1600" b="1">
                <a:latin typeface="+mj-lt"/>
                <a:ea typeface="Arial"/>
                <a:cs typeface="Arial"/>
                <a:sym typeface="Arial"/>
              </a:rPr>
              <a:t>Antigua and Barbuda</a:t>
            </a:r>
            <a:r>
              <a:rPr lang="en-US" sz="1600">
                <a:latin typeface="+mj-lt"/>
                <a:ea typeface="Arial"/>
                <a:cs typeface="Arial"/>
                <a:sym typeface="Arial"/>
              </a:rPr>
              <a:t>; </a:t>
            </a:r>
            <a:r>
              <a:rPr lang="en-US" sz="1600" err="1">
                <a:latin typeface="+mj-lt"/>
                <a:ea typeface="Arial"/>
                <a:cs typeface="Arial"/>
                <a:sym typeface="Arial"/>
              </a:rPr>
              <a:t>Toxisphera</a:t>
            </a:r>
            <a:r>
              <a:rPr lang="en-US" sz="1600">
                <a:latin typeface="+mj-lt"/>
                <a:ea typeface="Arial"/>
                <a:cs typeface="Arial"/>
                <a:sym typeface="Arial"/>
              </a:rPr>
              <a:t> Environmental Health Association, </a:t>
            </a:r>
            <a:r>
              <a:rPr lang="en-US" sz="1600" b="1">
                <a:latin typeface="+mj-lt"/>
                <a:ea typeface="Arial"/>
                <a:cs typeface="Arial"/>
                <a:sym typeface="Arial"/>
              </a:rPr>
              <a:t>Brazil</a:t>
            </a:r>
            <a:endParaRPr sz="1600">
              <a:latin typeface="+mj-lt"/>
            </a:endParaRPr>
          </a:p>
          <a:p>
            <a:pPr marL="228600" lvl="0" indent="-228600" algn="l" rtl="0">
              <a:lnSpc>
                <a:spcPct val="90000"/>
              </a:lnSpc>
              <a:spcBef>
                <a:spcPts val="1000"/>
              </a:spcBef>
              <a:spcAft>
                <a:spcPts val="0"/>
              </a:spcAft>
              <a:buClr>
                <a:schemeClr val="dk1"/>
              </a:buClr>
              <a:buSzPts val="2200"/>
              <a:buChar char="•"/>
            </a:pPr>
            <a:r>
              <a:rPr lang="en-US" sz="1600" b="1" u="sng">
                <a:latin typeface="+mj-lt"/>
                <a:ea typeface="Arial"/>
                <a:cs typeface="Arial"/>
                <a:sym typeface="Arial"/>
              </a:rPr>
              <a:t>ASIA</a:t>
            </a:r>
            <a:r>
              <a:rPr lang="en-US" sz="1600">
                <a:latin typeface="+mj-lt"/>
                <a:ea typeface="Arial"/>
                <a:cs typeface="Arial"/>
                <a:sym typeface="Arial"/>
              </a:rPr>
              <a:t>- BAN Toxics, </a:t>
            </a:r>
            <a:r>
              <a:rPr lang="en-US" sz="1600" b="1">
                <a:latin typeface="+mj-lt"/>
                <a:ea typeface="Arial"/>
                <a:cs typeface="Arial"/>
                <a:sym typeface="Arial"/>
              </a:rPr>
              <a:t>the Philippines</a:t>
            </a:r>
            <a:r>
              <a:rPr lang="en-US" sz="1600">
                <a:latin typeface="+mj-lt"/>
                <a:ea typeface="Arial"/>
                <a:cs typeface="Arial"/>
                <a:sym typeface="Arial"/>
              </a:rPr>
              <a:t>; Center for Public Health and Environment, </a:t>
            </a:r>
            <a:r>
              <a:rPr lang="en-US" sz="1600" b="1">
                <a:latin typeface="+mj-lt"/>
                <a:ea typeface="Arial"/>
                <a:cs typeface="Arial"/>
                <a:sym typeface="Arial"/>
              </a:rPr>
              <a:t>Nepa</a:t>
            </a:r>
            <a:r>
              <a:rPr lang="en-US" sz="1600">
                <a:latin typeface="+mj-lt"/>
                <a:ea typeface="Arial"/>
                <a:cs typeface="Arial"/>
                <a:sym typeface="Arial"/>
              </a:rPr>
              <a:t>l;</a:t>
            </a:r>
            <a:r>
              <a:rPr lang="en-US" sz="1600">
                <a:solidFill>
                  <a:srgbClr val="FF0000"/>
                </a:solidFill>
                <a:latin typeface="+mj-lt"/>
                <a:ea typeface="Arial"/>
                <a:cs typeface="Arial"/>
                <a:sym typeface="Arial"/>
              </a:rPr>
              <a:t> </a:t>
            </a:r>
            <a:r>
              <a:rPr lang="en-US" sz="1600">
                <a:latin typeface="+mj-lt"/>
                <a:ea typeface="Arial"/>
                <a:cs typeface="Arial"/>
                <a:sym typeface="Arial"/>
              </a:rPr>
              <a:t>Earth, </a:t>
            </a:r>
            <a:r>
              <a:rPr lang="en-US" sz="1600" b="1">
                <a:latin typeface="+mj-lt"/>
                <a:ea typeface="Arial"/>
                <a:cs typeface="Arial"/>
                <a:sym typeface="Arial"/>
              </a:rPr>
              <a:t>Thailand</a:t>
            </a:r>
            <a:r>
              <a:rPr lang="en-US" sz="1600">
                <a:latin typeface="+mj-lt"/>
                <a:ea typeface="Arial"/>
                <a:cs typeface="Arial"/>
                <a:sym typeface="Arial"/>
              </a:rPr>
              <a:t>; Environmental and Social Development Organization, </a:t>
            </a:r>
            <a:r>
              <a:rPr lang="en-US" sz="1600" b="1">
                <a:latin typeface="+mj-lt"/>
                <a:ea typeface="Arial"/>
                <a:cs typeface="Arial"/>
                <a:sym typeface="Arial"/>
              </a:rPr>
              <a:t>Bangladesh</a:t>
            </a:r>
            <a:r>
              <a:rPr lang="en-US" sz="1600">
                <a:latin typeface="+mj-lt"/>
                <a:ea typeface="Arial"/>
                <a:cs typeface="Arial"/>
                <a:sym typeface="Arial"/>
              </a:rPr>
              <a:t>; NEXUS3Foundation, </a:t>
            </a:r>
            <a:r>
              <a:rPr lang="en-US" sz="1600" b="1">
                <a:latin typeface="+mj-lt"/>
                <a:ea typeface="Arial"/>
                <a:cs typeface="Arial"/>
                <a:sym typeface="Arial"/>
              </a:rPr>
              <a:t>Indonesia</a:t>
            </a:r>
            <a:r>
              <a:rPr lang="en-US" sz="1600">
                <a:latin typeface="+mj-lt"/>
                <a:ea typeface="Arial"/>
                <a:cs typeface="Arial"/>
                <a:sym typeface="Arial"/>
              </a:rPr>
              <a:t>; Toxics Link, </a:t>
            </a:r>
            <a:r>
              <a:rPr lang="en-US" sz="1600" b="1">
                <a:latin typeface="+mj-lt"/>
                <a:ea typeface="Arial"/>
                <a:cs typeface="Arial"/>
                <a:sym typeface="Arial"/>
              </a:rPr>
              <a:t>India</a:t>
            </a:r>
            <a:endParaRPr sz="1600">
              <a:latin typeface="+mj-lt"/>
            </a:endParaRPr>
          </a:p>
          <a:p>
            <a:pPr marL="228600" lvl="0" indent="-228600" algn="l" rtl="0">
              <a:lnSpc>
                <a:spcPct val="90000"/>
              </a:lnSpc>
              <a:spcBef>
                <a:spcPts val="1000"/>
              </a:spcBef>
              <a:spcAft>
                <a:spcPts val="0"/>
              </a:spcAft>
              <a:buClr>
                <a:schemeClr val="dk1"/>
              </a:buClr>
              <a:buSzPts val="2200"/>
              <a:buChar char="•"/>
            </a:pPr>
            <a:r>
              <a:rPr lang="en-US" sz="1600" b="1" u="sng">
                <a:latin typeface="+mj-lt"/>
                <a:ea typeface="Arial"/>
                <a:cs typeface="Arial"/>
                <a:sym typeface="Arial"/>
              </a:rPr>
              <a:t>EUROPE</a:t>
            </a:r>
            <a:r>
              <a:rPr lang="en-US" sz="1600">
                <a:latin typeface="+mj-lt"/>
                <a:ea typeface="Arial"/>
                <a:cs typeface="Arial"/>
                <a:sym typeface="Arial"/>
              </a:rPr>
              <a:t>- European Environmental Bureau, </a:t>
            </a:r>
            <a:r>
              <a:rPr lang="en-US" sz="1600" b="1">
                <a:latin typeface="+mj-lt"/>
                <a:ea typeface="Arial"/>
                <a:cs typeface="Arial"/>
                <a:sym typeface="Arial"/>
              </a:rPr>
              <a:t>Belgium</a:t>
            </a:r>
            <a:endParaRPr sz="1800">
              <a:latin typeface="+mj-lt"/>
            </a:endParaRPr>
          </a:p>
        </p:txBody>
      </p:sp>
      <p:sp>
        <p:nvSpPr>
          <p:cNvPr id="369" name="Google Shape;369;p44"/>
          <p:cNvSpPr txBox="1">
            <a:spLocks noGrp="1"/>
          </p:cNvSpPr>
          <p:nvPr>
            <p:ph type="title"/>
          </p:nvPr>
        </p:nvSpPr>
        <p:spPr>
          <a:xfrm>
            <a:off x="156754" y="213218"/>
            <a:ext cx="12122332" cy="83318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FFFFF"/>
              </a:buClr>
              <a:buSzPct val="100000"/>
              <a:buFont typeface="Arial Rounded"/>
              <a:buNone/>
            </a:pPr>
            <a:r>
              <a:rPr lang="en-US" sz="3600" b="1">
                <a:solidFill>
                  <a:schemeClr val="bg1"/>
                </a:solidFill>
                <a:latin typeface="Arial" panose="020B0604020202020204" pitchFamily="34" charset="0"/>
                <a:ea typeface="Arial Rounded"/>
                <a:cs typeface="Arial" panose="020B0604020202020204" pitchFamily="34" charset="0"/>
                <a:sym typeface="Arial Rounded"/>
              </a:rPr>
              <a:t>ZMWG</a:t>
            </a:r>
            <a:r>
              <a:rPr lang="en-US" sz="3600" b="1">
                <a:solidFill>
                  <a:schemeClr val="bg1"/>
                </a:solidFill>
                <a:latin typeface="Arial" panose="020B0604020202020204" pitchFamily="34" charset="0"/>
                <a:ea typeface="Arial"/>
                <a:cs typeface="Arial" panose="020B0604020202020204" pitchFamily="34" charset="0"/>
                <a:sym typeface="Arial"/>
              </a:rPr>
              <a:t> and Hg/Skin Lightening Products </a:t>
            </a:r>
            <a:r>
              <a:rPr lang="en-US" sz="3600" b="1">
                <a:solidFill>
                  <a:srgbClr val="FFFFFF"/>
                </a:solidFill>
                <a:latin typeface="Arial" panose="020B0604020202020204" pitchFamily="34" charset="0"/>
                <a:ea typeface="Arial Rounded"/>
                <a:cs typeface="Arial" panose="020B0604020202020204" pitchFamily="34" charset="0"/>
                <a:sym typeface="Arial Rounded"/>
              </a:rPr>
              <a:t>Campaign Partners</a:t>
            </a:r>
            <a:endParaRPr lang="en-US" sz="3600" b="1">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D31225D-9A72-4BA8-A5A7-71FEC73932A3}"/>
              </a:ext>
            </a:extLst>
          </p:cNvPr>
          <p:cNvSpPr txBox="1"/>
          <p:nvPr/>
        </p:nvSpPr>
        <p:spPr>
          <a:xfrm>
            <a:off x="2205572" y="2746771"/>
            <a:ext cx="5653667"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
                <a:cs typeface="Arial"/>
                <a:sym typeface="Arial"/>
              </a:rPr>
              <a:t>Aim: Reduce/eliminate mercury supply, use, emissions, exposure, and  support implementing the Minamata Convention on Mercury</a:t>
            </a:r>
          </a:p>
        </p:txBody>
      </p:sp>
      <p:grpSp>
        <p:nvGrpSpPr>
          <p:cNvPr id="10" name="Group 9">
            <a:extLst>
              <a:ext uri="{FF2B5EF4-FFF2-40B4-BE49-F238E27FC236}">
                <a16:creationId xmlns:a16="http://schemas.microsoft.com/office/drawing/2014/main" id="{A00F0E11-DF45-A023-193A-44D3FDBB2C7C}"/>
              </a:ext>
            </a:extLst>
          </p:cNvPr>
          <p:cNvGrpSpPr/>
          <p:nvPr/>
        </p:nvGrpSpPr>
        <p:grpSpPr>
          <a:xfrm>
            <a:off x="7726519" y="1391915"/>
            <a:ext cx="4307256" cy="2051508"/>
            <a:chOff x="7424934" y="1116937"/>
            <a:chExt cx="4307256" cy="2175758"/>
          </a:xfrm>
        </p:grpSpPr>
        <p:sp>
          <p:nvSpPr>
            <p:cNvPr id="4" name="TextBox 3">
              <a:extLst>
                <a:ext uri="{FF2B5EF4-FFF2-40B4-BE49-F238E27FC236}">
                  <a16:creationId xmlns:a16="http://schemas.microsoft.com/office/drawing/2014/main" id="{18048575-30A2-0CBE-D754-C3C2D29B0D1D}"/>
                </a:ext>
              </a:extLst>
            </p:cNvPr>
            <p:cNvSpPr txBox="1"/>
            <p:nvPr/>
          </p:nvSpPr>
          <p:spPr>
            <a:xfrm>
              <a:off x="7424934" y="1116937"/>
              <a:ext cx="4307256" cy="2175758"/>
            </a:xfrm>
            <a:prstGeom prst="rect">
              <a:avLst/>
            </a:prstGeom>
            <a:pattFill prst="ltDnDiag">
              <a:fgClr>
                <a:srgbClr val="C00000"/>
              </a:fgClr>
              <a:bgClr>
                <a:schemeClr val="bg1"/>
              </a:bgClr>
            </a:pattFill>
            <a:ln>
              <a:solidFill>
                <a:srgbClr val="CEEFA9"/>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Arial"/>
                <a:sym typeface="Arial"/>
              </a:endParaRPr>
            </a:p>
          </p:txBody>
        </p:sp>
        <p:pic>
          <p:nvPicPr>
            <p:cNvPr id="5" name="Graphic 4" descr="Map with pin with solid fill">
              <a:extLst>
                <a:ext uri="{FF2B5EF4-FFF2-40B4-BE49-F238E27FC236}">
                  <a16:creationId xmlns:a16="http://schemas.microsoft.com/office/drawing/2014/main" id="{7ED6137C-25E6-073D-1BA8-06CB39D86B8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72929" y="1207468"/>
              <a:ext cx="780927" cy="769058"/>
            </a:xfrm>
            <a:prstGeom prst="rect">
              <a:avLst/>
            </a:prstGeom>
          </p:spPr>
        </p:pic>
        <p:pic>
          <p:nvPicPr>
            <p:cNvPr id="6" name="Graphic 5" descr="Users with solid fill">
              <a:extLst>
                <a:ext uri="{FF2B5EF4-FFF2-40B4-BE49-F238E27FC236}">
                  <a16:creationId xmlns:a16="http://schemas.microsoft.com/office/drawing/2014/main" id="{2A3C9E3C-067E-E8FF-961E-60E7E9D0E68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03268" y="1201240"/>
              <a:ext cx="780927" cy="769058"/>
            </a:xfrm>
            <a:prstGeom prst="rect">
              <a:avLst/>
            </a:prstGeom>
          </p:spPr>
        </p:pic>
        <p:sp>
          <p:nvSpPr>
            <p:cNvPr id="7" name="TextBox 6">
              <a:extLst>
                <a:ext uri="{FF2B5EF4-FFF2-40B4-BE49-F238E27FC236}">
                  <a16:creationId xmlns:a16="http://schemas.microsoft.com/office/drawing/2014/main" id="{BCB18A05-CE49-D506-857D-5AAC68575E0B}"/>
                </a:ext>
              </a:extLst>
            </p:cNvPr>
            <p:cNvSpPr txBox="1"/>
            <p:nvPr/>
          </p:nvSpPr>
          <p:spPr>
            <a:xfrm>
              <a:off x="7424934" y="1834124"/>
              <a:ext cx="1676918" cy="12730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97A"/>
                  </a:solidFill>
                  <a:effectLst/>
                  <a:uLnTx/>
                  <a:uFillTx/>
                  <a:latin typeface="Calibri"/>
                  <a:ea typeface="+mn-ea"/>
                  <a:cs typeface="Arial"/>
                  <a:sym typeface="Arial"/>
                </a:rPr>
                <a:t>2005</a:t>
              </a:r>
              <a:r>
                <a:rPr kumimoji="0" lang="en-GB" sz="1800" b="0" i="0" u="none" strike="noStrike" kern="1200" cap="none" spc="0" normalizeH="0" baseline="0" noProof="0">
                  <a:ln>
                    <a:noFill/>
                  </a:ln>
                  <a:solidFill>
                    <a:srgbClr val="00297A"/>
                  </a:solidFill>
                  <a:effectLst/>
                  <a:uLnTx/>
                  <a:uFillTx/>
                  <a:latin typeface="Calibri"/>
                  <a:ea typeface="+mn-ea"/>
                  <a:cs typeface="Arial"/>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97A"/>
                  </a:solidFill>
                  <a:effectLst/>
                  <a:uLnTx/>
                  <a:uFillTx/>
                  <a:latin typeface="Calibri"/>
                  <a:ea typeface="+mn-ea"/>
                  <a:cs typeface="Arial"/>
                  <a:sym typeface="Arial"/>
                </a:rPr>
                <a:t>ZMWG creation</a:t>
              </a:r>
              <a:endParaRPr kumimoji="0" lang="en-BE" sz="2000" b="1" i="0" u="none" strike="noStrike" kern="1200" cap="none" spc="0" normalizeH="0" baseline="0" noProof="0">
                <a:ln>
                  <a:noFill/>
                </a:ln>
                <a:solidFill>
                  <a:srgbClr val="00297A"/>
                </a:solidFill>
                <a:effectLst/>
                <a:uLnTx/>
                <a:uFillTx/>
                <a:latin typeface="Calibri"/>
                <a:ea typeface="+mn-ea"/>
                <a:cs typeface="Arial"/>
                <a:sym typeface="Arial"/>
              </a:endParaRPr>
            </a:p>
          </p:txBody>
        </p:sp>
        <p:sp>
          <p:nvSpPr>
            <p:cNvPr id="8" name="TextBox 7">
              <a:extLst>
                <a:ext uri="{FF2B5EF4-FFF2-40B4-BE49-F238E27FC236}">
                  <a16:creationId xmlns:a16="http://schemas.microsoft.com/office/drawing/2014/main" id="{E838C393-81C5-2CCF-C7BA-F91AC32B787C}"/>
                </a:ext>
              </a:extLst>
            </p:cNvPr>
            <p:cNvSpPr txBox="1"/>
            <p:nvPr/>
          </p:nvSpPr>
          <p:spPr>
            <a:xfrm>
              <a:off x="8845233" y="1271436"/>
              <a:ext cx="1466658" cy="946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97A"/>
                  </a:solidFill>
                  <a:effectLst/>
                  <a:uLnTx/>
                  <a:uFillTx/>
                  <a:latin typeface="Calibri"/>
                  <a:ea typeface="+mn-ea"/>
                  <a:cs typeface="Arial"/>
                  <a:sym typeface="Arial"/>
                </a:rPr>
                <a:t>&gt; 55</a:t>
              </a:r>
              <a:r>
                <a:rPr kumimoji="0" lang="en-GB" sz="1800" b="1" i="0" u="none" strike="noStrike" kern="1200" cap="none" spc="0" normalizeH="0" baseline="0" noProof="0">
                  <a:ln>
                    <a:noFill/>
                  </a:ln>
                  <a:solidFill>
                    <a:srgbClr val="00297A"/>
                  </a:solidFill>
                  <a:effectLst/>
                  <a:uLnTx/>
                  <a:uFillTx/>
                  <a:latin typeface="Calibri"/>
                  <a:ea typeface="+mn-ea"/>
                  <a:cs typeface="Arial"/>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97A"/>
                  </a:solidFill>
                  <a:effectLst/>
                  <a:uLnTx/>
                  <a:uFillTx/>
                  <a:latin typeface="Calibri"/>
                  <a:ea typeface="+mn-ea"/>
                  <a:cs typeface="Arial"/>
                  <a:sym typeface="Arial"/>
                </a:rPr>
                <a:t>Countries</a:t>
              </a:r>
              <a:endParaRPr kumimoji="0" lang="en-BE" sz="2000" b="1" i="0" u="none" strike="noStrike" kern="1200" cap="none" spc="0" normalizeH="0" baseline="0" noProof="0">
                <a:ln>
                  <a:noFill/>
                </a:ln>
                <a:solidFill>
                  <a:srgbClr val="00297A"/>
                </a:solidFill>
                <a:effectLst/>
                <a:uLnTx/>
                <a:uFillTx/>
                <a:latin typeface="Calibri"/>
                <a:ea typeface="+mn-ea"/>
                <a:cs typeface="Arial"/>
                <a:sym typeface="Arial"/>
              </a:endParaRPr>
            </a:p>
          </p:txBody>
        </p:sp>
        <p:sp>
          <p:nvSpPr>
            <p:cNvPr id="9" name="TextBox 8">
              <a:extLst>
                <a:ext uri="{FF2B5EF4-FFF2-40B4-BE49-F238E27FC236}">
                  <a16:creationId xmlns:a16="http://schemas.microsoft.com/office/drawing/2014/main" id="{10595B3B-2EE6-94D0-C966-7AACFDC121E4}"/>
                </a:ext>
              </a:extLst>
            </p:cNvPr>
            <p:cNvSpPr txBox="1"/>
            <p:nvPr/>
          </p:nvSpPr>
          <p:spPr>
            <a:xfrm>
              <a:off x="10055272" y="1897791"/>
              <a:ext cx="1676918" cy="12730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97A"/>
                  </a:solidFill>
                  <a:effectLst/>
                  <a:uLnTx/>
                  <a:uFillTx/>
                  <a:latin typeface="Calibri"/>
                  <a:ea typeface="+mn-ea"/>
                  <a:cs typeface="Arial"/>
                  <a:sym typeface="Arial"/>
                </a:rPr>
                <a:t>&gt; 110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97A"/>
                  </a:solidFill>
                  <a:effectLst/>
                  <a:uLnTx/>
                  <a:uFillTx/>
                  <a:latin typeface="Calibri"/>
                  <a:ea typeface="+mn-ea"/>
                  <a:cs typeface="Arial"/>
                  <a:sym typeface="Arial"/>
                </a:rPr>
                <a:t>Member organisations</a:t>
              </a:r>
              <a:endParaRPr kumimoji="0" lang="en-BE" sz="2000" b="1" i="0" u="none" strike="noStrike" kern="1200" cap="none" spc="0" normalizeH="0" baseline="0" noProof="0">
                <a:ln>
                  <a:noFill/>
                </a:ln>
                <a:solidFill>
                  <a:srgbClr val="00297A"/>
                </a:solidFill>
                <a:effectLst/>
                <a:uLnTx/>
                <a:uFillTx/>
                <a:latin typeface="Calibri"/>
                <a:ea typeface="+mn-ea"/>
                <a:cs typeface="Arial"/>
                <a:sym typeface="Arial"/>
              </a:endParaRPr>
            </a:p>
          </p:txBody>
        </p:sp>
      </p:grpSp>
      <p:pic>
        <p:nvPicPr>
          <p:cNvPr id="11" name="Picture 9" descr="zeromercury WG logo">
            <a:extLst>
              <a:ext uri="{FF2B5EF4-FFF2-40B4-BE49-F238E27FC236}">
                <a16:creationId xmlns:a16="http://schemas.microsoft.com/office/drawing/2014/main" id="{18E300ED-CF3E-7199-904D-3F7AE0125F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282" y="2872013"/>
            <a:ext cx="1853750" cy="66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A1DA89D8-BF61-4951-8074-95F40242251B}"/>
              </a:ext>
            </a:extLst>
          </p:cNvPr>
          <p:cNvGrpSpPr/>
          <p:nvPr/>
        </p:nvGrpSpPr>
        <p:grpSpPr>
          <a:xfrm>
            <a:off x="43628" y="5937239"/>
            <a:ext cx="12192000" cy="1106511"/>
            <a:chOff x="0" y="5498910"/>
            <a:chExt cx="12192000" cy="1597435"/>
          </a:xfrm>
        </p:grpSpPr>
        <p:pic>
          <p:nvPicPr>
            <p:cNvPr id="17" name="Picture 2" descr="A picture containing knife, drawing&#10;&#10;Description automatically generated">
              <a:extLst>
                <a:ext uri="{FF2B5EF4-FFF2-40B4-BE49-F238E27FC236}">
                  <a16:creationId xmlns:a16="http://schemas.microsoft.com/office/drawing/2014/main" id="{14808DD1-4741-4C8C-A2C3-01E3CA9475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0" y="5498910"/>
              <a:ext cx="12192000" cy="15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zeromercury WG logo">
              <a:extLst>
                <a:ext uri="{FF2B5EF4-FFF2-40B4-BE49-F238E27FC236}">
                  <a16:creationId xmlns:a16="http://schemas.microsoft.com/office/drawing/2014/main" id="{0312855B-43C3-43CC-B4CB-4F4A08A863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4800" y="5869722"/>
              <a:ext cx="1587500" cy="82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Google Shape;196;p31" descr="A logo with blue and green colors&#10;&#10;Description automatically generated">
            <a:extLst>
              <a:ext uri="{FF2B5EF4-FFF2-40B4-BE49-F238E27FC236}">
                <a16:creationId xmlns:a16="http://schemas.microsoft.com/office/drawing/2014/main" id="{4C9E45AB-1C7D-2D88-435D-70E9F814CF8C}"/>
              </a:ext>
            </a:extLst>
          </p:cNvPr>
          <p:cNvPicPr preferRelativeResize="0"/>
          <p:nvPr/>
        </p:nvPicPr>
        <p:blipFill rotWithShape="1">
          <a:blip r:embed="rId7">
            <a:alphaModFix/>
          </a:blip>
          <a:srcRect/>
          <a:stretch/>
        </p:blipFill>
        <p:spPr>
          <a:xfrm>
            <a:off x="279299" y="1244197"/>
            <a:ext cx="1662043" cy="1289231"/>
          </a:xfrm>
          <a:prstGeom prst="rect">
            <a:avLst/>
          </a:prstGeom>
          <a:noFill/>
          <a:ln>
            <a:noFill/>
          </a:ln>
        </p:spPr>
      </p:pic>
      <p:sp>
        <p:nvSpPr>
          <p:cNvPr id="12" name="Content Placeholder 2">
            <a:extLst>
              <a:ext uri="{FF2B5EF4-FFF2-40B4-BE49-F238E27FC236}">
                <a16:creationId xmlns:a16="http://schemas.microsoft.com/office/drawing/2014/main" id="{770B1864-75AE-F1D5-7B16-770B9C18D50A}"/>
              </a:ext>
            </a:extLst>
          </p:cNvPr>
          <p:cNvSpPr txBox="1">
            <a:spLocks/>
          </p:cNvSpPr>
          <p:nvPr/>
        </p:nvSpPr>
        <p:spPr>
          <a:xfrm>
            <a:off x="1751600" y="1094734"/>
            <a:ext cx="6056178" cy="127789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en-US" sz="1800" b="1" i="0" u="none" strike="noStrike" kern="0" cap="none" spc="0" normalizeH="0" baseline="0" noProof="0">
                <a:ln>
                  <a:noFill/>
                </a:ln>
                <a:solidFill>
                  <a:srgbClr val="4472C4"/>
                </a:solidFill>
                <a:effectLst/>
                <a:uLnTx/>
                <a:uFillTx/>
                <a:latin typeface="Arial"/>
                <a:ea typeface="Calibri"/>
                <a:cs typeface="Calibri"/>
                <a:sym typeface="Calibri"/>
              </a:rPr>
              <a:t>Europe’s largest network &gt; 180 NGOs &gt; more than 40 European countries &gt; 30 million members and supporters. </a:t>
            </a: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en-US" sz="1800" b="1" i="0" u="none" strike="noStrike" kern="0" cap="none" spc="0" normalizeH="0" baseline="0" noProof="0">
                <a:ln>
                  <a:noFill/>
                </a:ln>
                <a:solidFill>
                  <a:srgbClr val="4472C4"/>
                </a:solidFill>
                <a:effectLst/>
                <a:uLnTx/>
                <a:uFillTx/>
                <a:latin typeface="Arial"/>
                <a:ea typeface="Calibri"/>
                <a:cs typeface="Calibri"/>
                <a:sym typeface="Calibri"/>
              </a:rPr>
              <a:t>Vision: A better future where people and nature thrive together</a:t>
            </a:r>
          </a:p>
        </p:txBody>
      </p:sp>
      <p:pic>
        <p:nvPicPr>
          <p:cNvPr id="15" name="Google Shape;196;p31" descr="A logo with blue and green colors&#10;&#10;Description automatically generated">
            <a:extLst>
              <a:ext uri="{FF2B5EF4-FFF2-40B4-BE49-F238E27FC236}">
                <a16:creationId xmlns:a16="http://schemas.microsoft.com/office/drawing/2014/main" id="{7C8F5C53-04C7-33B0-06E6-7865A0BC5097}"/>
              </a:ext>
            </a:extLst>
          </p:cNvPr>
          <p:cNvPicPr preferRelativeResize="0"/>
          <p:nvPr/>
        </p:nvPicPr>
        <p:blipFill rotWithShape="1">
          <a:blip r:embed="rId7">
            <a:alphaModFix/>
          </a:blip>
          <a:srcRect/>
          <a:stretch/>
        </p:blipFill>
        <p:spPr>
          <a:xfrm>
            <a:off x="9163049" y="6125324"/>
            <a:ext cx="1027167" cy="791267"/>
          </a:xfrm>
          <a:prstGeom prst="rect">
            <a:avLst/>
          </a:prstGeom>
          <a:noFill/>
          <a:ln>
            <a:noFill/>
          </a:ln>
        </p:spPr>
      </p:pic>
      <mc:AlternateContent xmlns:mc="http://schemas.openxmlformats.org/markup-compatibility/2006">
        <mc:Choice xmlns:pslz="http://schemas.microsoft.com/office/powerpoint/2016/slidezoom" Requires="pslz">
          <p:graphicFrame>
            <p:nvGraphicFramePr>
              <p:cNvPr id="14" name="Slide Zoom 13">
                <a:extLst>
                  <a:ext uri="{FF2B5EF4-FFF2-40B4-BE49-F238E27FC236}">
                    <a16:creationId xmlns:a16="http://schemas.microsoft.com/office/drawing/2014/main" id="{B7313248-96A7-8CFF-2AFC-CCF14FD30844}"/>
                  </a:ext>
                </a:extLst>
              </p:cNvPr>
              <p:cNvGraphicFramePr>
                <a:graphicFrameLocks noChangeAspect="1"/>
              </p:cNvGraphicFramePr>
              <p:nvPr/>
            </p:nvGraphicFramePr>
            <p:xfrm>
              <a:off x="-10632141" y="6000750"/>
              <a:ext cx="3048000" cy="1714500"/>
            </p:xfrm>
            <a:graphic>
              <a:graphicData uri="http://schemas.microsoft.com/office/powerpoint/2016/slidezoom">
                <pslz:sldZm>
                  <pslz:sldZmObj sldId="1205" cId="3531046960">
                    <pslz:zmPr id="{61B3CABE-B990-4C33-A4B0-A7FBBAF92442}" returnToParent="0"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14" name="Slide Zoom 13">
                <a:extLst>
                  <a:ext uri="{FF2B5EF4-FFF2-40B4-BE49-F238E27FC236}">
                    <a16:creationId xmlns:a16="http://schemas.microsoft.com/office/drawing/2014/main" id="{B7313248-96A7-8CFF-2AFC-CCF14FD30844}"/>
                  </a:ext>
                </a:extLst>
              </p:cNvPr>
              <p:cNvPicPr>
                <a:picLocks noGrp="1" noRot="1" noChangeAspect="1" noMove="1" noResize="1" noEditPoints="1" noAdjustHandles="1" noChangeArrowheads="1" noChangeShapeType="1"/>
              </p:cNvPicPr>
              <p:nvPr/>
            </p:nvPicPr>
            <p:blipFill>
              <a:blip r:embed="rId8"/>
              <a:stretch>
                <a:fillRect/>
              </a:stretch>
            </p:blipFill>
            <p:spPr>
              <a:xfrm>
                <a:off x="-10632141" y="600075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4050937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0FC40-57E0-95EC-24A7-3CDD474EB58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580B2C3-6F9F-AFD6-32A4-C041A5FE47E3}"/>
              </a:ext>
            </a:extLst>
          </p:cNvPr>
          <p:cNvSpPr/>
          <p:nvPr/>
        </p:nvSpPr>
        <p:spPr>
          <a:xfrm>
            <a:off x="-1" y="358189"/>
            <a:ext cx="12192000" cy="938575"/>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ea typeface="+mn-ea"/>
                <a:cs typeface="Arial" panose="020B0604020202020204" pitchFamily="34" charset="0"/>
                <a:sym typeface="Wingdings" panose="05000000000000000000" pitchFamily="2" charset="2"/>
              </a:rPr>
              <a:t>Investigating online sales of Hg/SWPs</a:t>
            </a:r>
          </a:p>
        </p:txBody>
      </p:sp>
      <p:sp>
        <p:nvSpPr>
          <p:cNvPr id="3" name="Title 1">
            <a:extLst>
              <a:ext uri="{FF2B5EF4-FFF2-40B4-BE49-F238E27FC236}">
                <a16:creationId xmlns:a16="http://schemas.microsoft.com/office/drawing/2014/main" id="{9F610AA8-7A01-43FB-5003-17DC513AA0C0}"/>
              </a:ext>
            </a:extLst>
          </p:cNvPr>
          <p:cNvSpPr txBox="1">
            <a:spLocks/>
          </p:cNvSpPr>
          <p:nvPr/>
        </p:nvSpPr>
        <p:spPr>
          <a:xfrm>
            <a:off x="247646" y="930099"/>
            <a:ext cx="11433594" cy="619370"/>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endParaRPr kumimoji="0" lang="en-US" sz="4800" b="0" i="0" u="none" strike="noStrike" kern="1200" cap="none" spc="0" normalizeH="0" baseline="0" noProof="0">
              <a:ln>
                <a:noFill/>
              </a:ln>
              <a:solidFill>
                <a:srgbClr val="FFFFFF"/>
              </a:solidFill>
              <a:effectLst/>
              <a:uLnTx/>
              <a:uFillTx/>
              <a:latin typeface="Arial Rounded MT Bold" panose="020F0704030504030204" pitchFamily="34" charset="0"/>
              <a:ea typeface="+mj-ea"/>
              <a:cs typeface="+mj-cs"/>
              <a:sym typeface="Arial"/>
            </a:endParaRPr>
          </a:p>
        </p:txBody>
      </p:sp>
      <p:sp>
        <p:nvSpPr>
          <p:cNvPr id="9" name="Content Placeholder 2">
            <a:extLst>
              <a:ext uri="{FF2B5EF4-FFF2-40B4-BE49-F238E27FC236}">
                <a16:creationId xmlns:a16="http://schemas.microsoft.com/office/drawing/2014/main" id="{4D507D72-2A34-E2BC-2F35-1870BE98F7B4}"/>
              </a:ext>
            </a:extLst>
          </p:cNvPr>
          <p:cNvSpPr txBox="1">
            <a:spLocks/>
          </p:cNvSpPr>
          <p:nvPr/>
        </p:nvSpPr>
        <p:spPr>
          <a:xfrm>
            <a:off x="672859" y="1400208"/>
            <a:ext cx="11008381" cy="44695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Arial "/>
                <a:ea typeface="Aptos" panose="020B0004020202020204" pitchFamily="34" charset="0"/>
                <a:cs typeface="+mn-cs"/>
                <a:sym typeface="Arial"/>
              </a:rPr>
              <a:t>Under the project, EEB/ZMWG has been hired by WHO to contribute to existing knowledge about online marketing of skin whitening products (SWPs) in each of the three project countries, </a:t>
            </a:r>
            <a:r>
              <a:rPr kumimoji="0" lang="en-US" sz="2000" b="0" i="0" u="none" strike="noStrike" kern="1200" cap="none" spc="0" normalizeH="0" baseline="0" noProof="0">
                <a:ln>
                  <a:noFill/>
                </a:ln>
                <a:solidFill>
                  <a:srgbClr val="000000"/>
                </a:solidFill>
                <a:effectLst/>
                <a:uLnTx/>
                <a:uFillTx/>
                <a:latin typeface="Arial "/>
                <a:ea typeface="Times New Roman" panose="02020603050405020304" pitchFamily="18" charset="0"/>
                <a:cs typeface="+mn-cs"/>
                <a:sym typeface="Arial"/>
              </a:rPr>
              <a:t>Gabon, Jamaica, and Sri Lanka,</a:t>
            </a:r>
            <a:r>
              <a:rPr kumimoji="0" lang="en-US" sz="2000" b="0" i="0" u="none" strike="noStrike" kern="1200" cap="none" spc="0" normalizeH="0" baseline="0" noProof="0">
                <a:ln>
                  <a:noFill/>
                </a:ln>
                <a:solidFill>
                  <a:srgbClr val="000000"/>
                </a:solidFill>
                <a:effectLst/>
                <a:uLnTx/>
                <a:uFillTx/>
                <a:latin typeface="Arial "/>
                <a:ea typeface="Aptos" panose="020B0004020202020204" pitchFamily="34" charset="0"/>
                <a:cs typeface="+mn-cs"/>
                <a:sym typeface="Arial"/>
              </a:rPr>
              <a:t> and suggest mechanisms for addressing this issue by:</a:t>
            </a:r>
          </a:p>
          <a:p>
            <a:pPr marL="342900" marR="0" lvl="0" indent="-342900" algn="l" defTabSz="914400" rtl="0" eaLnBrk="1" fontAlgn="auto" latinLnBrk="0" hangingPunct="1">
              <a:lnSpc>
                <a:spcPct val="90000"/>
              </a:lnSpc>
              <a:spcBef>
                <a:spcPts val="1000"/>
              </a:spcBef>
              <a:spcAft>
                <a:spcPts val="0"/>
              </a:spcAft>
              <a:buClr>
                <a:srgbClr val="000000"/>
              </a:buClr>
              <a:buSzTx/>
              <a:buFont typeface="Symbol" panose="05050102010706020507" pitchFamily="18" charset="2"/>
              <a:buChar char=""/>
              <a:tabLst/>
              <a:defRPr/>
            </a:pPr>
            <a:r>
              <a:rPr kumimoji="0" lang="en-US" sz="2000" b="0" i="0" u="none" strike="noStrike" kern="1200" cap="none" spc="0" normalizeH="0" baseline="0" noProof="0">
                <a:ln>
                  <a:noFill/>
                </a:ln>
                <a:solidFill>
                  <a:srgbClr val="000000"/>
                </a:solidFill>
                <a:effectLst/>
                <a:uLnTx/>
                <a:uFillTx/>
                <a:latin typeface="Arial "/>
                <a:ea typeface="Times New Roman" panose="02020603050405020304" pitchFamily="18" charset="0"/>
                <a:cs typeface="+mn-cs"/>
                <a:sym typeface="Arial"/>
              </a:rPr>
              <a:t>Identifying Hg/SWPs available online in 3 countries and assessing relevant info.</a:t>
            </a:r>
          </a:p>
          <a:p>
            <a:pPr marL="342900" marR="0" lvl="0" indent="-342900" algn="l" defTabSz="914400" rtl="0" eaLnBrk="1" fontAlgn="auto" latinLnBrk="0" hangingPunct="1">
              <a:lnSpc>
                <a:spcPct val="90000"/>
              </a:lnSpc>
              <a:spcBef>
                <a:spcPts val="1000"/>
              </a:spcBef>
              <a:spcAft>
                <a:spcPts val="0"/>
              </a:spcAft>
              <a:buClr>
                <a:srgbClr val="000000"/>
              </a:buClr>
              <a:buSzTx/>
              <a:buFont typeface="Symbol" panose="05050102010706020507" pitchFamily="18" charset="2"/>
              <a:buChar char=""/>
              <a:tabLst/>
              <a:defRPr/>
            </a:pPr>
            <a:r>
              <a:rPr kumimoji="0" lang="en-US" sz="2000" b="0" i="0" u="none" strike="noStrike" kern="1200" cap="none" spc="0" normalizeH="0" baseline="0" noProof="0">
                <a:ln>
                  <a:noFill/>
                </a:ln>
                <a:solidFill>
                  <a:srgbClr val="000000"/>
                </a:solidFill>
                <a:effectLst/>
                <a:uLnTx/>
                <a:uFillTx/>
                <a:latin typeface="Arial "/>
                <a:ea typeface="Times New Roman" panose="02020603050405020304" pitchFamily="18" charset="0"/>
                <a:cs typeface="+mn-cs"/>
                <a:sym typeface="Arial"/>
              </a:rPr>
              <a:t>Understanding the magnitude and proportion of online sales w/and without mercury.</a:t>
            </a:r>
            <a:endParaRPr kumimoji="0" lang="en-US" sz="2000" b="0" i="0" u="none" strike="noStrike" kern="1200" cap="none" spc="0" normalizeH="0" baseline="0" noProof="0">
              <a:ln>
                <a:noFill/>
              </a:ln>
              <a:solidFill>
                <a:srgbClr val="000000"/>
              </a:solidFill>
              <a:effectLst/>
              <a:uLnTx/>
              <a:uFillTx/>
              <a:latin typeface="Arial "/>
              <a:ea typeface="Aptos" panose="020B0004020202020204" pitchFamily="34" charset="0"/>
              <a:cs typeface="+mn-cs"/>
              <a:sym typeface="Arial"/>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Symbol" panose="05050102010706020507" pitchFamily="18" charset="2"/>
              <a:buChar char=""/>
              <a:tabLst/>
              <a:defRPr/>
            </a:pPr>
            <a:r>
              <a:rPr kumimoji="0" lang="en-US" sz="2000" b="0" i="0" u="none" strike="noStrike" kern="1200" cap="none" spc="0" normalizeH="0" baseline="0" noProof="0">
                <a:ln>
                  <a:noFill/>
                </a:ln>
                <a:solidFill>
                  <a:srgbClr val="000000"/>
                </a:solidFill>
                <a:effectLst/>
                <a:uLnTx/>
                <a:uFillTx/>
                <a:latin typeface="Arial "/>
                <a:ea typeface="Times New Roman" panose="02020603050405020304" pitchFamily="18" charset="0"/>
                <a:cs typeface="+mn-cs"/>
                <a:sym typeface="Arial"/>
              </a:rPr>
              <a:t>Providing information on existing controls for controlling online sales of illegal consumer products</a:t>
            </a:r>
            <a:endParaRPr kumimoji="0" lang="en-US" sz="2000" b="0" i="0" u="none" strike="noStrike" kern="1200" cap="none" spc="0" normalizeH="0" baseline="0" noProof="0">
              <a:ln>
                <a:noFill/>
              </a:ln>
              <a:solidFill>
                <a:srgbClr val="000000"/>
              </a:solidFill>
              <a:effectLst/>
              <a:uLnTx/>
              <a:uFillTx/>
              <a:latin typeface="Arial "/>
              <a:ea typeface="Aptos" panose="020B0004020202020204" pitchFamily="34" charset="0"/>
              <a:cs typeface="+mn-cs"/>
              <a:sym typeface="Arial"/>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Symbol" panose="05050102010706020507" pitchFamily="18" charset="2"/>
              <a:buChar char=""/>
              <a:tabLst/>
              <a:defRPr/>
            </a:pPr>
            <a:r>
              <a:rPr kumimoji="0" lang="en-US" sz="2000" b="0" i="0" u="none" strike="noStrike" kern="1200" cap="none" spc="0" normalizeH="0" baseline="0" noProof="0">
                <a:ln>
                  <a:noFill/>
                </a:ln>
                <a:solidFill>
                  <a:srgbClr val="000000"/>
                </a:solidFill>
                <a:effectLst/>
                <a:uLnTx/>
                <a:uFillTx/>
                <a:latin typeface="Arial "/>
                <a:ea typeface="Times New Roman" panose="02020603050405020304" pitchFamily="18" charset="0"/>
                <a:cs typeface="+mn-cs"/>
                <a:sym typeface="Arial"/>
              </a:rPr>
              <a:t>Documenting success stories that can benefit and potentially apply in project countries in their </a:t>
            </a:r>
            <a:r>
              <a:rPr kumimoji="0" lang="en-US" sz="2000" b="0" i="0" u="none" strike="noStrike" kern="1200" cap="none" spc="0" normalizeH="0" baseline="0" noProof="0" err="1">
                <a:ln>
                  <a:noFill/>
                </a:ln>
                <a:solidFill>
                  <a:srgbClr val="000000"/>
                </a:solidFill>
                <a:effectLst/>
                <a:uLnTx/>
                <a:uFillTx/>
                <a:latin typeface="Arial "/>
                <a:ea typeface="Times New Roman" panose="02020603050405020304" pitchFamily="18" charset="0"/>
                <a:cs typeface="+mn-cs"/>
                <a:sym typeface="Arial"/>
              </a:rPr>
              <a:t>endeavours</a:t>
            </a:r>
            <a:r>
              <a:rPr kumimoji="0" lang="en-US" sz="2000" b="0" i="0" u="none" strike="noStrike" kern="1200" cap="none" spc="0" normalizeH="0" baseline="0" noProof="0">
                <a:ln>
                  <a:noFill/>
                </a:ln>
                <a:solidFill>
                  <a:srgbClr val="000000"/>
                </a:solidFill>
                <a:effectLst/>
                <a:uLnTx/>
                <a:uFillTx/>
                <a:latin typeface="Arial "/>
                <a:ea typeface="Times New Roman" panose="02020603050405020304" pitchFamily="18" charset="0"/>
                <a:cs typeface="+mn-cs"/>
                <a:sym typeface="Arial"/>
              </a:rPr>
              <a:t> on controlling and regulating relevant online sales;</a:t>
            </a:r>
            <a:endParaRPr kumimoji="0" lang="en-US" sz="2000" b="0" i="0" u="none" strike="noStrike" kern="1200" cap="none" spc="0" normalizeH="0" baseline="0" noProof="0">
              <a:ln>
                <a:noFill/>
              </a:ln>
              <a:solidFill>
                <a:srgbClr val="000000"/>
              </a:solidFill>
              <a:effectLst/>
              <a:uLnTx/>
              <a:uFillTx/>
              <a:latin typeface="Arial "/>
              <a:ea typeface="Aptos" panose="020B0004020202020204" pitchFamily="34" charset="0"/>
              <a:cs typeface="+mn-cs"/>
              <a:sym typeface="Arial"/>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Symbol" panose="05050102010706020507" pitchFamily="18" charset="2"/>
              <a:buChar char=""/>
              <a:tabLst/>
              <a:defRPr/>
            </a:pPr>
            <a:r>
              <a:rPr kumimoji="0" lang="en-US" sz="2000" b="0" i="0" u="none" strike="noStrike" kern="1200" cap="none" spc="0" normalizeH="0" baseline="0" noProof="0">
                <a:ln>
                  <a:noFill/>
                </a:ln>
                <a:solidFill>
                  <a:srgbClr val="000000"/>
                </a:solidFill>
                <a:effectLst/>
                <a:uLnTx/>
                <a:uFillTx/>
                <a:latin typeface="Arial "/>
                <a:ea typeface="Times New Roman" panose="02020603050405020304" pitchFamily="18" charset="0"/>
                <a:cs typeface="+mn-cs"/>
                <a:sym typeface="Arial"/>
              </a:rPr>
              <a:t>Developing methodologies that could be used to affect changes in online marketing practices;</a:t>
            </a:r>
          </a:p>
          <a:p>
            <a:pPr marL="342900" marR="0" lvl="0" indent="-342900" algn="l" defTabSz="914400" rtl="0" eaLnBrk="1" fontAlgn="auto" latinLnBrk="0" hangingPunct="1">
              <a:lnSpc>
                <a:spcPct val="90000"/>
              </a:lnSpc>
              <a:spcBef>
                <a:spcPts val="1000"/>
              </a:spcBef>
              <a:spcAft>
                <a:spcPts val="0"/>
              </a:spcAft>
              <a:buClr>
                <a:srgbClr val="000000"/>
              </a:buClr>
              <a:buSzTx/>
              <a:buFont typeface="Symbol" panose="05050102010706020507" pitchFamily="18" charset="2"/>
              <a:buChar char=""/>
              <a:tabLst/>
              <a:defRPr/>
            </a:pPr>
            <a:r>
              <a:rPr kumimoji="0" lang="en-US" sz="2000" b="0" i="0" u="none" strike="noStrike" kern="1200" cap="none" spc="0" normalizeH="0" baseline="0" noProof="0">
                <a:ln>
                  <a:noFill/>
                </a:ln>
                <a:solidFill>
                  <a:srgbClr val="000000"/>
                </a:solidFill>
                <a:effectLst/>
                <a:uLnTx/>
                <a:uFillTx/>
                <a:latin typeface="Arial "/>
                <a:ea typeface="Aptos" panose="020B0004020202020204" pitchFamily="34" charset="0"/>
                <a:cs typeface="+mn-cs"/>
                <a:sym typeface="Arial"/>
              </a:rPr>
              <a:t>Assisting countries in engaging online marketplaces in enforcing their prohibited product policies</a:t>
            </a:r>
          </a:p>
        </p:txBody>
      </p:sp>
      <p:pic>
        <p:nvPicPr>
          <p:cNvPr id="10" name="Google Shape;196;p31" descr="A logo with blue and green colors&#10;&#10;Description automatically generated">
            <a:extLst>
              <a:ext uri="{FF2B5EF4-FFF2-40B4-BE49-F238E27FC236}">
                <a16:creationId xmlns:a16="http://schemas.microsoft.com/office/drawing/2014/main" id="{80EA025B-4E4B-1FE3-8F7A-1B833A8947A1}"/>
              </a:ext>
            </a:extLst>
          </p:cNvPr>
          <p:cNvPicPr preferRelativeResize="0"/>
          <p:nvPr/>
        </p:nvPicPr>
        <p:blipFill rotWithShape="1">
          <a:blip r:embed="rId3">
            <a:alphaModFix/>
          </a:blip>
          <a:srcRect/>
          <a:stretch/>
        </p:blipFill>
        <p:spPr>
          <a:xfrm>
            <a:off x="8273240" y="5602075"/>
            <a:ext cx="1562465" cy="1119654"/>
          </a:xfrm>
          <a:prstGeom prst="rect">
            <a:avLst/>
          </a:prstGeom>
          <a:noFill/>
          <a:ln>
            <a:noFill/>
          </a:ln>
        </p:spPr>
      </p:pic>
      <p:pic>
        <p:nvPicPr>
          <p:cNvPr id="11" name="Google Shape;194;p31" descr="zeromercury WG logo">
            <a:extLst>
              <a:ext uri="{FF2B5EF4-FFF2-40B4-BE49-F238E27FC236}">
                <a16:creationId xmlns:a16="http://schemas.microsoft.com/office/drawing/2014/main" id="{6584D3AC-875E-890B-57F6-7243F5B94877}"/>
              </a:ext>
            </a:extLst>
          </p:cNvPr>
          <p:cNvPicPr preferRelativeResize="0"/>
          <p:nvPr/>
        </p:nvPicPr>
        <p:blipFill rotWithShape="1">
          <a:blip r:embed="rId4">
            <a:alphaModFix/>
          </a:blip>
          <a:srcRect/>
          <a:stretch/>
        </p:blipFill>
        <p:spPr>
          <a:xfrm>
            <a:off x="10241547" y="5784225"/>
            <a:ext cx="1721224" cy="609600"/>
          </a:xfrm>
          <a:prstGeom prst="rect">
            <a:avLst/>
          </a:prstGeom>
          <a:noFill/>
          <a:ln>
            <a:noFill/>
          </a:ln>
        </p:spPr>
      </p:pic>
      <p:pic>
        <p:nvPicPr>
          <p:cNvPr id="4" name="Picture 3">
            <a:extLst>
              <a:ext uri="{FF2B5EF4-FFF2-40B4-BE49-F238E27FC236}">
                <a16:creationId xmlns:a16="http://schemas.microsoft.com/office/drawing/2014/main" id="{885850F4-520A-967D-E956-1C38A65C08E6}"/>
              </a:ext>
            </a:extLst>
          </p:cNvPr>
          <p:cNvPicPr>
            <a:picLocks noChangeAspect="1"/>
          </p:cNvPicPr>
          <p:nvPr/>
        </p:nvPicPr>
        <p:blipFill>
          <a:blip r:embed="rId5"/>
          <a:stretch>
            <a:fillRect/>
          </a:stretch>
        </p:blipFill>
        <p:spPr>
          <a:xfrm>
            <a:off x="490973" y="5847984"/>
            <a:ext cx="2646556" cy="847420"/>
          </a:xfrm>
          <a:prstGeom prst="rect">
            <a:avLst/>
          </a:prstGeom>
        </p:spPr>
      </p:pic>
      <p:pic>
        <p:nvPicPr>
          <p:cNvPr id="12" name="Picture 8" descr="Mercury Policy Project">
            <a:extLst>
              <a:ext uri="{FF2B5EF4-FFF2-40B4-BE49-F238E27FC236}">
                <a16:creationId xmlns:a16="http://schemas.microsoft.com/office/drawing/2014/main" id="{C9E50E81-FAF1-4DDA-B349-E02E84B1DDD0}"/>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5882466" y="5906591"/>
            <a:ext cx="1984932" cy="55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503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5"/>
          <p:cNvSpPr/>
          <p:nvPr/>
        </p:nvSpPr>
        <p:spPr>
          <a:xfrm>
            <a:off x="0" y="229013"/>
            <a:ext cx="12192000" cy="916338"/>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900"/>
              <a:buFont typeface="Play"/>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40;p35" descr="A picture containing knife, drawing&#10;&#10;Description automatically generated"/>
          <p:cNvPicPr preferRelativeResize="0"/>
          <p:nvPr/>
        </p:nvPicPr>
        <p:blipFill rotWithShape="1">
          <a:blip r:embed="rId3">
            <a:alphaModFix/>
          </a:blip>
          <a:srcRect/>
          <a:stretch/>
        </p:blipFill>
        <p:spPr>
          <a:xfrm rot="10800000">
            <a:off x="0" y="5989834"/>
            <a:ext cx="12192000" cy="1106511"/>
          </a:xfrm>
          <a:prstGeom prst="rect">
            <a:avLst/>
          </a:prstGeom>
          <a:noFill/>
          <a:ln>
            <a:noFill/>
          </a:ln>
        </p:spPr>
      </p:pic>
      <p:sp>
        <p:nvSpPr>
          <p:cNvPr id="242" name="Google Shape;242;p35"/>
          <p:cNvSpPr txBox="1"/>
          <p:nvPr/>
        </p:nvSpPr>
        <p:spPr>
          <a:xfrm>
            <a:off x="1686999" y="319462"/>
            <a:ext cx="11433594" cy="620182"/>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0"/>
              </a:spcBef>
              <a:spcAft>
                <a:spcPts val="0"/>
              </a:spcAft>
              <a:buClr>
                <a:srgbClr val="FFFFFF"/>
              </a:buClr>
              <a:buSzPct val="100000"/>
              <a:buFont typeface="Arial Rounded"/>
              <a:buNone/>
              <a:tabLst/>
              <a:defRPr/>
            </a:pPr>
            <a:r>
              <a:rPr kumimoji="0" lang="en-US" sz="3600" b="1" i="0" u="none" strike="noStrike" kern="0" cap="none" spc="0" normalizeH="0" baseline="0" noProof="0">
                <a:ln>
                  <a:noFill/>
                </a:ln>
                <a:solidFill>
                  <a:srgbClr val="FFFFFF"/>
                </a:solidFill>
                <a:effectLst/>
                <a:uLnTx/>
                <a:uFillTx/>
                <a:latin typeface="Arial Rounded"/>
                <a:ea typeface="Arial Rounded"/>
                <a:cs typeface="Arial Rounded"/>
                <a:sym typeface="Arial Rounded"/>
              </a:rPr>
              <a:t>Evidence Gathered by the ZMWG Campaign</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243" name="Google Shape;243;p35"/>
          <p:cNvPicPr preferRelativeResize="0"/>
          <p:nvPr/>
        </p:nvPicPr>
        <p:blipFill rotWithShape="1">
          <a:blip r:embed="rId4">
            <a:alphaModFix/>
          </a:blip>
          <a:srcRect/>
          <a:stretch/>
        </p:blipFill>
        <p:spPr>
          <a:xfrm>
            <a:off x="137846" y="1354120"/>
            <a:ext cx="1127829" cy="1616084"/>
          </a:xfrm>
          <a:prstGeom prst="rect">
            <a:avLst/>
          </a:prstGeom>
          <a:noFill/>
          <a:ln>
            <a:noFill/>
          </a:ln>
        </p:spPr>
      </p:pic>
      <p:pic>
        <p:nvPicPr>
          <p:cNvPr id="244" name="Google Shape;244;p35"/>
          <p:cNvPicPr preferRelativeResize="0"/>
          <p:nvPr/>
        </p:nvPicPr>
        <p:blipFill rotWithShape="1">
          <a:blip r:embed="rId5">
            <a:alphaModFix/>
          </a:blip>
          <a:srcRect/>
          <a:stretch/>
        </p:blipFill>
        <p:spPr>
          <a:xfrm>
            <a:off x="953156" y="1673245"/>
            <a:ext cx="1004232" cy="1616083"/>
          </a:xfrm>
          <a:prstGeom prst="rect">
            <a:avLst/>
          </a:prstGeom>
          <a:noFill/>
          <a:ln>
            <a:noFill/>
          </a:ln>
        </p:spPr>
      </p:pic>
      <p:pic>
        <p:nvPicPr>
          <p:cNvPr id="245" name="Google Shape;245;p35"/>
          <p:cNvPicPr preferRelativeResize="0"/>
          <p:nvPr/>
        </p:nvPicPr>
        <p:blipFill rotWithShape="1">
          <a:blip r:embed="rId6">
            <a:alphaModFix/>
          </a:blip>
          <a:srcRect t="1765"/>
          <a:stretch/>
        </p:blipFill>
        <p:spPr>
          <a:xfrm>
            <a:off x="1752039" y="1965358"/>
            <a:ext cx="1127830" cy="1616084"/>
          </a:xfrm>
          <a:prstGeom prst="rect">
            <a:avLst/>
          </a:prstGeom>
          <a:noFill/>
          <a:ln>
            <a:noFill/>
          </a:ln>
        </p:spPr>
      </p:pic>
      <p:pic>
        <p:nvPicPr>
          <p:cNvPr id="246" name="Google Shape;246;p35"/>
          <p:cNvPicPr preferRelativeResize="0"/>
          <p:nvPr/>
        </p:nvPicPr>
        <p:blipFill rotWithShape="1">
          <a:blip r:embed="rId7">
            <a:alphaModFix/>
          </a:blip>
          <a:srcRect t="977" r="2489" b="1384"/>
          <a:stretch/>
        </p:blipFill>
        <p:spPr>
          <a:xfrm>
            <a:off x="2223968" y="2390396"/>
            <a:ext cx="1142265" cy="1616085"/>
          </a:xfrm>
          <a:custGeom>
            <a:avLst/>
            <a:gdLst/>
            <a:ahLst/>
            <a:cxnLst/>
            <a:rect l="l" t="t" r="r" b="b"/>
            <a:pathLst>
              <a:path w="2317885" h="3302578" fill="none" extrusionOk="0">
                <a:moveTo>
                  <a:pt x="0" y="0"/>
                </a:moveTo>
                <a:cubicBezTo>
                  <a:pt x="126334" y="-24982"/>
                  <a:pt x="330162" y="-2362"/>
                  <a:pt x="533114" y="0"/>
                </a:cubicBezTo>
                <a:cubicBezTo>
                  <a:pt x="736066" y="2362"/>
                  <a:pt x="860025" y="-9235"/>
                  <a:pt x="1112585" y="0"/>
                </a:cubicBezTo>
                <a:cubicBezTo>
                  <a:pt x="1365145" y="9235"/>
                  <a:pt x="1594520" y="5366"/>
                  <a:pt x="1738414" y="0"/>
                </a:cubicBezTo>
                <a:cubicBezTo>
                  <a:pt x="1882308" y="-5366"/>
                  <a:pt x="2122055" y="16552"/>
                  <a:pt x="2317885" y="0"/>
                </a:cubicBezTo>
                <a:cubicBezTo>
                  <a:pt x="2324366" y="113251"/>
                  <a:pt x="2326746" y="287754"/>
                  <a:pt x="2317885" y="561438"/>
                </a:cubicBezTo>
                <a:cubicBezTo>
                  <a:pt x="2309024" y="835122"/>
                  <a:pt x="2319880" y="992154"/>
                  <a:pt x="2317885" y="1221954"/>
                </a:cubicBezTo>
                <a:cubicBezTo>
                  <a:pt x="2315890" y="1451754"/>
                  <a:pt x="2313996" y="1671652"/>
                  <a:pt x="2317885" y="1849444"/>
                </a:cubicBezTo>
                <a:cubicBezTo>
                  <a:pt x="2321775" y="2027236"/>
                  <a:pt x="2304921" y="2376504"/>
                  <a:pt x="2317885" y="2542985"/>
                </a:cubicBezTo>
                <a:cubicBezTo>
                  <a:pt x="2330849" y="2709466"/>
                  <a:pt x="2321238" y="2944838"/>
                  <a:pt x="2317885" y="3302578"/>
                </a:cubicBezTo>
                <a:cubicBezTo>
                  <a:pt x="2028959" y="3310694"/>
                  <a:pt x="1863611" y="3330611"/>
                  <a:pt x="1692056" y="3302578"/>
                </a:cubicBezTo>
                <a:cubicBezTo>
                  <a:pt x="1520501" y="3274545"/>
                  <a:pt x="1394409" y="3276805"/>
                  <a:pt x="1158943" y="3302578"/>
                </a:cubicBezTo>
                <a:cubicBezTo>
                  <a:pt x="923477" y="3328351"/>
                  <a:pt x="762193" y="3312937"/>
                  <a:pt x="649008" y="3302578"/>
                </a:cubicBezTo>
                <a:cubicBezTo>
                  <a:pt x="535823" y="3292219"/>
                  <a:pt x="224846" y="3284767"/>
                  <a:pt x="0" y="3302578"/>
                </a:cubicBezTo>
                <a:cubicBezTo>
                  <a:pt x="-14908" y="3162698"/>
                  <a:pt x="15729" y="2911327"/>
                  <a:pt x="0" y="2642062"/>
                </a:cubicBezTo>
                <a:cubicBezTo>
                  <a:pt x="-15729" y="2372797"/>
                  <a:pt x="29792" y="2101787"/>
                  <a:pt x="0" y="1915495"/>
                </a:cubicBezTo>
                <a:cubicBezTo>
                  <a:pt x="-29792" y="1729203"/>
                  <a:pt x="-23575" y="1544688"/>
                  <a:pt x="0" y="1188928"/>
                </a:cubicBezTo>
                <a:cubicBezTo>
                  <a:pt x="23575" y="833168"/>
                  <a:pt x="-27524" y="796518"/>
                  <a:pt x="0" y="594464"/>
                </a:cubicBezTo>
                <a:cubicBezTo>
                  <a:pt x="27524" y="392410"/>
                  <a:pt x="-5016" y="195044"/>
                  <a:pt x="0" y="0"/>
                </a:cubicBezTo>
                <a:close/>
              </a:path>
              <a:path w="2317885" h="3302578" extrusionOk="0">
                <a:moveTo>
                  <a:pt x="0" y="0"/>
                </a:moveTo>
                <a:cubicBezTo>
                  <a:pt x="271451" y="-12655"/>
                  <a:pt x="336306" y="-13682"/>
                  <a:pt x="579471" y="0"/>
                </a:cubicBezTo>
                <a:cubicBezTo>
                  <a:pt x="822636" y="13682"/>
                  <a:pt x="993401" y="5763"/>
                  <a:pt x="1205300" y="0"/>
                </a:cubicBezTo>
                <a:cubicBezTo>
                  <a:pt x="1417199" y="-5763"/>
                  <a:pt x="1498788" y="-13246"/>
                  <a:pt x="1738414" y="0"/>
                </a:cubicBezTo>
                <a:cubicBezTo>
                  <a:pt x="1978040" y="13246"/>
                  <a:pt x="2048989" y="-20818"/>
                  <a:pt x="2317885" y="0"/>
                </a:cubicBezTo>
                <a:cubicBezTo>
                  <a:pt x="2323593" y="245154"/>
                  <a:pt x="2313393" y="393590"/>
                  <a:pt x="2317885" y="693541"/>
                </a:cubicBezTo>
                <a:cubicBezTo>
                  <a:pt x="2322377" y="993492"/>
                  <a:pt x="2317954" y="1033378"/>
                  <a:pt x="2317885" y="1254980"/>
                </a:cubicBezTo>
                <a:cubicBezTo>
                  <a:pt x="2317816" y="1476582"/>
                  <a:pt x="2330428" y="1608639"/>
                  <a:pt x="2317885" y="1948521"/>
                </a:cubicBezTo>
                <a:cubicBezTo>
                  <a:pt x="2305342" y="2288403"/>
                  <a:pt x="2341662" y="2376523"/>
                  <a:pt x="2317885" y="2675088"/>
                </a:cubicBezTo>
                <a:cubicBezTo>
                  <a:pt x="2294108" y="2973653"/>
                  <a:pt x="2323369" y="3079178"/>
                  <a:pt x="2317885" y="3302578"/>
                </a:cubicBezTo>
                <a:cubicBezTo>
                  <a:pt x="2036099" y="3276395"/>
                  <a:pt x="2009702" y="3306012"/>
                  <a:pt x="1715235" y="3302578"/>
                </a:cubicBezTo>
                <a:cubicBezTo>
                  <a:pt x="1420768" y="3299145"/>
                  <a:pt x="1398985" y="3285865"/>
                  <a:pt x="1182121" y="3302578"/>
                </a:cubicBezTo>
                <a:cubicBezTo>
                  <a:pt x="965257" y="3319291"/>
                  <a:pt x="727736" y="3330177"/>
                  <a:pt x="556292" y="3302578"/>
                </a:cubicBezTo>
                <a:cubicBezTo>
                  <a:pt x="384848" y="3274979"/>
                  <a:pt x="247188" y="3309844"/>
                  <a:pt x="0" y="3302578"/>
                </a:cubicBezTo>
                <a:cubicBezTo>
                  <a:pt x="21521" y="3039607"/>
                  <a:pt x="29866" y="2745683"/>
                  <a:pt x="0" y="2576011"/>
                </a:cubicBezTo>
                <a:cubicBezTo>
                  <a:pt x="-29866" y="2406339"/>
                  <a:pt x="-10903" y="2133896"/>
                  <a:pt x="0" y="1915495"/>
                </a:cubicBezTo>
                <a:cubicBezTo>
                  <a:pt x="10903" y="1697094"/>
                  <a:pt x="23368" y="1582477"/>
                  <a:pt x="0" y="1354057"/>
                </a:cubicBezTo>
                <a:cubicBezTo>
                  <a:pt x="-23368" y="1125637"/>
                  <a:pt x="11641" y="988636"/>
                  <a:pt x="0" y="726567"/>
                </a:cubicBezTo>
                <a:cubicBezTo>
                  <a:pt x="-11641" y="464498"/>
                  <a:pt x="14179" y="356230"/>
                  <a:pt x="0" y="0"/>
                </a:cubicBezTo>
                <a:close/>
              </a:path>
            </a:pathLst>
          </a:custGeom>
          <a:noFill/>
          <a:ln>
            <a:noFill/>
          </a:ln>
        </p:spPr>
      </p:pic>
      <p:sp>
        <p:nvSpPr>
          <p:cNvPr id="249" name="Google Shape;249;p35"/>
          <p:cNvSpPr txBox="1"/>
          <p:nvPr/>
        </p:nvSpPr>
        <p:spPr>
          <a:xfrm>
            <a:off x="168080" y="4306414"/>
            <a:ext cx="6233037" cy="229465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Pts val="135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Global samplings 2017- 2018, 2019, 2022</a:t>
            </a:r>
            <a:r>
              <a:rPr kumimoji="0" lang="en-US" sz="1800" b="1" i="0" u="none" strike="noStrike" kern="0" cap="none" spc="0" normalizeH="0" baseline="0" noProof="0">
                <a:ln>
                  <a:noFill/>
                </a:ln>
                <a:solidFill>
                  <a:srgbClr val="000000"/>
                </a:solidFill>
                <a:effectLst/>
                <a:uLnTx/>
                <a:uFillTx/>
                <a:latin typeface="Arial"/>
                <a:cs typeface="Arial"/>
                <a:sym typeface="Arial"/>
              </a:rPr>
              <a:t>, 2023, 2025</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68288" marR="0" lvl="1" indent="-228600" algn="l" defTabSz="914400" rtl="0" eaLnBrk="1" fontAlgn="auto" latinLnBrk="0" hangingPunct="1">
              <a:lnSpc>
                <a:spcPct val="120000"/>
              </a:lnSpc>
              <a:spcBef>
                <a:spcPts val="500"/>
              </a:spcBef>
              <a:spcAft>
                <a:spcPts val="0"/>
              </a:spcAft>
              <a:buClr>
                <a:srgbClr val="000000"/>
              </a:buClr>
              <a:buSzPts val="1200"/>
              <a:buFont typeface="Noto Sans Symbols"/>
              <a:buChar char="🡪"/>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Main focus on online platforms’ sales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1" indent="-228600" algn="l" defTabSz="914400" rtl="0" eaLnBrk="1" fontAlgn="auto" latinLnBrk="0" hangingPunct="1">
              <a:lnSpc>
                <a:spcPct val="120000"/>
              </a:lnSpc>
              <a:spcBef>
                <a:spcPts val="500"/>
              </a:spcBef>
              <a:spcAft>
                <a:spcPts val="0"/>
              </a:spcAft>
              <a:buClr>
                <a:srgbClr val="000000"/>
              </a:buClr>
              <a:buSzPts val="1200"/>
              <a:buFont typeface="Noto Sans Symbols"/>
              <a:buChar char="🡪"/>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Over 1000 products tested, engaging multiple NGO partners from around the globe</a:t>
            </a:r>
          </a:p>
          <a:p>
            <a:pPr marL="228600" marR="0" lvl="1" indent="-228600" algn="l" defTabSz="914400" rtl="0" eaLnBrk="1" fontAlgn="auto" latinLnBrk="0" hangingPunct="1">
              <a:lnSpc>
                <a:spcPct val="120000"/>
              </a:lnSpc>
              <a:spcBef>
                <a:spcPts val="500"/>
              </a:spcBef>
              <a:spcAft>
                <a:spcPts val="0"/>
              </a:spcAft>
              <a:buClr>
                <a:srgbClr val="000000"/>
              </a:buClr>
              <a:buSzPts val="1200"/>
              <a:buFont typeface="Noto Sans Symbols"/>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From over 40 platforms </a:t>
            </a:r>
          </a:p>
          <a:p>
            <a:pPr marL="228600" marR="0" lvl="1" indent="-228600" algn="l" defTabSz="914400" rtl="0" eaLnBrk="1" fontAlgn="auto" latinLnBrk="0" hangingPunct="1">
              <a:lnSpc>
                <a:spcPct val="120000"/>
              </a:lnSpc>
              <a:spcBef>
                <a:spcPts val="500"/>
              </a:spcBef>
              <a:spcAft>
                <a:spcPts val="0"/>
              </a:spcAft>
              <a:buClr>
                <a:srgbClr val="000000"/>
              </a:buClr>
              <a:buSzPts val="1200"/>
              <a:buFont typeface="Noto Sans Symbols"/>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Over 70 brands found with </a:t>
            </a:r>
            <a:r>
              <a:rPr kumimoji="0" lang="en-US" sz="1600" b="1" i="0" u="none" strike="noStrike" kern="0" cap="none" spc="0" normalizeH="0" baseline="0" noProof="0">
                <a:ln>
                  <a:noFill/>
                </a:ln>
                <a:solidFill>
                  <a:srgbClr val="FF0000"/>
                </a:solidFill>
                <a:effectLst/>
                <a:uLnTx/>
                <a:uFillTx/>
                <a:latin typeface="Arial"/>
                <a:cs typeface="Arial"/>
                <a:sym typeface="Arial"/>
              </a:rPr>
              <a:t>mercury above 1ppm</a:t>
            </a:r>
            <a:r>
              <a:rPr kumimoji="0" lang="en-US" sz="1400" b="1" i="0" u="none" strike="noStrike" kern="0" cap="none" spc="0" normalizeH="0" baseline="0" noProof="0">
                <a:ln>
                  <a:noFill/>
                </a:ln>
                <a:solidFill>
                  <a:srgbClr val="000000"/>
                </a:solidFill>
                <a:effectLst/>
                <a:uLnTx/>
                <a:uFillTx/>
                <a:latin typeface="Arial"/>
                <a:cs typeface="Arial"/>
                <a:sym typeface="Arial"/>
              </a:rPr>
              <a:t>.</a:t>
            </a:r>
            <a:endParaRPr kumimoji="0" lang="en-US" sz="1400" b="0" i="0" u="none" strike="noStrike" kern="0" cap="none" spc="0" normalizeH="0" baseline="0" noProof="0">
              <a:ln>
                <a:noFill/>
              </a:ln>
              <a:solidFill>
                <a:srgbClr val="000000"/>
              </a:solidFill>
              <a:effectLst/>
              <a:uLnTx/>
              <a:uFillTx/>
              <a:latin typeface="Arial"/>
              <a:cs typeface="Arial"/>
              <a:sym typeface="Arial"/>
            </a:endParaRPr>
          </a:p>
          <a:p>
            <a:pPr marL="228600" marR="0" lvl="1" indent="-228600" algn="l" defTabSz="914400" rtl="0" eaLnBrk="1" fontAlgn="auto" latinLnBrk="0" hangingPunct="1">
              <a:lnSpc>
                <a:spcPct val="120000"/>
              </a:lnSpc>
              <a:spcBef>
                <a:spcPts val="500"/>
              </a:spcBef>
              <a:spcAft>
                <a:spcPts val="0"/>
              </a:spcAft>
              <a:buClr>
                <a:srgbClr val="000000"/>
              </a:buClr>
              <a:buSzPts val="1200"/>
              <a:buFont typeface="Noto Sans Symbols"/>
              <a:buChar char="🡪"/>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Google Shape;331;p41" descr="A poster of a hand mirror and a jar of cream&#10;&#10;Description automatically generated">
            <a:extLst>
              <a:ext uri="{FF2B5EF4-FFF2-40B4-BE49-F238E27FC236}">
                <a16:creationId xmlns:a16="http://schemas.microsoft.com/office/drawing/2014/main" id="{A6D88030-F196-AF14-02CE-4F330736B4E4}"/>
              </a:ext>
            </a:extLst>
          </p:cNvPr>
          <p:cNvPicPr preferRelativeResize="0"/>
          <p:nvPr/>
        </p:nvPicPr>
        <p:blipFill rotWithShape="1">
          <a:blip r:embed="rId8">
            <a:alphaModFix/>
          </a:blip>
          <a:srcRect/>
          <a:stretch/>
        </p:blipFill>
        <p:spPr>
          <a:xfrm rot="1113373">
            <a:off x="10288764" y="1059488"/>
            <a:ext cx="1615380" cy="2057212"/>
          </a:xfrm>
          <a:prstGeom prst="rect">
            <a:avLst/>
          </a:prstGeom>
          <a:noFill/>
          <a:ln>
            <a:noFill/>
          </a:ln>
        </p:spPr>
      </p:pic>
      <p:sp>
        <p:nvSpPr>
          <p:cNvPr id="4" name="Google Shape;332;p41">
            <a:extLst>
              <a:ext uri="{FF2B5EF4-FFF2-40B4-BE49-F238E27FC236}">
                <a16:creationId xmlns:a16="http://schemas.microsoft.com/office/drawing/2014/main" id="{A3DAE83A-A313-3D45-E06B-FA368D1AD5C3}"/>
              </a:ext>
            </a:extLst>
          </p:cNvPr>
          <p:cNvSpPr txBox="1"/>
          <p:nvPr/>
        </p:nvSpPr>
        <p:spPr>
          <a:xfrm>
            <a:off x="9968032" y="2363884"/>
            <a:ext cx="2206762" cy="3529448"/>
          </a:xfrm>
          <a:prstGeom prst="rect">
            <a:avLst/>
          </a:prstGeom>
          <a:gradFill flip="none" rotWithShape="1">
            <a:gsLst>
              <a:gs pos="92000">
                <a:schemeClr val="bg1"/>
              </a:gs>
              <a:gs pos="0">
                <a:srgbClr val="FF9999"/>
              </a:gs>
            </a:gsLst>
            <a:lin ang="5400000" scaled="1"/>
            <a:tileRect/>
          </a:gradFill>
          <a:ln>
            <a:noFill/>
          </a:ln>
        </p:spPr>
        <p:txBody>
          <a:bodyPr spcFirstLastPara="1" wrap="square" lIns="91425" tIns="45700" rIns="91425" bIns="45700" anchor="t" anchorCtr="0">
            <a:normAutofit fontScale="25000" lnSpcReduction="20000"/>
          </a:bodyPr>
          <a:lstStyle/>
          <a:p>
            <a:pPr marL="0" marR="0" lvl="0" indent="0" algn="ctr" defTabSz="914400" rtl="0" eaLnBrk="1" fontAlgn="auto" latinLnBrk="0" hangingPunct="1">
              <a:lnSpc>
                <a:spcPct val="120000"/>
              </a:lnSpc>
              <a:spcBef>
                <a:spcPts val="0"/>
              </a:spcBef>
              <a:spcAft>
                <a:spcPts val="0"/>
              </a:spcAft>
              <a:buClr>
                <a:srgbClr val="000000"/>
              </a:buClr>
              <a:buSzPts val="1350"/>
              <a:buFont typeface="Arial"/>
              <a:buNone/>
              <a:tabLst/>
              <a:defRPr/>
            </a:pPr>
            <a:r>
              <a:rPr kumimoji="0" lang="en-US" sz="7200" b="1" i="0" u="none" strike="noStrike" kern="0" cap="none" spc="0" normalizeH="0" baseline="0" noProof="0">
                <a:ln>
                  <a:noFill/>
                </a:ln>
                <a:solidFill>
                  <a:srgbClr val="000000"/>
                </a:solidFill>
                <a:effectLst/>
                <a:uLnTx/>
                <a:uFillTx/>
                <a:latin typeface="Arial"/>
                <a:ea typeface="Arial"/>
                <a:cs typeface="Arial"/>
                <a:sym typeface="Arial"/>
              </a:rPr>
              <a:t>EIA investigation 2023 </a:t>
            </a:r>
          </a:p>
          <a:p>
            <a:pPr marL="285750" marR="0" lvl="0" indent="-285750" algn="l" defTabSz="914400" rtl="0" eaLnBrk="1" fontAlgn="auto" latinLnBrk="0" hangingPunct="1">
              <a:lnSpc>
                <a:spcPct val="120000"/>
              </a:lnSpc>
              <a:spcBef>
                <a:spcPts val="0"/>
              </a:spcBef>
              <a:spcAft>
                <a:spcPts val="0"/>
              </a:spcAft>
              <a:buClr>
                <a:srgbClr val="000000"/>
              </a:buClr>
              <a:buSzPts val="1350"/>
              <a:buFont typeface="Wingdings" panose="05000000000000000000" pitchFamily="2" charset="2"/>
              <a:buChar char="v"/>
              <a:tabLst/>
              <a:defRPr/>
            </a:pPr>
            <a:r>
              <a:rPr kumimoji="0" lang="en-US" sz="6400" b="0" i="0" u="none" strike="noStrike" kern="0" cap="none" spc="0" normalizeH="0" baseline="0" noProof="0">
                <a:ln>
                  <a:noFill/>
                </a:ln>
                <a:solidFill>
                  <a:srgbClr val="000000"/>
                </a:solidFill>
                <a:effectLst/>
                <a:uLnTx/>
                <a:uFillTx/>
                <a:latin typeface="Arial"/>
                <a:cs typeface="Arial"/>
                <a:sym typeface="Arial"/>
              </a:rPr>
              <a:t>M</a:t>
            </a:r>
            <a:r>
              <a:rPr kumimoji="0" lang="en-US" sz="6400" b="0" i="0" u="none" strike="noStrike" kern="0" cap="none" spc="0" normalizeH="0" baseline="0" noProof="0">
                <a:ln>
                  <a:noFill/>
                </a:ln>
                <a:solidFill>
                  <a:srgbClr val="000000"/>
                </a:solidFill>
                <a:effectLst/>
                <a:uLnTx/>
                <a:uFillTx/>
                <a:latin typeface="Arial"/>
                <a:ea typeface="Arial"/>
                <a:cs typeface="Arial"/>
                <a:sym typeface="Arial"/>
              </a:rPr>
              <a:t>ercury compounds added in SLPs</a:t>
            </a:r>
            <a:endParaRPr kumimoji="0" lang="en-US" sz="6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20000"/>
              </a:lnSpc>
              <a:spcBef>
                <a:spcPts val="1000"/>
              </a:spcBef>
              <a:spcAft>
                <a:spcPts val="0"/>
              </a:spcAft>
              <a:buClr>
                <a:srgbClr val="000000"/>
              </a:buClr>
              <a:buSzPts val="1350"/>
              <a:buFont typeface="Wingdings" panose="05000000000000000000" pitchFamily="2" charset="2"/>
              <a:buChar char="v"/>
              <a:tabLst/>
              <a:defRPr/>
            </a:pPr>
            <a:r>
              <a:rPr kumimoji="0" lang="en-US" sz="6400" b="0" i="0" u="none" strike="noStrike" kern="0" cap="none" spc="0" normalizeH="0" baseline="0" noProof="0">
                <a:ln>
                  <a:noFill/>
                </a:ln>
                <a:solidFill>
                  <a:srgbClr val="000000"/>
                </a:solidFill>
                <a:effectLst/>
                <a:uLnTx/>
                <a:uFillTx/>
                <a:latin typeface="Arial"/>
                <a:ea typeface="Arial"/>
                <a:cs typeface="Arial"/>
                <a:sym typeface="Arial"/>
              </a:rPr>
              <a:t>Production in Thailand, Jamaica, and Pakistan</a:t>
            </a:r>
            <a:endParaRPr kumimoji="0" sz="6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20000"/>
              </a:lnSpc>
              <a:spcBef>
                <a:spcPts val="1000"/>
              </a:spcBef>
              <a:spcAft>
                <a:spcPts val="0"/>
              </a:spcAft>
              <a:buClr>
                <a:srgbClr val="000000"/>
              </a:buClr>
              <a:buSzPts val="1350"/>
              <a:buFont typeface="Wingdings" panose="05000000000000000000" pitchFamily="2" charset="2"/>
              <a:buChar char="v"/>
              <a:tabLst/>
              <a:defRPr/>
            </a:pPr>
            <a:r>
              <a:rPr kumimoji="0" lang="en-US" sz="6400" b="0" i="0" u="none" strike="noStrike" kern="0" cap="none" spc="0" normalizeH="0" baseline="0" noProof="0">
                <a:ln>
                  <a:noFill/>
                </a:ln>
                <a:solidFill>
                  <a:srgbClr val="000000"/>
                </a:solidFill>
                <a:effectLst/>
                <a:uLnTx/>
                <a:uFillTx/>
                <a:latin typeface="Arial"/>
                <a:ea typeface="Arial"/>
                <a:cs typeface="Arial"/>
                <a:sym typeface="Arial"/>
              </a:rPr>
              <a:t>Intermediary transit ports in Spain, UAE, and USA.</a:t>
            </a:r>
            <a:endParaRPr kumimoji="0" sz="6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819DBA79-8C8E-A97C-046B-D00A458465B3}"/>
              </a:ext>
            </a:extLst>
          </p:cNvPr>
          <p:cNvPicPr>
            <a:picLocks noChangeAspect="1"/>
          </p:cNvPicPr>
          <p:nvPr/>
        </p:nvPicPr>
        <p:blipFill>
          <a:blip r:embed="rId9"/>
          <a:stretch>
            <a:fillRect/>
          </a:stretch>
        </p:blipFill>
        <p:spPr>
          <a:xfrm>
            <a:off x="6476508" y="1235800"/>
            <a:ext cx="3541606" cy="3268375"/>
          </a:xfrm>
          <a:prstGeom prst="rect">
            <a:avLst/>
          </a:prstGeom>
        </p:spPr>
      </p:pic>
      <p:sp>
        <p:nvSpPr>
          <p:cNvPr id="6" name="TextBox 5">
            <a:extLst>
              <a:ext uri="{FF2B5EF4-FFF2-40B4-BE49-F238E27FC236}">
                <a16:creationId xmlns:a16="http://schemas.microsoft.com/office/drawing/2014/main" id="{EA83FAC0-6626-D13F-6F05-79D52916C605}"/>
              </a:ext>
            </a:extLst>
          </p:cNvPr>
          <p:cNvSpPr txBox="1"/>
          <p:nvPr/>
        </p:nvSpPr>
        <p:spPr>
          <a:xfrm>
            <a:off x="6600345" y="4726261"/>
            <a:ext cx="303186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C00000"/>
                </a:solidFill>
                <a:effectLst/>
                <a:uLnTx/>
                <a:uFillTx/>
                <a:latin typeface="Arial"/>
                <a:cs typeface="Arial"/>
                <a:sym typeface="Arial"/>
                <a:hlinkClick r:id="rId10">
                  <a:extLst>
                    <a:ext uri="{A12FA001-AC4F-418D-AE19-62706E023703}">
                      <ahyp:hlinkClr xmlns:ahyp="http://schemas.microsoft.com/office/drawing/2018/hyperlinkcolor" val="tx"/>
                    </a:ext>
                  </a:extLst>
                </a:hlinkClick>
              </a:rPr>
              <a:t>ZMWG Database </a:t>
            </a:r>
            <a:r>
              <a:rPr kumimoji="0" lang="en-US" sz="1600" b="1" i="0" u="none" strike="noStrike" kern="0" cap="none" spc="0" normalizeH="0" baseline="0" noProof="0">
                <a:ln>
                  <a:noFill/>
                </a:ln>
                <a:solidFill>
                  <a:srgbClr val="92D050"/>
                </a:solidFill>
                <a:effectLst/>
                <a:uLnTx/>
                <a:uFillTx/>
                <a:latin typeface="Arial"/>
                <a:cs typeface="Arial"/>
                <a:sym typeface="Arial"/>
                <a:hlinkClick r:id="rId10">
                  <a:extLst>
                    <a:ext uri="{A12FA001-AC4F-418D-AE19-62706E023703}">
                      <ahyp:hlinkClr xmlns:ahyp="http://schemas.microsoft.com/office/drawing/2018/hyperlinkcolor" val="tx"/>
                    </a:ext>
                  </a:extLst>
                </a:hlinkClick>
              </a:rPr>
              <a:t>https://www.zeromercury.org/projects/mercury-added-skin-lightening-creams-campaign-database/</a:t>
            </a:r>
            <a:endParaRPr kumimoji="0" lang="en-BE" sz="1600" b="1" i="0" u="none" strike="noStrike" kern="0" cap="none" spc="0" normalizeH="0" baseline="0" noProof="0">
              <a:ln>
                <a:noFill/>
              </a:ln>
              <a:solidFill>
                <a:srgbClr val="92D050"/>
              </a:solidFill>
              <a:effectLst/>
              <a:uLnTx/>
              <a:uFillTx/>
              <a:latin typeface="Arial"/>
              <a:cs typeface="Arial"/>
              <a:sym typeface="Arial"/>
            </a:endParaRPr>
          </a:p>
        </p:txBody>
      </p:sp>
      <p:pic>
        <p:nvPicPr>
          <p:cNvPr id="1026" name="Picture 2">
            <a:extLst>
              <a:ext uri="{FF2B5EF4-FFF2-40B4-BE49-F238E27FC236}">
                <a16:creationId xmlns:a16="http://schemas.microsoft.com/office/drawing/2014/main" id="{195BC786-F205-6DA1-B4DF-1E5C7DFD7A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12827" y="1170499"/>
            <a:ext cx="1357948" cy="19202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0588876-D082-2FCB-4660-28DD9C3C4A2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13324" y="2216895"/>
            <a:ext cx="1387793" cy="19630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0"/>
          <p:cNvSpPr/>
          <p:nvPr/>
        </p:nvSpPr>
        <p:spPr>
          <a:xfrm>
            <a:off x="0" y="234445"/>
            <a:ext cx="12233118" cy="812324"/>
          </a:xfrm>
          <a:prstGeom prst="rect">
            <a:avLst/>
          </a:prstGeom>
          <a:solidFill>
            <a:schemeClr val="bg1">
              <a:lumMod val="7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900"/>
              <a:buFont typeface="Play"/>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01" name="Google Shape;301;p40"/>
          <p:cNvGrpSpPr/>
          <p:nvPr/>
        </p:nvGrpSpPr>
        <p:grpSpPr>
          <a:xfrm>
            <a:off x="-5674" y="5920572"/>
            <a:ext cx="12192000" cy="1106511"/>
            <a:chOff x="0" y="5498910"/>
            <a:chExt cx="12192000" cy="1597435"/>
          </a:xfrm>
        </p:grpSpPr>
        <p:pic>
          <p:nvPicPr>
            <p:cNvPr id="302" name="Google Shape;302;p40" descr="A picture containing knife, drawing&#10;&#10;Description automatically generated"/>
            <p:cNvPicPr preferRelativeResize="0"/>
            <p:nvPr/>
          </p:nvPicPr>
          <p:blipFill rotWithShape="1">
            <a:blip r:embed="rId3">
              <a:alphaModFix/>
            </a:blip>
            <a:srcRect/>
            <a:stretch/>
          </p:blipFill>
          <p:spPr>
            <a:xfrm rot="10800000">
              <a:off x="0" y="5498910"/>
              <a:ext cx="12192000" cy="1597435"/>
            </a:xfrm>
            <a:prstGeom prst="rect">
              <a:avLst/>
            </a:prstGeom>
            <a:noFill/>
            <a:ln>
              <a:noFill/>
            </a:ln>
          </p:spPr>
        </p:pic>
        <p:pic>
          <p:nvPicPr>
            <p:cNvPr id="303" name="Google Shape;303;p40" descr="zeromercury WG logo"/>
            <p:cNvPicPr preferRelativeResize="0"/>
            <p:nvPr/>
          </p:nvPicPr>
          <p:blipFill rotWithShape="1">
            <a:blip r:embed="rId4">
              <a:alphaModFix/>
            </a:blip>
            <a:srcRect/>
            <a:stretch/>
          </p:blipFill>
          <p:spPr>
            <a:xfrm>
              <a:off x="10464800" y="5869722"/>
              <a:ext cx="1587500" cy="826116"/>
            </a:xfrm>
            <a:prstGeom prst="rect">
              <a:avLst/>
            </a:prstGeom>
            <a:noFill/>
            <a:ln>
              <a:noFill/>
            </a:ln>
          </p:spPr>
        </p:pic>
      </p:grpSp>
      <p:sp>
        <p:nvSpPr>
          <p:cNvPr id="304" name="Google Shape;304;p40"/>
          <p:cNvSpPr txBox="1"/>
          <p:nvPr/>
        </p:nvSpPr>
        <p:spPr>
          <a:xfrm>
            <a:off x="2259912" y="340280"/>
            <a:ext cx="8024474" cy="62018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ct val="100000"/>
              <a:buFont typeface="Arial Rounded"/>
              <a:buNone/>
              <a:tabLst/>
              <a:defRPr/>
            </a:pPr>
            <a:r>
              <a:rPr kumimoji="0" lang="en-US" sz="3600" b="1" i="0" u="none" strike="noStrike" kern="0" cap="none" spc="0" normalizeH="0" baseline="0" noProof="0">
                <a:ln>
                  <a:noFill/>
                </a:ln>
                <a:solidFill>
                  <a:srgbClr val="FFFFFF"/>
                </a:solidFill>
                <a:effectLst/>
                <a:uLnTx/>
                <a:uFillTx/>
                <a:latin typeface="Arial"/>
                <a:ea typeface="Arial Rounded"/>
                <a:cs typeface="Arial Rounded"/>
                <a:sym typeface="Arial Rounded"/>
              </a:rPr>
              <a:t>Elements for effective enforcement </a:t>
            </a:r>
            <a:endParaRPr kumimoji="0" sz="36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40"/>
          <p:cNvSpPr txBox="1"/>
          <p:nvPr/>
        </p:nvSpPr>
        <p:spPr>
          <a:xfrm>
            <a:off x="1010381" y="1389736"/>
            <a:ext cx="5085619" cy="83755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Pts val="135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Regulations </a:t>
            </a: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(e.g. on </a:t>
            </a: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manufacture</a:t>
            </a: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 </a:t>
            </a: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trade, sale </a:t>
            </a: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labelling, compounds, </a:t>
            </a: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online services</a:t>
            </a: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a:t>
            </a:r>
            <a:endParaRPr kumimoji="0" lang="en-US" sz="1800" b="1"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20000"/>
              </a:lnSpc>
              <a:spcBef>
                <a:spcPts val="0"/>
              </a:spcBef>
              <a:spcAft>
                <a:spcPts val="0"/>
              </a:spcAft>
              <a:buClr>
                <a:srgbClr val="000000"/>
              </a:buClr>
              <a:buSzPts val="1350"/>
              <a:buFont typeface="Arial" panose="020B0604020202020204" pitchFamily="34" charset="0"/>
              <a:buChar char="•"/>
              <a:tabLst/>
              <a:defRPr/>
            </a:pPr>
            <a:endParaRPr kumimoji="0" lang="en-US" sz="1800" b="1"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20000"/>
              </a:lnSpc>
              <a:spcBef>
                <a:spcPts val="0"/>
              </a:spcBef>
              <a:spcAft>
                <a:spcPts val="0"/>
              </a:spcAft>
              <a:buClr>
                <a:srgbClr val="000000"/>
              </a:buClr>
              <a:buSzPts val="1350"/>
              <a:buFont typeface="Arial" panose="020B0604020202020204" pitchFamily="34" charset="0"/>
              <a:buChar char="•"/>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09;p40">
            <a:extLst>
              <a:ext uri="{FF2B5EF4-FFF2-40B4-BE49-F238E27FC236}">
                <a16:creationId xmlns:a16="http://schemas.microsoft.com/office/drawing/2014/main" id="{8E69466B-1750-8222-0F11-A294D9C0E99F}"/>
              </a:ext>
            </a:extLst>
          </p:cNvPr>
          <p:cNvSpPr txBox="1"/>
          <p:nvPr/>
        </p:nvSpPr>
        <p:spPr>
          <a:xfrm>
            <a:off x="1035642" y="2322456"/>
            <a:ext cx="5085619" cy="110654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Pts val="135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Advisories, Prohibited products lists </a:t>
            </a: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(e.g. national/regional  detention lists or advisories, alert systems</a:t>
            </a:r>
            <a:r>
              <a:rPr kumimoji="0" lang="en-US" sz="1800" b="0" i="0" u="none" strike="noStrike" kern="0" cap="none" spc="0" normalizeH="0" baseline="0" noProof="0">
                <a:ln>
                  <a:noFill/>
                </a:ln>
                <a:solidFill>
                  <a:srgbClr val="000000"/>
                </a:solidFill>
                <a:effectLst/>
                <a:uLnTx/>
                <a:uFillTx/>
                <a:latin typeface="Arial"/>
                <a:cs typeface="Arial"/>
                <a:sym typeface="Arial"/>
              </a:rPr>
              <a:t>)</a:t>
            </a: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20000"/>
              </a:lnSpc>
              <a:spcBef>
                <a:spcPts val="0"/>
              </a:spcBef>
              <a:spcAft>
                <a:spcPts val="0"/>
              </a:spcAft>
              <a:buClr>
                <a:srgbClr val="000000"/>
              </a:buClr>
              <a:buSzPts val="1350"/>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20000"/>
              </a:lnSpc>
              <a:spcBef>
                <a:spcPts val="1000"/>
              </a:spcBef>
              <a:spcAft>
                <a:spcPts val="0"/>
              </a:spcAft>
              <a:buClr>
                <a:srgbClr val="000000"/>
              </a:buClr>
              <a:buSzPts val="1350"/>
              <a:buFont typeface="Arial"/>
              <a:buChar char="•"/>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Graphic 8" descr="Document with solid fill">
            <a:extLst>
              <a:ext uri="{FF2B5EF4-FFF2-40B4-BE49-F238E27FC236}">
                <a16:creationId xmlns:a16="http://schemas.microsoft.com/office/drawing/2014/main" id="{E2319459-D4B4-F151-517C-4E993ED7643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1242" y="1354886"/>
            <a:ext cx="914400" cy="914400"/>
          </a:xfrm>
          <a:prstGeom prst="rect">
            <a:avLst/>
          </a:prstGeom>
        </p:spPr>
      </p:pic>
      <p:pic>
        <p:nvPicPr>
          <p:cNvPr id="13" name="Graphic 12" descr="Clipboard Checked with solid fill">
            <a:extLst>
              <a:ext uri="{FF2B5EF4-FFF2-40B4-BE49-F238E27FC236}">
                <a16:creationId xmlns:a16="http://schemas.microsoft.com/office/drawing/2014/main" id="{8B6831F6-3D80-4843-7A5A-25D2AC5A0FE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3547" y="2347425"/>
            <a:ext cx="914400" cy="914400"/>
          </a:xfrm>
          <a:prstGeom prst="rect">
            <a:avLst/>
          </a:prstGeom>
        </p:spPr>
      </p:pic>
      <p:sp>
        <p:nvSpPr>
          <p:cNvPr id="14" name="Google Shape;306;p40"/>
          <p:cNvSpPr txBox="1"/>
          <p:nvPr/>
        </p:nvSpPr>
        <p:spPr>
          <a:xfrm>
            <a:off x="1035642" y="3433920"/>
            <a:ext cx="4958303" cy="75738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Pts val="1350"/>
              <a:buFont typeface="Arial"/>
              <a:buNone/>
              <a:tabLst/>
              <a:defRPr/>
            </a:pPr>
            <a:r>
              <a:rPr kumimoji="0" lang="en-US" sz="1800" b="1" i="0" u="none" strike="noStrike" kern="0" cap="none" spc="0" normalizeH="0" baseline="0" noProof="0">
                <a:ln>
                  <a:noFill/>
                </a:ln>
                <a:solidFill>
                  <a:srgbClr val="000000"/>
                </a:solidFill>
                <a:effectLst/>
                <a:uLnTx/>
                <a:uFillTx/>
                <a:latin typeface="Arial"/>
                <a:cs typeface="Arial"/>
                <a:sym typeface="Arial"/>
              </a:rPr>
              <a:t>Licensing of manufacturers and product ingredient approvals</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20000"/>
              </a:lnSpc>
              <a:spcBef>
                <a:spcPts val="1000"/>
              </a:spcBef>
              <a:spcAft>
                <a:spcPts val="0"/>
              </a:spcAft>
              <a:buClr>
                <a:srgbClr val="000000"/>
              </a:buClr>
              <a:buSzPts val="1200"/>
              <a:buFont typeface="Arial"/>
              <a:buNone/>
              <a:tabLst/>
              <a:defRPr/>
            </a:pPr>
            <a:endParaRPr kumimoji="0" sz="1600" b="1" i="0" u="none" strike="noStrike" kern="0" cap="none" spc="0" normalizeH="0" baseline="0" noProof="0">
              <a:ln>
                <a:noFill/>
              </a:ln>
              <a:solidFill>
                <a:srgbClr val="000000"/>
              </a:solidFill>
              <a:effectLst/>
              <a:uLnTx/>
              <a:uFillTx/>
              <a:latin typeface="Play"/>
              <a:ea typeface="Play"/>
              <a:cs typeface="Play"/>
              <a:sym typeface="Play"/>
            </a:endParaRPr>
          </a:p>
        </p:txBody>
      </p:sp>
      <p:pic>
        <p:nvPicPr>
          <p:cNvPr id="16" name="Graphic 15" descr="No sign with solid fill">
            <a:extLst>
              <a:ext uri="{FF2B5EF4-FFF2-40B4-BE49-F238E27FC236}">
                <a16:creationId xmlns:a16="http://schemas.microsoft.com/office/drawing/2014/main" id="{0FD68F98-A24C-FCC4-AB03-21864C2E005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1118" y="3260658"/>
            <a:ext cx="914400" cy="914400"/>
          </a:xfrm>
          <a:prstGeom prst="rect">
            <a:avLst/>
          </a:prstGeom>
        </p:spPr>
      </p:pic>
      <p:sp>
        <p:nvSpPr>
          <p:cNvPr id="17" name="Google Shape;309;p40">
            <a:extLst>
              <a:ext uri="{FF2B5EF4-FFF2-40B4-BE49-F238E27FC236}">
                <a16:creationId xmlns:a16="http://schemas.microsoft.com/office/drawing/2014/main" id="{7A4D7F33-3B58-D7B3-3B76-F7468EF8008A}"/>
              </a:ext>
            </a:extLst>
          </p:cNvPr>
          <p:cNvSpPr txBox="1"/>
          <p:nvPr/>
        </p:nvSpPr>
        <p:spPr>
          <a:xfrm>
            <a:off x="989348" y="4241433"/>
            <a:ext cx="4813920" cy="106992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Pts val="135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Enforcement /Inspections </a:t>
            </a:r>
            <a:r>
              <a:rPr kumimoji="0" lang="en-US" sz="1800" b="0" i="0" u="none" strike="noStrike" kern="0" cap="none" spc="0" normalizeH="0" baseline="0" noProof="0">
                <a:ln>
                  <a:noFill/>
                </a:ln>
                <a:solidFill>
                  <a:srgbClr val="000000"/>
                </a:solidFill>
                <a:effectLst/>
                <a:uLnTx/>
                <a:uFillTx/>
                <a:latin typeface="Arial"/>
                <a:cs typeface="Arial"/>
                <a:sym typeface="Arial"/>
              </a:rPr>
              <a:t>(e.g. clear mandates, responsibilities, formalized inspections, capacity building)</a:t>
            </a:r>
          </a:p>
          <a:p>
            <a:pPr marL="285750" marR="0" lvl="0" indent="-285750" algn="l" defTabSz="914400" rtl="0" eaLnBrk="1" fontAlgn="auto" latinLnBrk="0" hangingPunct="1">
              <a:lnSpc>
                <a:spcPct val="120000"/>
              </a:lnSpc>
              <a:spcBef>
                <a:spcPts val="1000"/>
              </a:spcBef>
              <a:spcAft>
                <a:spcPts val="0"/>
              </a:spcAft>
              <a:buClr>
                <a:srgbClr val="000000"/>
              </a:buClr>
              <a:buSzPts val="1350"/>
              <a:buFont typeface="Arial"/>
              <a:buChar char="•"/>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20000"/>
              </a:lnSpc>
              <a:spcBef>
                <a:spcPts val="1000"/>
              </a:spcBef>
              <a:spcAft>
                <a:spcPts val="0"/>
              </a:spcAft>
              <a:buClr>
                <a:srgbClr val="000000"/>
              </a:buClr>
              <a:buSzPts val="1350"/>
              <a:buFont typeface="Arial"/>
              <a:buChar char="•"/>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09;p40">
            <a:extLst>
              <a:ext uri="{FF2B5EF4-FFF2-40B4-BE49-F238E27FC236}">
                <a16:creationId xmlns:a16="http://schemas.microsoft.com/office/drawing/2014/main" id="{1A6B3775-4123-961B-D883-4E8852B044B6}"/>
              </a:ext>
            </a:extLst>
          </p:cNvPr>
          <p:cNvSpPr txBox="1"/>
          <p:nvPr/>
        </p:nvSpPr>
        <p:spPr>
          <a:xfrm>
            <a:off x="987947" y="5381687"/>
            <a:ext cx="4896377" cy="51585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Pts val="135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Penalties and sanctions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20000"/>
              </a:lnSpc>
              <a:spcBef>
                <a:spcPts val="1000"/>
              </a:spcBef>
              <a:spcAft>
                <a:spcPts val="0"/>
              </a:spcAft>
              <a:buClr>
                <a:srgbClr val="000000"/>
              </a:buClr>
              <a:buSzPts val="1350"/>
              <a:buFont typeface="Arial"/>
              <a:buChar char="•"/>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0" name="Graphic 19" descr="Police male with solid fill">
            <a:extLst>
              <a:ext uri="{FF2B5EF4-FFF2-40B4-BE49-F238E27FC236}">
                <a16:creationId xmlns:a16="http://schemas.microsoft.com/office/drawing/2014/main" id="{EA5ADF3B-EA6D-BFEF-4105-BAE566C2E6C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0" y="4310700"/>
            <a:ext cx="914400" cy="914400"/>
          </a:xfrm>
          <a:prstGeom prst="rect">
            <a:avLst/>
          </a:prstGeom>
        </p:spPr>
      </p:pic>
      <p:pic>
        <p:nvPicPr>
          <p:cNvPr id="22" name="Graphic 21" descr="Money envelope with solid fill">
            <a:extLst>
              <a:ext uri="{FF2B5EF4-FFF2-40B4-BE49-F238E27FC236}">
                <a16:creationId xmlns:a16="http://schemas.microsoft.com/office/drawing/2014/main" id="{BCBDE2D9-E696-2B9D-67B6-B0D0B84B73B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rot="1006248">
            <a:off x="0" y="5197065"/>
            <a:ext cx="914400" cy="914400"/>
          </a:xfrm>
          <a:prstGeom prst="rect">
            <a:avLst/>
          </a:prstGeom>
        </p:spPr>
      </p:pic>
      <p:pic>
        <p:nvPicPr>
          <p:cNvPr id="3" name="Graphic 2" descr="Advertising with solid fill">
            <a:extLst>
              <a:ext uri="{FF2B5EF4-FFF2-40B4-BE49-F238E27FC236}">
                <a16:creationId xmlns:a16="http://schemas.microsoft.com/office/drawing/2014/main" id="{D635356F-B11C-E824-B089-C609F9140F79}"/>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28366" y="5975088"/>
            <a:ext cx="757382" cy="757382"/>
          </a:xfrm>
          <a:prstGeom prst="rect">
            <a:avLst/>
          </a:prstGeom>
        </p:spPr>
      </p:pic>
      <p:sp>
        <p:nvSpPr>
          <p:cNvPr id="4" name="Google Shape;309;p40">
            <a:extLst>
              <a:ext uri="{FF2B5EF4-FFF2-40B4-BE49-F238E27FC236}">
                <a16:creationId xmlns:a16="http://schemas.microsoft.com/office/drawing/2014/main" id="{3BCA07AF-E666-0FA4-E07F-1B3936A0F42B}"/>
              </a:ext>
            </a:extLst>
          </p:cNvPr>
          <p:cNvSpPr txBox="1"/>
          <p:nvPr/>
        </p:nvSpPr>
        <p:spPr>
          <a:xfrm>
            <a:off x="942766" y="6006833"/>
            <a:ext cx="4642675" cy="46987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600"/>
              </a:spcAft>
              <a:buClr>
                <a:srgbClr val="000000"/>
              </a:buClr>
              <a:buSzPts val="135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Advertising / Display and Marketing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600"/>
              </a:spcAft>
              <a:buClr>
                <a:srgbClr val="000000"/>
              </a:buClr>
              <a:buSzPts val="1350"/>
              <a:buFont typeface="Arial"/>
              <a:buChar char="•"/>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Google Shape;196;p31" descr="A logo with blue and green colors&#10;&#10;Description automatically generated">
            <a:extLst>
              <a:ext uri="{FF2B5EF4-FFF2-40B4-BE49-F238E27FC236}">
                <a16:creationId xmlns:a16="http://schemas.microsoft.com/office/drawing/2014/main" id="{09F98D86-8B4D-2B55-B8AD-1E993A14573B}"/>
              </a:ext>
            </a:extLst>
          </p:cNvPr>
          <p:cNvPicPr preferRelativeResize="0"/>
          <p:nvPr/>
        </p:nvPicPr>
        <p:blipFill rotWithShape="1">
          <a:blip r:embed="rId11">
            <a:alphaModFix/>
          </a:blip>
          <a:srcRect/>
          <a:stretch/>
        </p:blipFill>
        <p:spPr>
          <a:xfrm>
            <a:off x="9286875" y="6246688"/>
            <a:ext cx="903341" cy="669903"/>
          </a:xfrm>
          <a:prstGeom prst="rect">
            <a:avLst/>
          </a:prstGeom>
          <a:noFill/>
          <a:ln>
            <a:noFill/>
          </a:ln>
        </p:spPr>
      </p:pic>
      <p:sp>
        <p:nvSpPr>
          <p:cNvPr id="6" name="Google Shape;315;p40">
            <a:extLst>
              <a:ext uri="{FF2B5EF4-FFF2-40B4-BE49-F238E27FC236}">
                <a16:creationId xmlns:a16="http://schemas.microsoft.com/office/drawing/2014/main" id="{7B4EC9F7-410C-0204-060C-1078674B6F62}"/>
              </a:ext>
            </a:extLst>
          </p:cNvPr>
          <p:cNvSpPr txBox="1"/>
          <p:nvPr/>
        </p:nvSpPr>
        <p:spPr>
          <a:xfrm>
            <a:off x="6964281" y="1254026"/>
            <a:ext cx="5245511" cy="81232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1000"/>
              </a:spcBef>
              <a:spcAft>
                <a:spcPts val="0"/>
              </a:spcAft>
              <a:buClr>
                <a:srgbClr val="000000"/>
              </a:buClr>
              <a:buSzPts val="20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Data collection </a:t>
            </a: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(e.g. sources, screening techniques XRF, </a:t>
            </a:r>
            <a:r>
              <a:rPr kumimoji="0" lang="en-US" sz="1800" b="0" i="0" u="none" strike="noStrike" kern="0" cap="none" spc="0" normalizeH="0" baseline="0" noProof="0" err="1">
                <a:ln>
                  <a:noFill/>
                </a:ln>
                <a:solidFill>
                  <a:srgbClr val="000000"/>
                </a:solidFill>
                <a:effectLst/>
                <a:uLnTx/>
                <a:uFillTx/>
                <a:latin typeface="Arial"/>
                <a:ea typeface="Arial"/>
                <a:cs typeface="Arial"/>
                <a:sym typeface="Arial"/>
              </a:rPr>
              <a:t>etc</a:t>
            </a: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 labs) </a:t>
            </a:r>
            <a:endParaRPr kumimoji="0" lang="en-US" sz="18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 name="Graphic 6" descr="Statistics with solid fill">
            <a:extLst>
              <a:ext uri="{FF2B5EF4-FFF2-40B4-BE49-F238E27FC236}">
                <a16:creationId xmlns:a16="http://schemas.microsoft.com/office/drawing/2014/main" id="{FE30EF6A-C859-A49E-3A25-82E5FB110CFC}"/>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5993945" y="1198780"/>
            <a:ext cx="914400" cy="914400"/>
          </a:xfrm>
          <a:prstGeom prst="rect">
            <a:avLst/>
          </a:prstGeom>
        </p:spPr>
      </p:pic>
      <p:sp>
        <p:nvSpPr>
          <p:cNvPr id="8" name="Google Shape;315;p40">
            <a:extLst>
              <a:ext uri="{FF2B5EF4-FFF2-40B4-BE49-F238E27FC236}">
                <a16:creationId xmlns:a16="http://schemas.microsoft.com/office/drawing/2014/main" id="{C7FDE44F-AE1F-4049-073C-1D69F5A0911F}"/>
              </a:ext>
            </a:extLst>
          </p:cNvPr>
          <p:cNvSpPr txBox="1"/>
          <p:nvPr/>
        </p:nvSpPr>
        <p:spPr>
          <a:xfrm>
            <a:off x="6985139" y="2199155"/>
            <a:ext cx="4897625" cy="10143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1000"/>
              </a:spcBef>
              <a:spcAft>
                <a:spcPts val="0"/>
              </a:spcAft>
              <a:buClr>
                <a:srgbClr val="000000"/>
              </a:buClr>
              <a:buSzPts val="20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Raising Awareness </a:t>
            </a: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(e.g. inform regulators, health professionals, consumers, academia, CSOs) </a:t>
            </a:r>
            <a:endParaRPr kumimoji="0" lang="en-US" sz="18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 name="Graphic 9" descr="Lighthouse scene with solid fill">
            <a:extLst>
              <a:ext uri="{FF2B5EF4-FFF2-40B4-BE49-F238E27FC236}">
                <a16:creationId xmlns:a16="http://schemas.microsoft.com/office/drawing/2014/main" id="{2BEA0BC3-7899-4884-2DB4-26D43CDD5BBF}"/>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6012143" y="2269286"/>
            <a:ext cx="914400" cy="914400"/>
          </a:xfrm>
          <a:prstGeom prst="rect">
            <a:avLst/>
          </a:prstGeom>
        </p:spPr>
      </p:pic>
      <p:sp>
        <p:nvSpPr>
          <p:cNvPr id="11" name="Google Shape;315;p40">
            <a:extLst>
              <a:ext uri="{FF2B5EF4-FFF2-40B4-BE49-F238E27FC236}">
                <a16:creationId xmlns:a16="http://schemas.microsoft.com/office/drawing/2014/main" id="{8A1FAA34-C87A-654D-DAE6-E47AA16F36CD}"/>
              </a:ext>
            </a:extLst>
          </p:cNvPr>
          <p:cNvSpPr txBox="1"/>
          <p:nvPr/>
        </p:nvSpPr>
        <p:spPr>
          <a:xfrm>
            <a:off x="7047065" y="3213542"/>
            <a:ext cx="4522208" cy="124873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1000"/>
              </a:spcBef>
              <a:spcAft>
                <a:spcPts val="0"/>
              </a:spcAft>
              <a:buClr>
                <a:srgbClr val="000000"/>
              </a:buClr>
              <a:buSzPts val="20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Intergovernmental and Interregional cooperation </a:t>
            </a: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(e.g. defined responsibilities, coordination, police, customs, harmonization of laws, alert systems </a:t>
            </a:r>
            <a:r>
              <a:rPr kumimoji="0" lang="en-US" sz="1800" b="0" i="0" u="none" strike="noStrike" kern="0" cap="none" spc="0" normalizeH="0" baseline="0" noProof="0" err="1">
                <a:ln>
                  <a:noFill/>
                </a:ln>
                <a:solidFill>
                  <a:srgbClr val="000000"/>
                </a:solidFill>
                <a:effectLst/>
                <a:uLnTx/>
                <a:uFillTx/>
                <a:latin typeface="Arial"/>
                <a:ea typeface="Arial"/>
                <a:cs typeface="Arial"/>
                <a:sym typeface="Arial"/>
              </a:rPr>
              <a:t>etc</a:t>
            </a: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 </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pic>
        <p:nvPicPr>
          <p:cNvPr id="12" name="Graphic 11" descr="Group with solid fill">
            <a:extLst>
              <a:ext uri="{FF2B5EF4-FFF2-40B4-BE49-F238E27FC236}">
                <a16:creationId xmlns:a16="http://schemas.microsoft.com/office/drawing/2014/main" id="{71326F38-E6D5-379F-FD07-159A4A89D059}"/>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6037529" y="3223233"/>
            <a:ext cx="914400" cy="914400"/>
          </a:xfrm>
          <a:prstGeom prst="rect">
            <a:avLst/>
          </a:prstGeom>
        </p:spPr>
      </p:pic>
      <p:sp>
        <p:nvSpPr>
          <p:cNvPr id="15" name="Google Shape;315;p40">
            <a:extLst>
              <a:ext uri="{FF2B5EF4-FFF2-40B4-BE49-F238E27FC236}">
                <a16:creationId xmlns:a16="http://schemas.microsoft.com/office/drawing/2014/main" id="{4E28CD14-AF80-11B9-E61B-B8A0DD06F24A}"/>
              </a:ext>
            </a:extLst>
          </p:cNvPr>
          <p:cNvSpPr txBox="1"/>
          <p:nvPr/>
        </p:nvSpPr>
        <p:spPr>
          <a:xfrm>
            <a:off x="6926543" y="4671842"/>
            <a:ext cx="5140067" cy="858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1000"/>
              </a:spcBef>
              <a:spcAft>
                <a:spcPts val="0"/>
              </a:spcAft>
              <a:buClr>
                <a:srgbClr val="000000"/>
              </a:buClr>
              <a:buSzPts val="20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Online commerce and </a:t>
            </a:r>
            <a:r>
              <a:rPr kumimoji="0" lang="en-US" sz="1800" b="1" i="0" u="none" strike="noStrike" kern="0" cap="none" spc="0" normalizeH="0" baseline="0" noProof="0">
                <a:ln>
                  <a:noFill/>
                </a:ln>
                <a:solidFill>
                  <a:srgbClr val="000000"/>
                </a:solidFill>
                <a:effectLst/>
                <a:uLnTx/>
                <a:uFillTx/>
                <a:latin typeface="Arial"/>
                <a:cs typeface="Arial"/>
                <a:sym typeface="Arial"/>
              </a:rPr>
              <a:t>v</a:t>
            </a: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oluntary agreements or product safety pledges (PSP) </a:t>
            </a: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(e.g. regulations- sales bans, voluntary agreements , product safety pledges etc.)  </a:t>
            </a:r>
          </a:p>
        </p:txBody>
      </p:sp>
      <p:pic>
        <p:nvPicPr>
          <p:cNvPr id="19" name="Picture 2">
            <a:extLst>
              <a:ext uri="{FF2B5EF4-FFF2-40B4-BE49-F238E27FC236}">
                <a16:creationId xmlns:a16="http://schemas.microsoft.com/office/drawing/2014/main" id="{67A1EAEC-4CE6-994B-F10D-93FB3A004CE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0565345">
            <a:off x="5627342" y="4627951"/>
            <a:ext cx="1085918" cy="1085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484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A494EC-3A8A-A985-B968-A8336192DFC6}"/>
              </a:ext>
            </a:extLst>
          </p:cNvPr>
          <p:cNvGrpSpPr/>
          <p:nvPr/>
        </p:nvGrpSpPr>
        <p:grpSpPr>
          <a:xfrm>
            <a:off x="0" y="5909985"/>
            <a:ext cx="12192000" cy="1106511"/>
            <a:chOff x="0" y="5498910"/>
            <a:chExt cx="12192000" cy="1597435"/>
          </a:xfrm>
        </p:grpSpPr>
        <p:pic>
          <p:nvPicPr>
            <p:cNvPr id="5" name="Picture 2" descr="A picture containing knife, drawing&#10;&#10;Description automatically generated">
              <a:extLst>
                <a:ext uri="{FF2B5EF4-FFF2-40B4-BE49-F238E27FC236}">
                  <a16:creationId xmlns:a16="http://schemas.microsoft.com/office/drawing/2014/main" id="{266120F3-65EF-2E3C-97A4-87068C040D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0" y="5498910"/>
              <a:ext cx="12192000" cy="15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zeromercury WG logo">
              <a:extLst>
                <a:ext uri="{FF2B5EF4-FFF2-40B4-BE49-F238E27FC236}">
                  <a16:creationId xmlns:a16="http://schemas.microsoft.com/office/drawing/2014/main" id="{6DDC00AD-6539-1633-AED5-07ADCC9DB8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4800" y="5869722"/>
              <a:ext cx="1587500" cy="82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itle 3">
            <a:extLst>
              <a:ext uri="{FF2B5EF4-FFF2-40B4-BE49-F238E27FC236}">
                <a16:creationId xmlns:a16="http://schemas.microsoft.com/office/drawing/2014/main" id="{131DE498-8082-25AE-1ABD-15E5AE4D6C66}"/>
              </a:ext>
            </a:extLst>
          </p:cNvPr>
          <p:cNvSpPr txBox="1">
            <a:spLocks/>
          </p:cNvSpPr>
          <p:nvPr/>
        </p:nvSpPr>
        <p:spPr>
          <a:xfrm>
            <a:off x="1496747" y="250239"/>
            <a:ext cx="9491980" cy="895350"/>
          </a:xfrm>
          <a:prstGeom prst="rect">
            <a:avLst/>
          </a:prstGeom>
        </p:spPr>
        <p:txBody>
          <a:bodyPr>
            <a:normAutofit/>
          </a:bodyPr>
          <a:lstStyle>
            <a:defPPr>
              <a:defRPr lang="en-US"/>
            </a:defPPr>
            <a:lvl1pPr algn="ctr">
              <a:lnSpc>
                <a:spcPct val="90000"/>
              </a:lnSpc>
              <a:spcBef>
                <a:spcPct val="0"/>
              </a:spcBef>
              <a:buNone/>
              <a:defRPr sz="4400">
                <a:solidFill>
                  <a:prstClr val="white"/>
                </a:solidFill>
                <a:latin typeface="Arial Rounded MT Bold" panose="020F07040305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endParaRPr kumimoji="0" lang="en-US" sz="4400" b="1" i="0" u="none" strike="noStrike" kern="0" cap="none" spc="0" normalizeH="0" baseline="0" noProof="0">
              <a:ln>
                <a:noFill/>
              </a:ln>
              <a:solidFill>
                <a:srgbClr val="000000"/>
              </a:solidFill>
              <a:effectLst/>
              <a:uLnTx/>
              <a:uFillTx/>
              <a:latin typeface="Arial"/>
              <a:ea typeface="+mj-ea"/>
              <a:cs typeface="+mj-cs"/>
              <a:sym typeface="Arial"/>
            </a:endParaRPr>
          </a:p>
        </p:txBody>
      </p:sp>
      <p:sp>
        <p:nvSpPr>
          <p:cNvPr id="3" name="Rectangle 1">
            <a:extLst>
              <a:ext uri="{FF2B5EF4-FFF2-40B4-BE49-F238E27FC236}">
                <a16:creationId xmlns:a16="http://schemas.microsoft.com/office/drawing/2014/main" id="{6E441813-A6A5-712A-DBE2-901AEAE9E0DE}"/>
              </a:ext>
            </a:extLst>
          </p:cNvPr>
          <p:cNvSpPr txBox="1">
            <a:spLocks noChangeArrowheads="1"/>
          </p:cNvSpPr>
          <p:nvPr/>
        </p:nvSpPr>
        <p:spPr>
          <a:xfrm>
            <a:off x="3369002" y="1646991"/>
            <a:ext cx="8955388" cy="4262994"/>
          </a:xfrm>
          <a:prstGeom prst="rect">
            <a:avLst/>
          </a:prstGeom>
        </p:spPr>
        <p:txBody>
          <a:bodyPr>
            <a:noAutofit/>
          </a:bodyPr>
          <a:lstStyle>
            <a:defPPr>
              <a:defRPr lang="en-US"/>
            </a:defPPr>
            <a:lvl1pPr marL="228600" indent="-228600">
              <a:lnSpc>
                <a:spcPct val="90000"/>
              </a:lnSpc>
              <a:spcBef>
                <a:spcPts val="1000"/>
              </a:spcBef>
              <a:buFont typeface="Arial" panose="020B0604020202020204" pitchFamily="34" charset="0"/>
              <a:buChar char="•"/>
              <a:defRPr sz="2200">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srgbClr val="000000"/>
                </a:solidFill>
                <a:effectLst/>
                <a:uLnTx/>
                <a:uFillTx/>
                <a:latin typeface="Arial"/>
                <a:cs typeface="Arial" panose="020B0604020202020204" pitchFamily="34" charset="0"/>
                <a:sym typeface="Arial"/>
              </a:rPr>
              <a:t>Ban sales and offering of sales</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srgbClr val="000000"/>
                </a:solidFill>
                <a:effectLst/>
                <a:uLnTx/>
                <a:uFillTx/>
                <a:latin typeface="Arial"/>
                <a:cs typeface="Arial" panose="020B0604020202020204" pitchFamily="34" charset="0"/>
                <a:sym typeface="Arial"/>
              </a:rPr>
              <a:t>Clear liability rules to be established and enforced, with significant penalties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srgbClr val="000000"/>
                </a:solidFill>
                <a:effectLst/>
                <a:uLnTx/>
                <a:uFillTx/>
                <a:latin typeface="Arial"/>
                <a:cs typeface="Arial" panose="020B0604020202020204" pitchFamily="34" charset="0"/>
                <a:sym typeface="Arial"/>
              </a:rPr>
              <a:t>E-commerce platforms  :</a:t>
            </a:r>
          </a:p>
          <a:p>
            <a:pPr marL="685800" marR="0" lvl="1" indent="-228600" algn="l" defTabSz="914400" rtl="0" eaLnBrk="1" fontAlgn="auto" latinLnBrk="0" hangingPunct="1">
              <a:lnSpc>
                <a:spcPct val="90000"/>
              </a:lnSpc>
              <a:spcBef>
                <a:spcPts val="50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srgbClr val="000000"/>
                </a:solidFill>
                <a:effectLst/>
                <a:uLnTx/>
                <a:uFillTx/>
                <a:latin typeface="Arial"/>
                <a:cs typeface="Arial"/>
                <a:sym typeface="Arial"/>
              </a:rPr>
              <a:t>need to assume liability</a:t>
            </a:r>
          </a:p>
          <a:p>
            <a:pPr marL="685800" marR="0" lvl="1" indent="-228600" algn="l" defTabSz="914400" rtl="0" eaLnBrk="1" fontAlgn="auto" latinLnBrk="0" hangingPunct="1">
              <a:lnSpc>
                <a:spcPct val="90000"/>
              </a:lnSpc>
              <a:spcBef>
                <a:spcPts val="50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srgbClr val="000000"/>
                </a:solidFill>
                <a:effectLst/>
                <a:uLnTx/>
                <a:uFillTx/>
                <a:latin typeface="Arial"/>
                <a:cs typeface="Arial"/>
                <a:sym typeface="Arial"/>
              </a:rPr>
              <a:t>must ensure that the sellers comply with domestic health and safety law (correct labelling, disclosure of ingredients </a:t>
            </a:r>
            <a:r>
              <a:rPr kumimoji="0" lang="en-US" sz="2200" b="0" i="0" u="none" strike="noStrike" kern="0" cap="none" spc="0" normalizeH="0" baseline="0" noProof="0" err="1">
                <a:ln>
                  <a:noFill/>
                </a:ln>
                <a:solidFill>
                  <a:srgbClr val="000000"/>
                </a:solidFill>
                <a:effectLst/>
                <a:uLnTx/>
                <a:uFillTx/>
                <a:latin typeface="Arial"/>
                <a:cs typeface="Arial"/>
                <a:sym typeface="Arial"/>
              </a:rPr>
              <a:t>etc</a:t>
            </a:r>
            <a:r>
              <a:rPr kumimoji="0" lang="en-US" sz="2200" b="0" i="0" u="none" strike="noStrike" kern="0" cap="none" spc="0" normalizeH="0" baseline="0" noProof="0">
                <a:ln>
                  <a:noFill/>
                </a:ln>
                <a:solidFill>
                  <a:srgbClr val="000000"/>
                </a:solidFill>
                <a:effectLst/>
                <a:uLnTx/>
                <a:uFillTx/>
                <a:latin typeface="Arial"/>
                <a:cs typeface="Arial"/>
                <a:sym typeface="Arial"/>
              </a:rPr>
              <a:t>)</a:t>
            </a:r>
          </a:p>
          <a:p>
            <a:pPr marL="685800" marR="0" lvl="1" indent="-228600" algn="l" defTabSz="914400" rtl="0" eaLnBrk="1" fontAlgn="auto" latinLnBrk="0" hangingPunct="1">
              <a:lnSpc>
                <a:spcPct val="90000"/>
              </a:lnSpc>
              <a:spcBef>
                <a:spcPts val="50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srgbClr val="000000"/>
                </a:solidFill>
                <a:effectLst/>
                <a:uLnTx/>
                <a:uFillTx/>
                <a:latin typeface="Arial"/>
                <a:cs typeface="Arial"/>
                <a:sym typeface="Arial"/>
              </a:rPr>
              <a:t>should verify foreign third-party sellers and appoint a home-country legal representative</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srgbClr val="2683C6">
                    <a:lumMod val="50000"/>
                  </a:srgbClr>
                </a:solidFill>
                <a:effectLst/>
                <a:uLnTx/>
                <a:uFillTx/>
                <a:latin typeface="Arial"/>
                <a:cs typeface="Arial" panose="020B0604020202020204" pitchFamily="34" charset="0"/>
                <a:sym typeface="Arial"/>
              </a:rPr>
              <a:t>Most online marketplaces have prohibitive product policies in place</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sym typeface="Arial"/>
              </a:rPr>
              <a:t>Important to bring the platforms on the table</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 name="Rectangle 3">
            <a:extLst>
              <a:ext uri="{FF2B5EF4-FFF2-40B4-BE49-F238E27FC236}">
                <a16:creationId xmlns:a16="http://schemas.microsoft.com/office/drawing/2014/main" id="{81DF0500-47F7-F35C-002D-940DF9039A24}"/>
              </a:ext>
            </a:extLst>
          </p:cNvPr>
          <p:cNvSpPr/>
          <p:nvPr/>
        </p:nvSpPr>
        <p:spPr>
          <a:xfrm>
            <a:off x="0" y="189894"/>
            <a:ext cx="12192000" cy="938575"/>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BE" sz="9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Title 1">
            <a:extLst>
              <a:ext uri="{FF2B5EF4-FFF2-40B4-BE49-F238E27FC236}">
                <a16:creationId xmlns:a16="http://schemas.microsoft.com/office/drawing/2014/main" id="{8F41C3A3-2B0E-6C72-45FA-3F9ABC3B6D4D}"/>
              </a:ext>
            </a:extLst>
          </p:cNvPr>
          <p:cNvSpPr txBox="1">
            <a:spLocks/>
          </p:cNvSpPr>
          <p:nvPr/>
        </p:nvSpPr>
        <p:spPr>
          <a:xfrm>
            <a:off x="1160159" y="-22521"/>
            <a:ext cx="10232348" cy="10581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4000" b="1" i="0" u="none" strike="noStrike" kern="1200" cap="none" spc="0" normalizeH="0" baseline="0" noProof="0">
                <a:ln>
                  <a:noFill/>
                </a:ln>
                <a:solidFill>
                  <a:srgbClr val="FFFFFF">
                    <a:lumMod val="95000"/>
                  </a:srgbClr>
                </a:solidFill>
                <a:effectLst/>
                <a:uLnTx/>
                <a:uFillTx/>
                <a:latin typeface="Arial" panose="020B0604020202020204" pitchFamily="34" charset="0"/>
                <a:ea typeface="+mj-ea"/>
                <a:cs typeface="Arial" panose="020B0604020202020204" pitchFamily="34" charset="0"/>
                <a:sym typeface="Arial"/>
              </a:rPr>
              <a:t>Controlling online sales</a:t>
            </a:r>
          </a:p>
        </p:txBody>
      </p:sp>
      <p:pic>
        <p:nvPicPr>
          <p:cNvPr id="6" name="Google Shape;196;p31" descr="A logo with blue and green colors&#10;&#10;Description automatically generated">
            <a:extLst>
              <a:ext uri="{FF2B5EF4-FFF2-40B4-BE49-F238E27FC236}">
                <a16:creationId xmlns:a16="http://schemas.microsoft.com/office/drawing/2014/main" id="{4748A8A3-9E3F-81A1-5F4F-787AEA9314A6}"/>
              </a:ext>
            </a:extLst>
          </p:cNvPr>
          <p:cNvPicPr preferRelativeResize="0"/>
          <p:nvPr/>
        </p:nvPicPr>
        <p:blipFill rotWithShape="1">
          <a:blip r:embed="rId5">
            <a:alphaModFix/>
          </a:blip>
          <a:srcRect/>
          <a:stretch/>
        </p:blipFill>
        <p:spPr>
          <a:xfrm>
            <a:off x="9163049" y="6125324"/>
            <a:ext cx="1027167" cy="791267"/>
          </a:xfrm>
          <a:prstGeom prst="rect">
            <a:avLst/>
          </a:prstGeom>
          <a:noFill/>
          <a:ln>
            <a:noFill/>
          </a:ln>
        </p:spPr>
      </p:pic>
      <p:pic>
        <p:nvPicPr>
          <p:cNvPr id="10" name="Picture 2" descr="Online courts are an opportunity for ...">
            <a:extLst>
              <a:ext uri="{FF2B5EF4-FFF2-40B4-BE49-F238E27FC236}">
                <a16:creationId xmlns:a16="http://schemas.microsoft.com/office/drawing/2014/main" id="{2A75256C-1F7A-F3ED-477F-51AB23E249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723" y="1465373"/>
            <a:ext cx="2750477" cy="16201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Amazon Restricted Products: 2025 List ...">
            <a:extLst>
              <a:ext uri="{FF2B5EF4-FFF2-40B4-BE49-F238E27FC236}">
                <a16:creationId xmlns:a16="http://schemas.microsoft.com/office/drawing/2014/main" id="{B730B511-971D-D60A-858C-633463A175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211" y="4301613"/>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ce cream sold at Smart and Final and ...">
            <a:extLst>
              <a:ext uri="{FF2B5EF4-FFF2-40B4-BE49-F238E27FC236}">
                <a16:creationId xmlns:a16="http://schemas.microsoft.com/office/drawing/2014/main" id="{782144FB-B26C-3ED9-AF4F-763ACAB926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77359">
            <a:off x="521562" y="3082796"/>
            <a:ext cx="1950371" cy="109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6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CEB60-6F4C-60D9-8516-BA3088A2AF3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915265A-D19D-A64F-9EA4-F314125A4343}"/>
              </a:ext>
            </a:extLst>
          </p:cNvPr>
          <p:cNvGrpSpPr/>
          <p:nvPr/>
        </p:nvGrpSpPr>
        <p:grpSpPr>
          <a:xfrm>
            <a:off x="0" y="5909985"/>
            <a:ext cx="12192000" cy="1106511"/>
            <a:chOff x="0" y="5498910"/>
            <a:chExt cx="12192000" cy="1597435"/>
          </a:xfrm>
        </p:grpSpPr>
        <p:pic>
          <p:nvPicPr>
            <p:cNvPr id="5" name="Picture 2" descr="A picture containing knife, drawing&#10;&#10;Description automatically generated">
              <a:extLst>
                <a:ext uri="{FF2B5EF4-FFF2-40B4-BE49-F238E27FC236}">
                  <a16:creationId xmlns:a16="http://schemas.microsoft.com/office/drawing/2014/main" id="{A2E163C1-C358-9E82-B61D-65A01B17F3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0" y="5498910"/>
              <a:ext cx="12192000" cy="15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zeromercury WG logo">
              <a:extLst>
                <a:ext uri="{FF2B5EF4-FFF2-40B4-BE49-F238E27FC236}">
                  <a16:creationId xmlns:a16="http://schemas.microsoft.com/office/drawing/2014/main" id="{368536F9-A976-0C08-F5E4-12A6D08526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4800" y="5869722"/>
              <a:ext cx="1587500" cy="82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itle 3">
            <a:extLst>
              <a:ext uri="{FF2B5EF4-FFF2-40B4-BE49-F238E27FC236}">
                <a16:creationId xmlns:a16="http://schemas.microsoft.com/office/drawing/2014/main" id="{5C7A02CF-B10C-CE48-C8E4-DC74598464E4}"/>
              </a:ext>
            </a:extLst>
          </p:cNvPr>
          <p:cNvSpPr txBox="1">
            <a:spLocks/>
          </p:cNvSpPr>
          <p:nvPr/>
        </p:nvSpPr>
        <p:spPr>
          <a:xfrm>
            <a:off x="1496747" y="250239"/>
            <a:ext cx="9491980" cy="895350"/>
          </a:xfrm>
          <a:prstGeom prst="rect">
            <a:avLst/>
          </a:prstGeom>
        </p:spPr>
        <p:txBody>
          <a:bodyPr>
            <a:normAutofit/>
          </a:bodyPr>
          <a:lstStyle>
            <a:defPPr>
              <a:defRPr lang="en-US"/>
            </a:defPPr>
            <a:lvl1pPr algn="ctr">
              <a:lnSpc>
                <a:spcPct val="90000"/>
              </a:lnSpc>
              <a:spcBef>
                <a:spcPct val="0"/>
              </a:spcBef>
              <a:buNone/>
              <a:defRPr sz="4400">
                <a:solidFill>
                  <a:prstClr val="white"/>
                </a:solidFill>
                <a:latin typeface="Arial Rounded MT Bold" panose="020F07040305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endParaRPr kumimoji="0" lang="en-US" sz="4400" b="1" i="0" u="none" strike="noStrike" kern="0" cap="none" spc="0" normalizeH="0" baseline="0" noProof="0">
              <a:ln>
                <a:noFill/>
              </a:ln>
              <a:solidFill>
                <a:srgbClr val="000000"/>
              </a:solidFill>
              <a:effectLst/>
              <a:uLnTx/>
              <a:uFillTx/>
              <a:latin typeface="Arial"/>
              <a:ea typeface="+mj-ea"/>
              <a:cs typeface="+mj-cs"/>
              <a:sym typeface="Arial"/>
            </a:endParaRPr>
          </a:p>
        </p:txBody>
      </p:sp>
      <p:sp>
        <p:nvSpPr>
          <p:cNvPr id="3" name="Rectangle 1">
            <a:extLst>
              <a:ext uri="{FF2B5EF4-FFF2-40B4-BE49-F238E27FC236}">
                <a16:creationId xmlns:a16="http://schemas.microsoft.com/office/drawing/2014/main" id="{5662FE5F-C927-9856-80F7-52B8AEF496FD}"/>
              </a:ext>
            </a:extLst>
          </p:cNvPr>
          <p:cNvSpPr txBox="1">
            <a:spLocks noChangeArrowheads="1"/>
          </p:cNvSpPr>
          <p:nvPr/>
        </p:nvSpPr>
        <p:spPr>
          <a:xfrm>
            <a:off x="5252915" y="1292444"/>
            <a:ext cx="6587287" cy="4849536"/>
          </a:xfrm>
          <a:prstGeom prst="rect">
            <a:avLst/>
          </a:prstGeom>
        </p:spPr>
        <p:txBody>
          <a:bodyPr>
            <a:noAutofit/>
          </a:bodyPr>
          <a:lstStyle>
            <a:defPPr>
              <a:defRPr lang="en-US"/>
            </a:defPPr>
            <a:lvl1pPr marL="228600" indent="-228600">
              <a:lnSpc>
                <a:spcPct val="90000"/>
              </a:lnSpc>
              <a:spcBef>
                <a:spcPts val="1000"/>
              </a:spcBef>
              <a:buFont typeface="Arial" panose="020B0604020202020204" pitchFamily="34" charset="0"/>
              <a:buChar char="•"/>
              <a:defRPr sz="2200">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Prohibited products lists </a:t>
            </a:r>
          </a:p>
          <a:p>
            <a:pPr marL="685800" marR="0" lvl="1" indent="-228600" algn="l" defTabSz="914400" rtl="0" eaLnBrk="1" fontAlgn="auto" latinLnBrk="0" hangingPunct="1">
              <a:lnSpc>
                <a:spcPct val="90000"/>
              </a:lnSpc>
              <a:spcBef>
                <a:spcPts val="50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African countries (e.g. Kenya, Uganda, Gabon)</a:t>
            </a:r>
          </a:p>
          <a:p>
            <a:pPr marL="685800" marR="0" lvl="1" indent="-228600" algn="l" defTabSz="914400" rtl="0" eaLnBrk="1" fontAlgn="auto" latinLnBrk="0" hangingPunct="1">
              <a:lnSpc>
                <a:spcPct val="90000"/>
              </a:lnSpc>
              <a:spcBef>
                <a:spcPts val="50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EU Safety Gate /  OECD Global Portal</a:t>
            </a:r>
          </a:p>
          <a:p>
            <a:pPr marL="685800" marR="0" lvl="1" indent="-228600" algn="l" defTabSz="914400" rtl="0" eaLnBrk="1" fontAlgn="auto" latinLnBrk="0" hangingPunct="1">
              <a:lnSpc>
                <a:spcPct val="90000"/>
              </a:lnSpc>
              <a:spcBef>
                <a:spcPts val="50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ASEAN </a:t>
            </a:r>
          </a:p>
          <a:p>
            <a:pPr marL="685800" marR="0" lvl="1" indent="-228600" algn="l" defTabSz="914400" rtl="0" eaLnBrk="1" fontAlgn="auto" latinLnBrk="0" hangingPunct="1">
              <a:lnSpc>
                <a:spcPct val="90000"/>
              </a:lnSpc>
              <a:spcBef>
                <a:spcPts val="50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ZMWG database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Important to update them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Customs/market surveillance and online surveillance authorities need to also look for key words – traders try to escape algorithms: </a:t>
            </a:r>
          </a:p>
          <a:p>
            <a:pPr marL="2971800" marR="0" lvl="6" indent="-228600" algn="l" defTabSz="914400" rtl="0" eaLnBrk="1" fontAlgn="auto" latinLnBrk="0" hangingPunct="1">
              <a:lnSpc>
                <a:spcPct val="90000"/>
              </a:lnSpc>
              <a:spcBef>
                <a:spcPts val="500"/>
              </a:spcBef>
              <a:spcAft>
                <a:spcPts val="0"/>
              </a:spcAft>
              <a:buClr>
                <a:srgbClr val="000000"/>
              </a:buClr>
              <a:buSzTx/>
              <a:buFont typeface="Wingdings" panose="05000000000000000000" pitchFamily="2" charset="2"/>
              <a:buChar char="Ø"/>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Lightening    </a:t>
            </a:r>
          </a:p>
          <a:p>
            <a:pPr marL="2971800" marR="0" lvl="6" indent="-228600" algn="l" defTabSz="914400" rtl="0" eaLnBrk="1" fontAlgn="auto" latinLnBrk="0" hangingPunct="1">
              <a:lnSpc>
                <a:spcPct val="90000"/>
              </a:lnSpc>
              <a:spcBef>
                <a:spcPts val="500"/>
              </a:spcBef>
              <a:spcAft>
                <a:spcPts val="0"/>
              </a:spcAft>
              <a:buClr>
                <a:srgbClr val="000000"/>
              </a:buClr>
              <a:buSzTx/>
              <a:buFont typeface="Wingdings" panose="05000000000000000000" pitchFamily="2" charset="2"/>
              <a:buChar char="Ø"/>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Whitening</a:t>
            </a:r>
          </a:p>
          <a:p>
            <a:pPr marL="2971800" marR="0" lvl="6" indent="-228600" algn="l" defTabSz="914400" rtl="0" eaLnBrk="1" fontAlgn="auto" latinLnBrk="0" hangingPunct="1">
              <a:lnSpc>
                <a:spcPct val="90000"/>
              </a:lnSpc>
              <a:spcBef>
                <a:spcPts val="500"/>
              </a:spcBef>
              <a:spcAft>
                <a:spcPts val="0"/>
              </a:spcAft>
              <a:buClr>
                <a:srgbClr val="000000"/>
              </a:buClr>
              <a:buSzTx/>
              <a:buFont typeface="Wingdings" panose="05000000000000000000" pitchFamily="2" charset="2"/>
              <a:buChar char="Ø"/>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Bleaching</a:t>
            </a:r>
          </a:p>
          <a:p>
            <a:pPr marL="2971800" marR="0" lvl="6" indent="-228600" algn="l" defTabSz="914400" rtl="0" eaLnBrk="1" fontAlgn="auto" latinLnBrk="0" hangingPunct="1">
              <a:lnSpc>
                <a:spcPct val="90000"/>
              </a:lnSpc>
              <a:spcBef>
                <a:spcPts val="500"/>
              </a:spcBef>
              <a:spcAft>
                <a:spcPts val="0"/>
              </a:spcAft>
              <a:buClr>
                <a:srgbClr val="000000"/>
              </a:buClr>
              <a:buSzTx/>
              <a:buFont typeface="Wingdings" panose="05000000000000000000" pitchFamily="2" charset="2"/>
              <a:buChar char="Ø"/>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Brightening</a:t>
            </a:r>
          </a:p>
          <a:p>
            <a:pPr marL="2971800" marR="0" lvl="6" indent="-228600" algn="l" defTabSz="914400" rtl="0" eaLnBrk="1" fontAlgn="auto" latinLnBrk="0" hangingPunct="1">
              <a:lnSpc>
                <a:spcPct val="90000"/>
              </a:lnSpc>
              <a:spcBef>
                <a:spcPts val="500"/>
              </a:spcBef>
              <a:spcAft>
                <a:spcPts val="0"/>
              </a:spcAft>
              <a:buClr>
                <a:srgbClr val="000000"/>
              </a:buClr>
              <a:buSzTx/>
              <a:buFont typeface="Wingdings" panose="05000000000000000000" pitchFamily="2" charset="2"/>
              <a:buChar char="Ø"/>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Spot removal </a:t>
            </a:r>
          </a:p>
          <a:p>
            <a:pPr marL="1828800" marR="0" lvl="4" indent="0" algn="l" defTabSz="914400" rtl="0" eaLnBrk="1" fontAlgn="auto" latinLnBrk="0" hangingPunct="1">
              <a:lnSpc>
                <a:spcPct val="90000"/>
              </a:lnSpc>
              <a:spcBef>
                <a:spcPts val="500"/>
              </a:spcBef>
              <a:spcAft>
                <a:spcPts val="0"/>
              </a:spcAft>
              <a:buClr>
                <a:srgbClr val="000000"/>
              </a:buClr>
              <a:buSzTx/>
              <a:buFont typeface="Arial" panose="020B0604020202020204" pitchFamily="34" charset="0"/>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 </a:t>
            </a:r>
          </a:p>
          <a:p>
            <a:pPr marL="2057400" marR="0" lvl="4" indent="-228600" algn="l" defTabSz="914400" rtl="0" eaLnBrk="1" fontAlgn="auto" latinLnBrk="0" hangingPunct="1">
              <a:lnSpc>
                <a:spcPct val="90000"/>
              </a:lnSpc>
              <a:spcBef>
                <a:spcPts val="500"/>
              </a:spcBef>
              <a:spcAft>
                <a:spcPts val="0"/>
              </a:spcAft>
              <a:buClr>
                <a:srgbClr val="000000"/>
              </a:buClr>
              <a:buSzTx/>
              <a:buFont typeface="Wingdings" panose="05000000000000000000" pitchFamily="2" charset="2"/>
              <a:buChar char="Ø"/>
              <a:tabLst/>
              <a:defRPr/>
            </a:pPr>
            <a:endParaRPr kumimoji="0" lang="en-US" sz="12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endParaRPr kumimoji="0" lang="en-US" sz="2000" b="0" i="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 name="Rectangle 3">
            <a:extLst>
              <a:ext uri="{FF2B5EF4-FFF2-40B4-BE49-F238E27FC236}">
                <a16:creationId xmlns:a16="http://schemas.microsoft.com/office/drawing/2014/main" id="{915D5C90-1F0B-AC5F-413C-395823DD143D}"/>
              </a:ext>
            </a:extLst>
          </p:cNvPr>
          <p:cNvSpPr/>
          <p:nvPr/>
        </p:nvSpPr>
        <p:spPr>
          <a:xfrm>
            <a:off x="0" y="189894"/>
            <a:ext cx="12192000" cy="938575"/>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BE" sz="9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Title 1">
            <a:extLst>
              <a:ext uri="{FF2B5EF4-FFF2-40B4-BE49-F238E27FC236}">
                <a16:creationId xmlns:a16="http://schemas.microsoft.com/office/drawing/2014/main" id="{7152E539-81BD-BFAD-6273-525FB8B5A098}"/>
              </a:ext>
            </a:extLst>
          </p:cNvPr>
          <p:cNvSpPr txBox="1">
            <a:spLocks/>
          </p:cNvSpPr>
          <p:nvPr/>
        </p:nvSpPr>
        <p:spPr>
          <a:xfrm>
            <a:off x="1160159" y="250239"/>
            <a:ext cx="10232348" cy="7853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4000" b="1" i="0" u="none" strike="noStrike" kern="1200" cap="none" spc="0" normalizeH="0" baseline="0" noProof="0">
                <a:ln>
                  <a:noFill/>
                </a:ln>
                <a:solidFill>
                  <a:srgbClr val="FFFFFF">
                    <a:lumMod val="95000"/>
                  </a:srgbClr>
                </a:solidFill>
                <a:effectLst/>
                <a:uLnTx/>
                <a:uFillTx/>
                <a:latin typeface="Arial" panose="020B0604020202020204" pitchFamily="34" charset="0"/>
                <a:ea typeface="+mj-ea"/>
                <a:cs typeface="Arial" panose="020B0604020202020204" pitchFamily="34" charset="0"/>
                <a:sym typeface="Arial"/>
              </a:rPr>
              <a:t>Prohibited products lists –key words</a:t>
            </a:r>
          </a:p>
        </p:txBody>
      </p:sp>
      <p:pic>
        <p:nvPicPr>
          <p:cNvPr id="6" name="Google Shape;196;p31" descr="A logo with blue and green colors&#10;&#10;Description automatically generated">
            <a:extLst>
              <a:ext uri="{FF2B5EF4-FFF2-40B4-BE49-F238E27FC236}">
                <a16:creationId xmlns:a16="http://schemas.microsoft.com/office/drawing/2014/main" id="{6D5C3D13-1CAA-3A5C-C799-6C10E67827EF}"/>
              </a:ext>
            </a:extLst>
          </p:cNvPr>
          <p:cNvPicPr preferRelativeResize="0"/>
          <p:nvPr/>
        </p:nvPicPr>
        <p:blipFill rotWithShape="1">
          <a:blip r:embed="rId5">
            <a:alphaModFix/>
          </a:blip>
          <a:srcRect/>
          <a:stretch/>
        </p:blipFill>
        <p:spPr>
          <a:xfrm>
            <a:off x="9163049" y="6125324"/>
            <a:ext cx="1027167" cy="791267"/>
          </a:xfrm>
          <a:prstGeom prst="rect">
            <a:avLst/>
          </a:prstGeom>
          <a:noFill/>
          <a:ln>
            <a:noFill/>
          </a:ln>
        </p:spPr>
      </p:pic>
      <p:pic>
        <p:nvPicPr>
          <p:cNvPr id="16" name="Picture 15">
            <a:extLst>
              <a:ext uri="{FF2B5EF4-FFF2-40B4-BE49-F238E27FC236}">
                <a16:creationId xmlns:a16="http://schemas.microsoft.com/office/drawing/2014/main" id="{A14620E9-B49D-99E4-0593-237B657138E0}"/>
              </a:ext>
            </a:extLst>
          </p:cNvPr>
          <p:cNvPicPr>
            <a:picLocks noChangeAspect="1"/>
          </p:cNvPicPr>
          <p:nvPr/>
        </p:nvPicPr>
        <p:blipFill>
          <a:blip r:embed="rId6"/>
          <a:stretch>
            <a:fillRect/>
          </a:stretch>
        </p:blipFill>
        <p:spPr>
          <a:xfrm rot="16200000">
            <a:off x="670101" y="676410"/>
            <a:ext cx="3898547" cy="5031689"/>
          </a:xfrm>
          <a:prstGeom prst="rect">
            <a:avLst/>
          </a:prstGeom>
          <a:ln w="28575" cmpd="sng">
            <a:solidFill>
              <a:srgbClr val="FF9999"/>
            </a:solidFill>
          </a:ln>
          <a:effectLst/>
        </p:spPr>
      </p:pic>
      <p:pic>
        <p:nvPicPr>
          <p:cNvPr id="10" name="Picture 9">
            <a:extLst>
              <a:ext uri="{FF2B5EF4-FFF2-40B4-BE49-F238E27FC236}">
                <a16:creationId xmlns:a16="http://schemas.microsoft.com/office/drawing/2014/main" id="{34F97149-AAD1-454C-0890-0D27ABAA013C}"/>
              </a:ext>
            </a:extLst>
          </p:cNvPr>
          <p:cNvPicPr>
            <a:picLocks noChangeAspect="1"/>
          </p:cNvPicPr>
          <p:nvPr/>
        </p:nvPicPr>
        <p:blipFill>
          <a:blip r:embed="rId7"/>
          <a:stretch>
            <a:fillRect/>
          </a:stretch>
        </p:blipFill>
        <p:spPr>
          <a:xfrm>
            <a:off x="2346299" y="5529561"/>
            <a:ext cx="4657948" cy="699785"/>
          </a:xfrm>
          <a:prstGeom prst="rect">
            <a:avLst/>
          </a:prstGeom>
        </p:spPr>
      </p:pic>
      <p:pic>
        <p:nvPicPr>
          <p:cNvPr id="2050" name="Picture 2" descr="Product Alerts | NMSO">
            <a:extLst>
              <a:ext uri="{FF2B5EF4-FFF2-40B4-BE49-F238E27FC236}">
                <a16:creationId xmlns:a16="http://schemas.microsoft.com/office/drawing/2014/main" id="{201398DC-A032-D05C-356A-3E4BB3505E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256039"/>
            <a:ext cx="2228603" cy="1483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165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3C793-B34A-A7C6-6288-D0A799D6C854}"/>
            </a:ext>
          </a:extLst>
        </p:cNvPr>
        <p:cNvGrpSpPr/>
        <p:nvPr/>
      </p:nvGrpSpPr>
      <p:grpSpPr>
        <a:xfrm>
          <a:off x="0" y="0"/>
          <a:ext cx="0" cy="0"/>
          <a:chOff x="0" y="0"/>
          <a:chExt cx="0" cy="0"/>
        </a:xfrm>
      </p:grpSpPr>
      <p:pic>
        <p:nvPicPr>
          <p:cNvPr id="1028" name="Picture 4" descr="Product Safety Pledge +">
            <a:extLst>
              <a:ext uri="{FF2B5EF4-FFF2-40B4-BE49-F238E27FC236}">
                <a16:creationId xmlns:a16="http://schemas.microsoft.com/office/drawing/2014/main" id="{8E1D61C6-E073-51B3-3224-9DA4032DE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4279" y="991663"/>
            <a:ext cx="3011721" cy="233851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54F51561-BD63-CCE1-33B8-E9F3FE49EC16}"/>
              </a:ext>
            </a:extLst>
          </p:cNvPr>
          <p:cNvSpPr txBox="1">
            <a:spLocks/>
          </p:cNvSpPr>
          <p:nvPr/>
        </p:nvSpPr>
        <p:spPr>
          <a:xfrm>
            <a:off x="0" y="50411"/>
            <a:ext cx="12192000" cy="849658"/>
          </a:xfrm>
          <a:prstGeom prst="rect">
            <a:avLst/>
          </a:prstGeom>
          <a:solidFill>
            <a:schemeClr val="bg1">
              <a:lumMod val="65000"/>
            </a:schemeClr>
          </a:solidFill>
          <a:ln w="12700" cap="flat" cmpd="sng" algn="ctr">
            <a:solidFill>
              <a:schemeClr val="bg1">
                <a:lumMod val="6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endParaRPr kumimoji="0" 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 name="Title 1">
            <a:extLst>
              <a:ext uri="{FF2B5EF4-FFF2-40B4-BE49-F238E27FC236}">
                <a16:creationId xmlns:a16="http://schemas.microsoft.com/office/drawing/2014/main" id="{A7BAA946-B574-D78D-9EA5-51B75B7FED7E}"/>
              </a:ext>
            </a:extLst>
          </p:cNvPr>
          <p:cNvSpPr>
            <a:spLocks noGrp="1"/>
          </p:cNvSpPr>
          <p:nvPr>
            <p:ph type="title"/>
          </p:nvPr>
        </p:nvSpPr>
        <p:spPr>
          <a:xfrm>
            <a:off x="0" y="247134"/>
            <a:ext cx="12192000" cy="561341"/>
          </a:xfrm>
        </p:spPr>
        <p:txBody>
          <a:bodyPr>
            <a:noAutofit/>
          </a:bodyPr>
          <a:lstStyle/>
          <a:p>
            <a:pPr algn="ctr"/>
            <a:r>
              <a:rPr lang="en-US" sz="3200" b="1">
                <a:solidFill>
                  <a:schemeClr val="bg1"/>
                </a:solidFill>
                <a:latin typeface="Arial "/>
              </a:rPr>
              <a:t>Key elements of Voluntary Product Safety Pledges</a:t>
            </a:r>
            <a:endParaRPr lang="en-US" sz="3200">
              <a:solidFill>
                <a:schemeClr val="bg1"/>
              </a:solidFill>
              <a:latin typeface="Arial "/>
            </a:endParaRPr>
          </a:p>
        </p:txBody>
      </p:sp>
      <p:sp>
        <p:nvSpPr>
          <p:cNvPr id="3" name="Content Placeholder 2">
            <a:extLst>
              <a:ext uri="{FF2B5EF4-FFF2-40B4-BE49-F238E27FC236}">
                <a16:creationId xmlns:a16="http://schemas.microsoft.com/office/drawing/2014/main" id="{0B263F40-86F3-4E24-1F5E-B0CE22DE5079}"/>
              </a:ext>
            </a:extLst>
          </p:cNvPr>
          <p:cNvSpPr>
            <a:spLocks noGrp="1"/>
          </p:cNvSpPr>
          <p:nvPr>
            <p:ph idx="1"/>
          </p:nvPr>
        </p:nvSpPr>
        <p:spPr>
          <a:xfrm>
            <a:off x="5556909" y="1029304"/>
            <a:ext cx="6721068" cy="5051713"/>
          </a:xfrm>
        </p:spPr>
        <p:txBody>
          <a:bodyPr>
            <a:noAutofit/>
          </a:bodyPr>
          <a:lstStyle/>
          <a:p>
            <a:pPr>
              <a:lnSpc>
                <a:spcPct val="100000"/>
              </a:lnSpc>
            </a:pPr>
            <a:r>
              <a:rPr lang="en-US" sz="2100">
                <a:latin typeface="Arial "/>
              </a:rPr>
              <a:t>Local or designated contact </a:t>
            </a:r>
          </a:p>
          <a:p>
            <a:pPr>
              <a:lnSpc>
                <a:spcPct val="100000"/>
              </a:lnSpc>
            </a:pPr>
            <a:r>
              <a:rPr lang="en-US" sz="2100">
                <a:latin typeface="Arial "/>
              </a:rPr>
              <a:t>Marketplaces monitor regularly government recall/detention lists</a:t>
            </a:r>
          </a:p>
          <a:p>
            <a:pPr>
              <a:lnSpc>
                <a:spcPct val="100000"/>
              </a:lnSpc>
            </a:pPr>
            <a:r>
              <a:rPr lang="en-US" sz="2100">
                <a:latin typeface="Arial "/>
              </a:rPr>
              <a:t>Products removed within two days in the EU, after government/website notifications</a:t>
            </a:r>
          </a:p>
          <a:p>
            <a:pPr>
              <a:lnSpc>
                <a:spcPct val="100000"/>
              </a:lnSpc>
            </a:pPr>
            <a:r>
              <a:rPr lang="en-US" sz="2100">
                <a:latin typeface="Arial "/>
              </a:rPr>
              <a:t>Trusted flagger system in place</a:t>
            </a:r>
          </a:p>
          <a:p>
            <a:pPr>
              <a:lnSpc>
                <a:spcPct val="100000"/>
              </a:lnSpc>
            </a:pPr>
            <a:r>
              <a:rPr lang="en-US" sz="2100">
                <a:latin typeface="Arial "/>
              </a:rPr>
              <a:t>Information and training activities to sellers. </a:t>
            </a:r>
          </a:p>
          <a:p>
            <a:pPr>
              <a:lnSpc>
                <a:spcPct val="100000"/>
              </a:lnSpc>
            </a:pPr>
            <a:r>
              <a:rPr lang="en-US" sz="2100">
                <a:latin typeface="Arial "/>
              </a:rPr>
              <a:t>Improvement in identification of similar listings</a:t>
            </a:r>
          </a:p>
          <a:p>
            <a:pPr>
              <a:lnSpc>
                <a:spcPct val="100000"/>
              </a:lnSpc>
            </a:pPr>
            <a:r>
              <a:rPr lang="en-US" sz="2100">
                <a:latin typeface="Arial "/>
              </a:rPr>
              <a:t>Using of new technologies - AI image algorithms and image recognition tools, etc.</a:t>
            </a:r>
          </a:p>
          <a:p>
            <a:pPr>
              <a:lnSpc>
                <a:spcPct val="100000"/>
              </a:lnSpc>
            </a:pPr>
            <a:r>
              <a:rPr lang="en-US" sz="2100">
                <a:latin typeface="Arial "/>
              </a:rPr>
              <a:t>Progress in allowing consumer groups to signal product safety concerns.</a:t>
            </a:r>
          </a:p>
          <a:p>
            <a:pPr marL="0" indent="0">
              <a:lnSpc>
                <a:spcPct val="100000"/>
              </a:lnSpc>
              <a:buNone/>
            </a:pPr>
            <a:r>
              <a:rPr lang="en-US" sz="1900">
                <a:latin typeface="Arial "/>
              </a:rPr>
              <a:t>  </a:t>
            </a:r>
          </a:p>
        </p:txBody>
      </p:sp>
      <p:grpSp>
        <p:nvGrpSpPr>
          <p:cNvPr id="4" name="Group 3">
            <a:extLst>
              <a:ext uri="{FF2B5EF4-FFF2-40B4-BE49-F238E27FC236}">
                <a16:creationId xmlns:a16="http://schemas.microsoft.com/office/drawing/2014/main" id="{606A714E-EFCE-B4FC-492A-1CCDA6122303}"/>
              </a:ext>
            </a:extLst>
          </p:cNvPr>
          <p:cNvGrpSpPr/>
          <p:nvPr/>
        </p:nvGrpSpPr>
        <p:grpSpPr>
          <a:xfrm>
            <a:off x="0" y="5989834"/>
            <a:ext cx="12192000" cy="1106511"/>
            <a:chOff x="0" y="5498910"/>
            <a:chExt cx="12192000" cy="1597435"/>
          </a:xfrm>
        </p:grpSpPr>
        <p:pic>
          <p:nvPicPr>
            <p:cNvPr id="5" name="Picture 2" descr="A picture containing knife, drawing&#10;&#10;Description automatically generated">
              <a:extLst>
                <a:ext uri="{FF2B5EF4-FFF2-40B4-BE49-F238E27FC236}">
                  <a16:creationId xmlns:a16="http://schemas.microsoft.com/office/drawing/2014/main" id="{13A2A141-599F-3737-F275-361BCE545E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0" y="5498910"/>
              <a:ext cx="12192000" cy="15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zeromercury WG logo">
              <a:extLst>
                <a:ext uri="{FF2B5EF4-FFF2-40B4-BE49-F238E27FC236}">
                  <a16:creationId xmlns:a16="http://schemas.microsoft.com/office/drawing/2014/main" id="{1B260F79-D939-ED10-7917-5DA35BFDA9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4800" y="5869722"/>
              <a:ext cx="1587500" cy="82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Google Shape;196;p31" descr="A logo with blue and green colors&#10;&#10;Description automatically generated">
            <a:extLst>
              <a:ext uri="{FF2B5EF4-FFF2-40B4-BE49-F238E27FC236}">
                <a16:creationId xmlns:a16="http://schemas.microsoft.com/office/drawing/2014/main" id="{3B0EAFA2-CFD8-60AB-7DF6-EE54B4E40F0D}"/>
              </a:ext>
            </a:extLst>
          </p:cNvPr>
          <p:cNvPicPr preferRelativeResize="0"/>
          <p:nvPr/>
        </p:nvPicPr>
        <p:blipFill rotWithShape="1">
          <a:blip r:embed="rId6">
            <a:alphaModFix/>
          </a:blip>
          <a:srcRect/>
          <a:stretch/>
        </p:blipFill>
        <p:spPr>
          <a:xfrm>
            <a:off x="9344025" y="6172200"/>
            <a:ext cx="846191" cy="744391"/>
          </a:xfrm>
          <a:prstGeom prst="rect">
            <a:avLst/>
          </a:prstGeom>
          <a:noFill/>
          <a:ln>
            <a:noFill/>
          </a:ln>
        </p:spPr>
      </p:pic>
      <p:sp>
        <p:nvSpPr>
          <p:cNvPr id="16" name="Content Placeholder 2">
            <a:extLst>
              <a:ext uri="{FF2B5EF4-FFF2-40B4-BE49-F238E27FC236}">
                <a16:creationId xmlns:a16="http://schemas.microsoft.com/office/drawing/2014/main" id="{C740EB75-CF82-BA68-E0E9-A468AC8C2538}"/>
              </a:ext>
            </a:extLst>
          </p:cNvPr>
          <p:cNvSpPr txBox="1">
            <a:spLocks/>
          </p:cNvSpPr>
          <p:nvPr/>
        </p:nvSpPr>
        <p:spPr>
          <a:xfrm>
            <a:off x="155237" y="1228233"/>
            <a:ext cx="2922166" cy="3060738"/>
          </a:xfrm>
          <a:prstGeom prst="rect">
            <a:avLst/>
          </a:prstGeom>
          <a:gradFill>
            <a:gsLst>
              <a:gs pos="37000">
                <a:srgbClr val="C7EBF9"/>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marR="0" lvl="1"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EU product safety pledge  </a:t>
            </a:r>
            <a:r>
              <a:rPr kumimoji="0" lang="en-US" sz="2000" b="0" i="0" u="none" strike="noStrike" kern="0" cap="none" spc="0" normalizeH="0" baseline="0" noProof="0">
                <a:ln>
                  <a:noFill/>
                </a:ln>
                <a:solidFill>
                  <a:srgbClr val="000000"/>
                </a:solidFill>
                <a:effectLst/>
                <a:uLnTx/>
                <a:uFillTx/>
                <a:latin typeface="Arial"/>
                <a:cs typeface="Arial"/>
                <a:sym typeface="Arial"/>
              </a:rPr>
              <a:t>(since 2018), voluntary actions in 20 areas, some beyond legislation. </a:t>
            </a:r>
          </a:p>
          <a:p>
            <a:pPr marL="285750" marR="0" lvl="1"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11 online marketplaces</a:t>
            </a:r>
          </a:p>
          <a:p>
            <a:pPr marL="285750" marR="0" lvl="1"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reporting every 6m on fulfilling measures</a:t>
            </a:r>
          </a:p>
        </p:txBody>
      </p:sp>
      <p:sp>
        <p:nvSpPr>
          <p:cNvPr id="18" name="TextBox 17">
            <a:extLst>
              <a:ext uri="{FF2B5EF4-FFF2-40B4-BE49-F238E27FC236}">
                <a16:creationId xmlns:a16="http://schemas.microsoft.com/office/drawing/2014/main" id="{AA7D8B07-1423-24E9-639E-502E0FFEA8AE}"/>
              </a:ext>
            </a:extLst>
          </p:cNvPr>
          <p:cNvSpPr txBox="1"/>
          <p:nvPr/>
        </p:nvSpPr>
        <p:spPr>
          <a:xfrm>
            <a:off x="155237" y="4369319"/>
            <a:ext cx="5091677" cy="1323439"/>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Several governments now have pledges: Australia (2020), S. Korea (2021), Japan (2023), Canada (2023), UAE(2024) and India (2024).</a:t>
            </a:r>
          </a:p>
        </p:txBody>
      </p:sp>
      <p:sp>
        <p:nvSpPr>
          <p:cNvPr id="10" name="TextBox 9">
            <a:extLst>
              <a:ext uri="{FF2B5EF4-FFF2-40B4-BE49-F238E27FC236}">
                <a16:creationId xmlns:a16="http://schemas.microsoft.com/office/drawing/2014/main" id="{74949CC8-EA3A-891A-84A2-69257DFD8412}"/>
              </a:ext>
            </a:extLst>
          </p:cNvPr>
          <p:cNvSpPr txBox="1"/>
          <p:nvPr/>
        </p:nvSpPr>
        <p:spPr>
          <a:xfrm>
            <a:off x="155238" y="5773106"/>
            <a:ext cx="574860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Arial"/>
                <a:cs typeface="Arial"/>
                <a:sym typeface="Arial"/>
              </a:rPr>
              <a:t>Initially, a narrower scope for a VA with platforms may be preferable</a:t>
            </a:r>
            <a:endParaRPr kumimoji="0" lang="LID4096" sz="2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51174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7F932C46-E197-8158-EA27-E36BDAD831AC}"/>
            </a:ext>
          </a:extLst>
        </p:cNvPr>
        <p:cNvGrpSpPr/>
        <p:nvPr/>
      </p:nvGrpSpPr>
      <p:grpSpPr>
        <a:xfrm>
          <a:off x="0" y="0"/>
          <a:ext cx="0" cy="0"/>
          <a:chOff x="0" y="0"/>
          <a:chExt cx="0" cy="0"/>
        </a:xfrm>
      </p:grpSpPr>
      <p:sp>
        <p:nvSpPr>
          <p:cNvPr id="200" name="Google Shape;200;p3">
            <a:extLst>
              <a:ext uri="{FF2B5EF4-FFF2-40B4-BE49-F238E27FC236}">
                <a16:creationId xmlns:a16="http://schemas.microsoft.com/office/drawing/2014/main" id="{6F5842A1-34D1-33AC-25AB-D8AD9EE8DF8F}"/>
              </a:ext>
            </a:extLst>
          </p:cNvPr>
          <p:cNvSpPr txBox="1"/>
          <p:nvPr/>
        </p:nvSpPr>
        <p:spPr>
          <a:xfrm>
            <a:off x="2678049" y="843677"/>
            <a:ext cx="9109830" cy="5170646"/>
          </a:xfrm>
          <a:prstGeom prst="rect">
            <a:avLst/>
          </a:prstGeom>
          <a:noFill/>
          <a:ln>
            <a:noFill/>
          </a:ln>
        </p:spPr>
        <p:txBody>
          <a:bodyPr spcFirstLastPara="1" wrap="square" lIns="0" tIns="0" rIns="0" bIns="0" anchor="t" anchorCtr="0">
            <a:spAutoFit/>
          </a:bodyPr>
          <a:lstStyle/>
          <a:p>
            <a:r>
              <a:rPr lang="en-US" sz="2400" b="1">
                <a:latin typeface="Franklin Gothic Book" panose="020B0503020102020204" pitchFamily="34" charset="0"/>
              </a:rPr>
              <a:t>Following the outcomes of key project activities including:</a:t>
            </a:r>
          </a:p>
          <a:p>
            <a:endParaRPr lang="en-US" sz="2400" b="1">
              <a:latin typeface="Franklin Gothic Book" panose="020B0503020102020204" pitchFamily="34" charset="0"/>
            </a:endParaRPr>
          </a:p>
          <a:p>
            <a:pPr marL="342900" indent="-342900">
              <a:buFont typeface="Arial" panose="020B0604020202020204" pitchFamily="34" charset="0"/>
              <a:buChar char="•"/>
            </a:pPr>
            <a:r>
              <a:rPr lang="en-US" sz="2400" b="1">
                <a:latin typeface="Franklin Gothic Book" panose="020B0503020102020204" pitchFamily="34" charset="0"/>
              </a:rPr>
              <a:t>Regulatory/Institutional Capacity building for enforcement of Hg SLP bans</a:t>
            </a:r>
          </a:p>
          <a:p>
            <a:pPr marL="342900" indent="-342900">
              <a:buFont typeface="Arial" panose="020B0604020202020204" pitchFamily="34" charset="0"/>
              <a:buChar char="•"/>
            </a:pPr>
            <a:r>
              <a:rPr lang="en-US" sz="2400" b="1">
                <a:latin typeface="Franklin Gothic Book" panose="020B0503020102020204" pitchFamily="34" charset="0"/>
              </a:rPr>
              <a:t>Development of a baseline/understanding of the prevalence of Hg SLPs on the national and global market (including online)</a:t>
            </a:r>
          </a:p>
          <a:p>
            <a:pPr marL="342900" indent="-342900">
              <a:buFont typeface="Arial" panose="020B0604020202020204" pitchFamily="34" charset="0"/>
              <a:buChar char="•"/>
            </a:pPr>
            <a:r>
              <a:rPr lang="en-US" sz="2400" b="1">
                <a:latin typeface="Franklin Gothic Book" panose="020B0503020102020204" pitchFamily="34" charset="0"/>
              </a:rPr>
              <a:t>Mapping of supply chains for Hg SLP manufacture and trade</a:t>
            </a:r>
          </a:p>
          <a:p>
            <a:endParaRPr lang="en-US" sz="2400" b="1">
              <a:latin typeface="Franklin Gothic Book" panose="020B0503020102020204" pitchFamily="34" charset="0"/>
            </a:endParaRPr>
          </a:p>
          <a:p>
            <a:r>
              <a:rPr lang="en-US" sz="2400" b="1">
                <a:latin typeface="Franklin Gothic Book" panose="020B0503020102020204" pitchFamily="34" charset="0"/>
              </a:rPr>
              <a:t>A training exercise is recommended to sensitize key stakeholders on guidance that can be adapted to enhance coordination for detecting, monitoring, and preventing the manufacture, import and export of mercury-added SLPs. </a:t>
            </a:r>
          </a:p>
          <a:p>
            <a:endParaRPr lang="en-US" sz="2400" b="1">
              <a:latin typeface="Franklin Gothic Book" panose="020B0503020102020204" pitchFamily="34" charset="0"/>
            </a:endParaRPr>
          </a:p>
          <a:p>
            <a:pPr algn="just"/>
            <a:endParaRPr lang="en-US" sz="2400" b="1">
              <a:latin typeface="Franklin Gothic Book" panose="020B0503020102020204" pitchFamily="34" charset="0"/>
            </a:endParaRPr>
          </a:p>
        </p:txBody>
      </p:sp>
      <p:pic>
        <p:nvPicPr>
          <p:cNvPr id="11" name="Picture 10">
            <a:extLst>
              <a:ext uri="{FF2B5EF4-FFF2-40B4-BE49-F238E27FC236}">
                <a16:creationId xmlns:a16="http://schemas.microsoft.com/office/drawing/2014/main" id="{F973FC06-8251-3A69-550C-407D0C459CEF}"/>
              </a:ext>
            </a:extLst>
          </p:cNvPr>
          <p:cNvPicPr>
            <a:picLocks noChangeAspect="1"/>
          </p:cNvPicPr>
          <p:nvPr/>
        </p:nvPicPr>
        <p:blipFill>
          <a:blip r:embed="rId3"/>
          <a:stretch>
            <a:fillRect/>
          </a:stretch>
        </p:blipFill>
        <p:spPr>
          <a:xfrm>
            <a:off x="146946" y="102745"/>
            <a:ext cx="2262212" cy="6652510"/>
          </a:xfrm>
          <a:prstGeom prst="rect">
            <a:avLst/>
          </a:prstGeom>
        </p:spPr>
      </p:pic>
    </p:spTree>
    <p:extLst>
      <p:ext uri="{BB962C8B-B14F-4D97-AF65-F5344CB8AC3E}">
        <p14:creationId xmlns:p14="http://schemas.microsoft.com/office/powerpoint/2010/main" val="3567755029"/>
      </p:ext>
    </p:extLst>
  </p:cSld>
  <p:clrMapOvr>
    <a:masterClrMapping/>
  </p:clrMapOvr>
  <mc:AlternateContent xmlns:mc="http://schemas.openxmlformats.org/markup-compatibility/2006">
    <mc:Choice xmlns:p14="http://schemas.microsoft.com/office/powerpoint/2010/main" Requires="p14">
      <p:transition spd="slow" p14:dur="2000" advTm="17770"/>
    </mc:Choice>
    <mc:Fallback>
      <p:transition spd="slow" advTm="1777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nsurance Policy ...">
            <a:extLst>
              <a:ext uri="{FF2B5EF4-FFF2-40B4-BE49-F238E27FC236}">
                <a16:creationId xmlns:a16="http://schemas.microsoft.com/office/drawing/2014/main" id="{BF253570-EE5E-5F81-0B3F-B7D9A2695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545" y="1207053"/>
            <a:ext cx="1883061" cy="188306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a:extLst>
              <a:ext uri="{FF2B5EF4-FFF2-40B4-BE49-F238E27FC236}">
                <a16:creationId xmlns:a16="http://schemas.microsoft.com/office/drawing/2014/main" id="{8CECB854-CBC3-EA7F-87D3-65BE96ED0D67}"/>
              </a:ext>
            </a:extLst>
          </p:cNvPr>
          <p:cNvSpPr txBox="1">
            <a:spLocks/>
          </p:cNvSpPr>
          <p:nvPr/>
        </p:nvSpPr>
        <p:spPr>
          <a:xfrm>
            <a:off x="0" y="50411"/>
            <a:ext cx="12192000" cy="849658"/>
          </a:xfrm>
          <a:prstGeom prst="rect">
            <a:avLst/>
          </a:prstGeom>
          <a:solidFill>
            <a:schemeClr val="bg1">
              <a:lumMod val="65000"/>
            </a:schemeClr>
          </a:solidFill>
          <a:ln w="12700" cap="flat" cmpd="sng" algn="ctr">
            <a:solidFill>
              <a:schemeClr val="bg1">
                <a:lumMod val="6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endParaRPr kumimoji="0" 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3" name="Text Placeholder 2">
            <a:extLst>
              <a:ext uri="{FF2B5EF4-FFF2-40B4-BE49-F238E27FC236}">
                <a16:creationId xmlns:a16="http://schemas.microsoft.com/office/drawing/2014/main" id="{27AA15B1-4993-3256-EED3-D0C93D694A67}"/>
              </a:ext>
            </a:extLst>
          </p:cNvPr>
          <p:cNvSpPr>
            <a:spLocks noGrp="1"/>
          </p:cNvSpPr>
          <p:nvPr>
            <p:ph type="body" idx="1"/>
          </p:nvPr>
        </p:nvSpPr>
        <p:spPr>
          <a:xfrm>
            <a:off x="1" y="992262"/>
            <a:ext cx="5268710" cy="5410149"/>
          </a:xfrm>
        </p:spPr>
        <p:txBody>
          <a:bodyPr>
            <a:normAutofit fontScale="62500" lnSpcReduction="20000"/>
          </a:bodyPr>
          <a:lstStyle/>
          <a:p>
            <a:r>
              <a:rPr lang="en-US" sz="3400">
                <a:effectLst/>
                <a:latin typeface="+mj-lt"/>
                <a:ea typeface="Open Sans" panose="020B0606030504020204" pitchFamily="34" charset="0"/>
                <a:cs typeface="Open Sans" panose="020B0606030504020204" pitchFamily="34" charset="0"/>
              </a:rPr>
              <a:t>Nearly 600K USD settlement resolving Proposition 65 and Unfair Competition law</a:t>
            </a:r>
          </a:p>
          <a:p>
            <a:r>
              <a:rPr lang="en-US" sz="3400">
                <a:effectLst/>
                <a:latin typeface="+mj-lt"/>
                <a:ea typeface="Open Sans" panose="020B0606030504020204" pitchFamily="34" charset="0"/>
                <a:cs typeface="Open Sans" panose="020B0606030504020204" pitchFamily="34" charset="0"/>
              </a:rPr>
              <a:t>Starting in October 2024</a:t>
            </a:r>
            <a:r>
              <a:rPr lang="en-US" sz="3400" b="1">
                <a:effectLst/>
                <a:latin typeface="+mj-lt"/>
                <a:ea typeface="Open Sans" panose="020B0606030504020204" pitchFamily="34" charset="0"/>
                <a:cs typeface="Open Sans" panose="020B0606030504020204" pitchFamily="34" charset="0"/>
              </a:rPr>
              <a:t>, Third Party Sellers must have SLPs tested for Hg </a:t>
            </a:r>
            <a:r>
              <a:rPr lang="en-US" sz="3400">
                <a:effectLst/>
                <a:latin typeface="+mj-lt"/>
                <a:ea typeface="Open Sans" panose="020B0606030504020204" pitchFamily="34" charset="0"/>
                <a:cs typeface="Open Sans" panose="020B0606030504020204" pitchFamily="34" charset="0"/>
              </a:rPr>
              <a:t>and other hazardous substances and verified through Amazon approved accredited labs. </a:t>
            </a:r>
          </a:p>
          <a:p>
            <a:r>
              <a:rPr lang="en-US" sz="3400" kern="100">
                <a:effectLst/>
                <a:latin typeface="+mj-lt"/>
                <a:ea typeface="Open Sans" panose="020B0606030504020204" pitchFamily="34" charset="0"/>
                <a:cs typeface="Open Sans" panose="020B0606030504020204" pitchFamily="34" charset="0"/>
              </a:rPr>
              <a:t>Required compliance includes: SWP label verification; good manufacturing practice certificate; facility registration and product listing; and product testing</a:t>
            </a:r>
          </a:p>
          <a:p>
            <a:r>
              <a:rPr lang="en-US" sz="3400" b="1">
                <a:latin typeface="+mj-lt"/>
                <a:ea typeface="Open Sans" panose="020B0606030504020204" pitchFamily="34" charset="0"/>
                <a:cs typeface="Open Sans" panose="020B0606030504020204" pitchFamily="34" charset="0"/>
              </a:rPr>
              <a:t>B</a:t>
            </a:r>
            <a:r>
              <a:rPr lang="en-US" sz="3400" b="1">
                <a:effectLst/>
                <a:latin typeface="+mj-lt"/>
                <a:ea typeface="Open Sans" panose="020B0606030504020204" pitchFamily="34" charset="0"/>
                <a:cs typeface="Open Sans" panose="020B0606030504020204" pitchFamily="34" charset="0"/>
              </a:rPr>
              <a:t>ans sales of products subject to recalls, market withdrawals, stop sales </a:t>
            </a:r>
            <a:r>
              <a:rPr lang="en-US" sz="3400" b="1" kern="100">
                <a:effectLst/>
                <a:latin typeface="+mj-lt"/>
                <a:ea typeface="Open Sans" panose="020B0606030504020204" pitchFamily="34" charset="0"/>
                <a:cs typeface="Open Sans" panose="020B0606030504020204" pitchFamily="34" charset="0"/>
              </a:rPr>
              <a:t>requests</a:t>
            </a:r>
            <a:endParaRPr lang="en-US" sz="3400" b="0" i="0">
              <a:solidFill>
                <a:srgbClr val="000000"/>
              </a:solidFill>
              <a:effectLst/>
              <a:latin typeface="+mj-lt"/>
              <a:ea typeface="Open Sans" panose="020B0606030504020204" pitchFamily="34" charset="0"/>
              <a:cs typeface="Open Sans" panose="020B0606030504020204" pitchFamily="34" charset="0"/>
            </a:endParaRPr>
          </a:p>
          <a:p>
            <a:pPr marL="142875" indent="0">
              <a:buNone/>
            </a:pPr>
            <a:endParaRPr lang="en-US" sz="1800">
              <a:latin typeface="+mj-lt"/>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6CF745AF-0AA3-2831-3E6C-E013F56D19A8}"/>
              </a:ext>
            </a:extLst>
          </p:cNvPr>
          <p:cNvGrpSpPr/>
          <p:nvPr/>
        </p:nvGrpSpPr>
        <p:grpSpPr>
          <a:xfrm>
            <a:off x="0" y="5989834"/>
            <a:ext cx="12192000" cy="1106511"/>
            <a:chOff x="0" y="5498910"/>
            <a:chExt cx="12192000" cy="1597435"/>
          </a:xfrm>
        </p:grpSpPr>
        <p:pic>
          <p:nvPicPr>
            <p:cNvPr id="7" name="Picture 2" descr="A picture containing knife, drawing&#10;&#10;Description automatically generated">
              <a:extLst>
                <a:ext uri="{FF2B5EF4-FFF2-40B4-BE49-F238E27FC236}">
                  <a16:creationId xmlns:a16="http://schemas.microsoft.com/office/drawing/2014/main" id="{DDBC9FBF-CA14-CC89-C8EB-2816C45293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0" y="5498910"/>
              <a:ext cx="12192000" cy="15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zeromercury WG logo">
              <a:extLst>
                <a:ext uri="{FF2B5EF4-FFF2-40B4-BE49-F238E27FC236}">
                  <a16:creationId xmlns:a16="http://schemas.microsoft.com/office/drawing/2014/main" id="{A613023F-345B-C789-FFE3-B9173247F4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4800" y="5869722"/>
              <a:ext cx="1587500" cy="82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Google Shape;196;p31" descr="A logo with blue and green colors&#10;&#10;Description automatically generated">
            <a:extLst>
              <a:ext uri="{FF2B5EF4-FFF2-40B4-BE49-F238E27FC236}">
                <a16:creationId xmlns:a16="http://schemas.microsoft.com/office/drawing/2014/main" id="{EE378283-8932-B976-24C2-C46C1B7CEB0E}"/>
              </a:ext>
            </a:extLst>
          </p:cNvPr>
          <p:cNvPicPr preferRelativeResize="0"/>
          <p:nvPr/>
        </p:nvPicPr>
        <p:blipFill rotWithShape="1">
          <a:blip r:embed="rId6">
            <a:alphaModFix/>
          </a:blip>
          <a:srcRect/>
          <a:stretch/>
        </p:blipFill>
        <p:spPr>
          <a:xfrm>
            <a:off x="9163049" y="6125324"/>
            <a:ext cx="1027167" cy="791267"/>
          </a:xfrm>
          <a:prstGeom prst="rect">
            <a:avLst/>
          </a:prstGeom>
          <a:noFill/>
          <a:ln>
            <a:noFill/>
          </a:ln>
        </p:spPr>
      </p:pic>
      <p:sp>
        <p:nvSpPr>
          <p:cNvPr id="11" name="TextBox 10">
            <a:extLst>
              <a:ext uri="{FF2B5EF4-FFF2-40B4-BE49-F238E27FC236}">
                <a16:creationId xmlns:a16="http://schemas.microsoft.com/office/drawing/2014/main" id="{CFA4E2F8-4E1B-D9E0-9C17-CC686207C4A4}"/>
              </a:ext>
            </a:extLst>
          </p:cNvPr>
          <p:cNvSpPr txBox="1"/>
          <p:nvPr/>
        </p:nvSpPr>
        <p:spPr>
          <a:xfrm>
            <a:off x="0" y="0"/>
            <a:ext cx="1205229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Case study:  US State of California Attorney General settlement with Amazon.com on sale of mercury-added skin lighteners</a:t>
            </a:r>
            <a:endParaRPr kumimoji="0" lang="LID4096" sz="2800" b="0" i="0" u="none" strike="noStrike" kern="0" cap="none" spc="0" normalizeH="0" baseline="0" noProof="0">
              <a:ln>
                <a:noFill/>
              </a:ln>
              <a:solidFill>
                <a:srgbClr val="FFFFFF"/>
              </a:solidFill>
              <a:effectLst/>
              <a:uLnTx/>
              <a:uFillTx/>
              <a:latin typeface="Arial"/>
              <a:cs typeface="Arial"/>
              <a:sym typeface="Arial"/>
            </a:endParaRPr>
          </a:p>
        </p:txBody>
      </p:sp>
      <p:pic>
        <p:nvPicPr>
          <p:cNvPr id="9" name="Picture 8">
            <a:extLst>
              <a:ext uri="{FF2B5EF4-FFF2-40B4-BE49-F238E27FC236}">
                <a16:creationId xmlns:a16="http://schemas.microsoft.com/office/drawing/2014/main" id="{A182EF7A-42ED-7B34-5581-7C5BCA175285}"/>
              </a:ext>
            </a:extLst>
          </p:cNvPr>
          <p:cNvPicPr>
            <a:picLocks noChangeAspect="1"/>
          </p:cNvPicPr>
          <p:nvPr/>
        </p:nvPicPr>
        <p:blipFill>
          <a:blip r:embed="rId7"/>
          <a:stretch>
            <a:fillRect/>
          </a:stretch>
        </p:blipFill>
        <p:spPr>
          <a:xfrm>
            <a:off x="5206278" y="3302191"/>
            <a:ext cx="1954987" cy="2823133"/>
          </a:xfrm>
          <a:prstGeom prst="rect">
            <a:avLst/>
          </a:prstGeom>
        </p:spPr>
      </p:pic>
      <p:sp>
        <p:nvSpPr>
          <p:cNvPr id="12" name="Rectangle 11">
            <a:extLst>
              <a:ext uri="{FF2B5EF4-FFF2-40B4-BE49-F238E27FC236}">
                <a16:creationId xmlns:a16="http://schemas.microsoft.com/office/drawing/2014/main" id="{23B15DF7-48A2-0575-5360-6D4C87716E11}"/>
              </a:ext>
            </a:extLst>
          </p:cNvPr>
          <p:cNvSpPr/>
          <p:nvPr/>
        </p:nvSpPr>
        <p:spPr>
          <a:xfrm>
            <a:off x="7270495" y="2084499"/>
            <a:ext cx="4921506" cy="4832092"/>
          </a:xfrm>
          <a:prstGeom prst="rect">
            <a:avLst/>
          </a:prstGeom>
          <a:gradFill>
            <a:gsLst>
              <a:gs pos="0">
                <a:schemeClr val="accent1">
                  <a:lumMod val="5000"/>
                  <a:lumOff val="95000"/>
                </a:schemeClr>
              </a:gs>
              <a:gs pos="97000">
                <a:srgbClr val="FF9999"/>
              </a:gs>
              <a:gs pos="86000">
                <a:srgbClr val="FF9999"/>
              </a:gs>
            </a:gsLst>
            <a:lin ang="5400000" scaled="1"/>
          </a:gradFill>
        </p:spPr>
        <p:txBody>
          <a:bodyPr wrap="square">
            <a:spAutoFit/>
          </a:bodyPr>
          <a:lstStyle/>
          <a:p>
            <a:pPr marL="411480" marR="0" lvl="0" indent="-411480" algn="l" defTabSz="1097280" rtl="0" eaLnBrk="1" fontAlgn="auto" latinLnBrk="0" hangingPunct="1">
              <a:lnSpc>
                <a:spcPct val="100000"/>
              </a:lnSpc>
              <a:spcBef>
                <a:spcPts val="0"/>
              </a:spcBef>
              <a:spcAft>
                <a:spcPts val="600"/>
              </a:spcAft>
              <a:buClr>
                <a:srgbClr val="000000"/>
              </a:buClr>
              <a:buSzTx/>
              <a:buFont typeface="Wingdings" panose="05000000000000000000" pitchFamily="2" charset="2"/>
              <a:buChar char="Ø"/>
              <a:tabLst/>
              <a:defRPr/>
            </a:pPr>
            <a:r>
              <a:rPr kumimoji="0" lang="en-US"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Suspect SLPs  from different Amazon websites sampled by ZMWG partners</a:t>
            </a:r>
          </a:p>
          <a:p>
            <a:pPr marL="411480" marR="0" lvl="0" indent="-411480" algn="l" defTabSz="1097280" rtl="0" eaLnBrk="1" fontAlgn="auto" latinLnBrk="0" hangingPunct="1">
              <a:lnSpc>
                <a:spcPct val="100000"/>
              </a:lnSpc>
              <a:spcBef>
                <a:spcPts val="0"/>
              </a:spcBef>
              <a:spcAft>
                <a:spcPts val="600"/>
              </a:spcAft>
              <a:buClr>
                <a:srgbClr val="000000"/>
              </a:buClr>
              <a:buSzTx/>
              <a:buFont typeface="Wingdings" panose="05000000000000000000" pitchFamily="2" charset="2"/>
              <a:buChar char="Ø"/>
              <a:tabLst/>
              <a:defRPr/>
            </a:pPr>
            <a:r>
              <a:rPr kumimoji="0" lang="en-US"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31 creams purchased, 25 SLPs with mercury </a:t>
            </a:r>
          </a:p>
          <a:p>
            <a:pPr marL="411480" marR="0" lvl="0" indent="-411480" algn="l" defTabSz="1097280" rtl="0" eaLnBrk="1" fontAlgn="auto" latinLnBrk="0" hangingPunct="1">
              <a:lnSpc>
                <a:spcPct val="100000"/>
              </a:lnSpc>
              <a:spcBef>
                <a:spcPts val="0"/>
              </a:spcBef>
              <a:spcAft>
                <a:spcPts val="600"/>
              </a:spcAft>
              <a:buClr>
                <a:srgbClr val="000000"/>
              </a:buClr>
              <a:buSzTx/>
              <a:buFont typeface="Wingdings" panose="05000000000000000000" pitchFamily="2" charset="2"/>
              <a:buChar char="Ø"/>
              <a:tabLst/>
              <a:defRPr/>
            </a:pPr>
            <a:r>
              <a:rPr kumimoji="0" lang="en-US"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Few Hg/SLPs on U.S. website</a:t>
            </a:r>
          </a:p>
          <a:p>
            <a:pPr marL="411480" marR="0" lvl="0" indent="-411480" algn="l" defTabSz="1097280" rtl="0" eaLnBrk="1" fontAlgn="auto" latinLnBrk="0" hangingPunct="1">
              <a:lnSpc>
                <a:spcPct val="100000"/>
              </a:lnSpc>
              <a:spcBef>
                <a:spcPts val="0"/>
              </a:spcBef>
              <a:spcAft>
                <a:spcPts val="600"/>
              </a:spcAft>
              <a:buClr>
                <a:srgbClr val="000000"/>
              </a:buClr>
              <a:buSzTx/>
              <a:buFont typeface="Wingdings" panose="05000000000000000000" pitchFamily="2" charset="2"/>
              <a:buChar char="Ø"/>
              <a:tabLst/>
              <a:defRPr/>
            </a:pPr>
            <a:r>
              <a:rPr kumimoji="0" lang="en-US"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Amazon’s websites in Mexico, UAE, India still offering many high Hg/SLPs </a:t>
            </a:r>
          </a:p>
          <a:p>
            <a:pPr marL="411480" marR="0" lvl="0" indent="-411480" algn="l" defTabSz="1097280" rtl="0" eaLnBrk="1" fontAlgn="auto" latinLnBrk="0" hangingPunct="1">
              <a:lnSpc>
                <a:spcPct val="100000"/>
              </a:lnSpc>
              <a:spcBef>
                <a:spcPts val="0"/>
              </a:spcBef>
              <a:spcAft>
                <a:spcPts val="600"/>
              </a:spcAft>
              <a:buClr>
                <a:srgbClr val="000000"/>
              </a:buClr>
              <a:buSzTx/>
              <a:buFont typeface="Wingdings" panose="05000000000000000000" pitchFamily="2" charset="2"/>
              <a:buChar char="Ø"/>
              <a:tabLst/>
              <a:defRPr/>
            </a:pPr>
            <a:r>
              <a:rPr kumimoji="0" lang="en-US"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Outside the US, Amazon continues to poison for profit particularly in Global South</a:t>
            </a:r>
          </a:p>
        </p:txBody>
      </p:sp>
      <p:sp>
        <p:nvSpPr>
          <p:cNvPr id="14" name="TextBox 13">
            <a:extLst>
              <a:ext uri="{FF2B5EF4-FFF2-40B4-BE49-F238E27FC236}">
                <a16:creationId xmlns:a16="http://schemas.microsoft.com/office/drawing/2014/main" id="{AC5CA611-1471-AB5B-CFCE-2D3D40D49452}"/>
              </a:ext>
            </a:extLst>
          </p:cNvPr>
          <p:cNvSpPr txBox="1"/>
          <p:nvPr/>
        </p:nvSpPr>
        <p:spPr>
          <a:xfrm>
            <a:off x="7033221" y="1035559"/>
            <a:ext cx="528682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683C6">
                    <a:lumMod val="50000"/>
                  </a:srgbClr>
                </a:solidFill>
                <a:effectLst/>
                <a:uLnTx/>
                <a:uFillTx/>
                <a:latin typeface="Arial"/>
                <a:cs typeface="Arial"/>
                <a:sym typeface="Arial"/>
              </a:rPr>
              <a:t>ZMWG 2025 Report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683C6">
                    <a:lumMod val="50000"/>
                  </a:srgbClr>
                </a:solidFill>
                <a:effectLst/>
                <a:uLnTx/>
                <a:uFillTx/>
                <a:latin typeface="Arial"/>
                <a:cs typeface="Arial"/>
                <a:sym typeface="Arial"/>
              </a:rPr>
              <a:t>Amazon’s double standard </a:t>
            </a:r>
          </a:p>
        </p:txBody>
      </p:sp>
    </p:spTree>
    <p:extLst>
      <p:ext uri="{BB962C8B-B14F-4D97-AF65-F5344CB8AC3E}">
        <p14:creationId xmlns:p14="http://schemas.microsoft.com/office/powerpoint/2010/main" val="121043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6" descr="Ebay targets more export sellers from ...">
            <a:extLst>
              <a:ext uri="{FF2B5EF4-FFF2-40B4-BE49-F238E27FC236}">
                <a16:creationId xmlns:a16="http://schemas.microsoft.com/office/drawing/2014/main" id="{C6D9EED0-D2D8-4FD8-DCAA-4DF72200F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06996">
            <a:off x="5983931" y="1364883"/>
            <a:ext cx="1184805" cy="7199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Walmart Logo and symbol, meaning ...">
            <a:extLst>
              <a:ext uri="{FF2B5EF4-FFF2-40B4-BE49-F238E27FC236}">
                <a16:creationId xmlns:a16="http://schemas.microsoft.com/office/drawing/2014/main" id="{6597BBE3-41C0-6571-A3BC-070E755920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31120">
            <a:off x="78325" y="1349622"/>
            <a:ext cx="1602533" cy="89741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A88103C-8442-49CD-AC65-445CD8B61A66}"/>
              </a:ext>
            </a:extLst>
          </p:cNvPr>
          <p:cNvSpPr>
            <a:spLocks noGrp="1"/>
          </p:cNvSpPr>
          <p:nvPr>
            <p:ph type="body" idx="1"/>
          </p:nvPr>
        </p:nvSpPr>
        <p:spPr>
          <a:xfrm>
            <a:off x="549442" y="1798331"/>
            <a:ext cx="5448300" cy="4646077"/>
          </a:xfrm>
        </p:spPr>
        <p:txBody>
          <a:bodyPr>
            <a:normAutofit fontScale="85000" lnSpcReduction="20000"/>
          </a:bodyPr>
          <a:lstStyle/>
          <a:p>
            <a:r>
              <a:rPr lang="en-US" sz="2400" b="1">
                <a:solidFill>
                  <a:srgbClr val="0070C0"/>
                </a:solidFill>
              </a:rPr>
              <a:t>Sept. 2025 Lawsuit </a:t>
            </a:r>
            <a:r>
              <a:rPr lang="en-US" sz="2400" b="1" i="1">
                <a:solidFill>
                  <a:srgbClr val="00B0F0"/>
                </a:solidFill>
              </a:rPr>
              <a:t>Notice</a:t>
            </a:r>
            <a:r>
              <a:rPr lang="en-US" sz="2400" b="1">
                <a:solidFill>
                  <a:srgbClr val="0070C0"/>
                </a:solidFill>
              </a:rPr>
              <a:t> Against Walmart (not filed w/court)</a:t>
            </a:r>
          </a:p>
          <a:p>
            <a:r>
              <a:rPr lang="en-US" sz="2400">
                <a:latin typeface="Arial "/>
              </a:rPr>
              <a:t>Testing of 3 SLPs found with high mercury</a:t>
            </a:r>
          </a:p>
          <a:p>
            <a:endParaRPr lang="en-US" sz="2400">
              <a:latin typeface="Arial "/>
            </a:endParaRPr>
          </a:p>
          <a:p>
            <a:pPr marL="142875" indent="0">
              <a:buNone/>
            </a:pPr>
            <a:endParaRPr lang="en-US" sz="2400">
              <a:latin typeface="Arial "/>
            </a:endParaRPr>
          </a:p>
          <a:p>
            <a:r>
              <a:rPr lang="en-US" sz="2400">
                <a:latin typeface="Arial" panose="020B0604020202020204" pitchFamily="34" charset="0"/>
                <a:cs typeface="Arial" panose="020B0604020202020204" pitchFamily="34" charset="0"/>
              </a:rPr>
              <a:t>“Nunn Care” is of great concern given that two US state health departments have documented cases of poisoning from it</a:t>
            </a:r>
          </a:p>
          <a:p>
            <a:r>
              <a:rPr lang="en-US" sz="2400">
                <a:latin typeface="Arial" panose="020B0604020202020204" pitchFamily="34" charset="0"/>
                <a:cs typeface="Arial" panose="020B0604020202020204" pitchFamily="34" charset="0"/>
              </a:rPr>
              <a:t>In the </a:t>
            </a:r>
            <a:r>
              <a:rPr lang="en-US" sz="2400" u="sng">
                <a:latin typeface="Arial" panose="020B0604020202020204" pitchFamily="34" charset="0"/>
                <a:cs typeface="Arial" panose="020B0604020202020204" pitchFamily="34" charset="0"/>
                <a:hlinkClick r:id="rId5"/>
              </a:rPr>
              <a:t>Minnesota case</a:t>
            </a:r>
            <a:r>
              <a:rPr lang="en-US" sz="2400">
                <a:latin typeface="Arial" panose="020B0604020202020204" pitchFamily="34" charset="0"/>
                <a:cs typeface="Arial" panose="020B0604020202020204" pitchFamily="34" charset="0"/>
              </a:rPr>
              <a:t>, the victim indicated that she </a:t>
            </a:r>
            <a:r>
              <a:rPr lang="en-US" sz="2400" b="1">
                <a:latin typeface="Arial" panose="020B0604020202020204" pitchFamily="34" charset="0"/>
                <a:cs typeface="Arial" panose="020B0604020202020204" pitchFamily="34" charset="0"/>
              </a:rPr>
              <a:t>purchased Nunn Care creams from both Walmart and Amazon</a:t>
            </a:r>
          </a:p>
          <a:p>
            <a:r>
              <a:rPr lang="en-US" sz="2400" b="1">
                <a:solidFill>
                  <a:srgbClr val="0070C0"/>
                </a:solidFill>
                <a:latin typeface="Arial" panose="020B0604020202020204" pitchFamily="34" charset="0"/>
                <a:cs typeface="Arial" panose="020B0604020202020204" pitchFamily="34" charset="0"/>
              </a:rPr>
              <a:t>Currently in settlement discussions </a:t>
            </a:r>
          </a:p>
          <a:p>
            <a:endParaRPr lang="en-US" b="1">
              <a:latin typeface="Arial" panose="020B0604020202020204" pitchFamily="34" charset="0"/>
              <a:cs typeface="Arial" panose="020B0604020202020204" pitchFamily="34" charset="0"/>
            </a:endParaRPr>
          </a:p>
          <a:p>
            <a:pPr marL="142875" indent="0">
              <a:buNone/>
            </a:pPr>
            <a:endParaRPr lang="en-US">
              <a:latin typeface="Arial "/>
            </a:endParaRPr>
          </a:p>
          <a:p>
            <a:endParaRPr lang="en-US" b="1">
              <a:solidFill>
                <a:srgbClr val="0070C0"/>
              </a:solidFill>
            </a:endParaRPr>
          </a:p>
          <a:p>
            <a:endParaRPr lang="en-US"/>
          </a:p>
        </p:txBody>
      </p:sp>
      <p:sp>
        <p:nvSpPr>
          <p:cNvPr id="4" name="Text Placeholder 3">
            <a:extLst>
              <a:ext uri="{FF2B5EF4-FFF2-40B4-BE49-F238E27FC236}">
                <a16:creationId xmlns:a16="http://schemas.microsoft.com/office/drawing/2014/main" id="{4A725461-9C67-48C7-A247-D77CDE80014E}"/>
              </a:ext>
            </a:extLst>
          </p:cNvPr>
          <p:cNvSpPr>
            <a:spLocks noGrp="1"/>
          </p:cNvSpPr>
          <p:nvPr>
            <p:ph type="body" idx="2"/>
          </p:nvPr>
        </p:nvSpPr>
        <p:spPr>
          <a:xfrm>
            <a:off x="6248400" y="1530886"/>
            <a:ext cx="5029200" cy="4646077"/>
          </a:xfrm>
        </p:spPr>
        <p:txBody>
          <a:bodyPr>
            <a:normAutofit/>
          </a:bodyPr>
          <a:lstStyle/>
          <a:p>
            <a:r>
              <a:rPr lang="en-US" b="1">
                <a:solidFill>
                  <a:srgbClr val="0070C0"/>
                </a:solidFill>
                <a:latin typeface="Arial" panose="020B0604020202020204" pitchFamily="34" charset="0"/>
                <a:cs typeface="Arial" panose="020B0604020202020204" pitchFamily="34" charset="0"/>
              </a:rPr>
              <a:t>29 January 2026 Lawsuit Against eBay (filed w/court):</a:t>
            </a:r>
          </a:p>
          <a:p>
            <a:r>
              <a:rPr lang="en-US">
                <a:latin typeface="Arial "/>
                <a:cs typeface="Arial" panose="020B0604020202020204" pitchFamily="34" charset="0"/>
              </a:rPr>
              <a:t>L</a:t>
            </a:r>
            <a:r>
              <a:rPr lang="en-US">
                <a:latin typeface="Arial "/>
              </a:rPr>
              <a:t>awsuit alleges that eBay knowingly exposed consumers to mercury without the legally required warnings.</a:t>
            </a:r>
          </a:p>
          <a:p>
            <a:r>
              <a:rPr lang="en-US">
                <a:latin typeface="Arial "/>
              </a:rPr>
              <a:t>Testing of 40 SLPs found high levels of mercury, with one at 210,000 ppm</a:t>
            </a:r>
          </a:p>
          <a:p>
            <a:r>
              <a:rPr lang="en-US">
                <a:latin typeface="Arial "/>
              </a:rPr>
              <a:t>Among the SLPs tested, Deluxe Silken Cream contained 18,000 ppm</a:t>
            </a:r>
          </a:p>
          <a:p>
            <a:pPr marL="142875" indent="0">
              <a:buNone/>
            </a:pPr>
            <a:r>
              <a:rPr lang="en-US">
                <a:latin typeface="Arial "/>
              </a:rPr>
              <a:t> </a:t>
            </a:r>
          </a:p>
          <a:p>
            <a:pPr marL="142875" indent="0">
              <a:buNone/>
            </a:pPr>
            <a:endParaRPr lang="en-US" b="1">
              <a:solidFill>
                <a:srgbClr val="0070C0"/>
              </a:solidFill>
              <a:latin typeface="Arial" panose="020B0604020202020204" pitchFamily="34" charset="0"/>
              <a:cs typeface="Arial" panose="020B0604020202020204" pitchFamily="34" charset="0"/>
            </a:endParaRPr>
          </a:p>
          <a:p>
            <a:endParaRPr lang="en-US"/>
          </a:p>
        </p:txBody>
      </p:sp>
      <p:sp>
        <p:nvSpPr>
          <p:cNvPr id="5" name="Title 1">
            <a:extLst>
              <a:ext uri="{FF2B5EF4-FFF2-40B4-BE49-F238E27FC236}">
                <a16:creationId xmlns:a16="http://schemas.microsoft.com/office/drawing/2014/main" id="{89930F0D-0217-4971-8767-9C2FA886AB06}"/>
              </a:ext>
            </a:extLst>
          </p:cNvPr>
          <p:cNvSpPr txBox="1">
            <a:spLocks/>
          </p:cNvSpPr>
          <p:nvPr/>
        </p:nvSpPr>
        <p:spPr>
          <a:xfrm>
            <a:off x="0" y="0"/>
            <a:ext cx="12192000" cy="789813"/>
          </a:xfrm>
          <a:prstGeom prst="rect">
            <a:avLst/>
          </a:prstGeom>
          <a:solidFill>
            <a:schemeClr val="bg1">
              <a:lumMod val="75000"/>
            </a:schemeClr>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20000"/>
              </a:lnSpc>
              <a:spcBef>
                <a:spcPts val="0"/>
              </a:spcBef>
              <a:spcAft>
                <a:spcPts val="0"/>
              </a:spcAft>
              <a:buClr>
                <a:srgbClr val="FFFFFF"/>
              </a:buClr>
              <a:buSzPts val="1800"/>
              <a:buFont typeface="Arial"/>
              <a:buNone/>
              <a:defRPr sz="3600" b="0" i="0" u="none" strike="noStrike" cap="none">
                <a:solidFill>
                  <a:srgbClr val="FFFFFF"/>
                </a:solidFill>
                <a:highlight>
                  <a:srgbClr val="000000"/>
                </a:highlight>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FFFFFF"/>
              </a:buClr>
              <a:buSzPts val="1800"/>
              <a:buFont typeface="Arial"/>
              <a:buNone/>
              <a:tabLst/>
              <a:defRPr/>
            </a:pPr>
            <a:r>
              <a:rPr kumimoji="0" lang="en-US" sz="3200" b="1" i="0" u="none" strike="noStrike" kern="0" cap="none" spc="0" normalizeH="0" baseline="0" noProof="0">
                <a:ln>
                  <a:noFill/>
                </a:ln>
                <a:solidFill>
                  <a:srgbClr val="FFFFFF"/>
                </a:solidFill>
                <a:effectLst/>
                <a:highlight>
                  <a:srgbClr val="000000"/>
                </a:highlight>
                <a:uLnTx/>
                <a:uFillTx/>
                <a:latin typeface="Arial"/>
                <a:cs typeface="Arial"/>
                <a:sym typeface="Arial"/>
              </a:rPr>
              <a:t>US Case Studies – Walmart &amp; eBay, pending </a:t>
            </a:r>
          </a:p>
        </p:txBody>
      </p:sp>
      <p:sp>
        <p:nvSpPr>
          <p:cNvPr id="6" name="Rectangle 5">
            <a:extLst>
              <a:ext uri="{FF2B5EF4-FFF2-40B4-BE49-F238E27FC236}">
                <a16:creationId xmlns:a16="http://schemas.microsoft.com/office/drawing/2014/main" id="{64F2E9E3-F9AB-4163-BFB9-FFB01B2BF379}"/>
              </a:ext>
            </a:extLst>
          </p:cNvPr>
          <p:cNvSpPr/>
          <p:nvPr/>
        </p:nvSpPr>
        <p:spPr>
          <a:xfrm>
            <a:off x="204537" y="929517"/>
            <a:ext cx="11586410" cy="461665"/>
          </a:xfrm>
          <a:prstGeom prst="rect">
            <a:avLst/>
          </a:prstGeom>
        </p:spPr>
        <p:txBody>
          <a:bodyPr wrap="square">
            <a:spAutoFit/>
          </a:bodyPr>
          <a:lstStyle/>
          <a:p>
            <a:pPr marL="1333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70C0"/>
                </a:solidFill>
                <a:effectLst/>
                <a:uLnTx/>
                <a:uFillTx/>
                <a:latin typeface="Arial" panose="020B0604020202020204" pitchFamily="34" charset="0"/>
                <a:cs typeface="Arial" panose="020B0604020202020204" pitchFamily="34" charset="0"/>
                <a:sym typeface="Arial"/>
              </a:rPr>
              <a:t>Submitted by Mercury Policy Project </a:t>
            </a:r>
            <a:r>
              <a:rPr kumimoji="0" lang="en-US" sz="2400" b="1" i="0" u="none" strike="noStrike" kern="0" cap="none" spc="0" normalizeH="0" baseline="0" noProof="0">
                <a:ln>
                  <a:noFill/>
                </a:ln>
                <a:solidFill>
                  <a:srgbClr val="0070C0"/>
                </a:solidFill>
                <a:effectLst/>
                <a:uLnTx/>
                <a:uFillTx/>
                <a:latin typeface="Arial" panose="020B0604020202020204" pitchFamily="34" charset="0"/>
                <a:cs typeface="Arial" panose="020B0604020202020204" pitchFamily="34" charset="0"/>
                <a:sym typeface="Arial"/>
              </a:rPr>
              <a:t>under California Prop. 65 for failure to warn  </a:t>
            </a:r>
          </a:p>
        </p:txBody>
      </p:sp>
      <p:grpSp>
        <p:nvGrpSpPr>
          <p:cNvPr id="7" name="Group 6">
            <a:extLst>
              <a:ext uri="{FF2B5EF4-FFF2-40B4-BE49-F238E27FC236}">
                <a16:creationId xmlns:a16="http://schemas.microsoft.com/office/drawing/2014/main" id="{F1C282D4-1E24-4AF4-A0AD-62E6A38794A5}"/>
              </a:ext>
            </a:extLst>
          </p:cNvPr>
          <p:cNvGrpSpPr/>
          <p:nvPr/>
        </p:nvGrpSpPr>
        <p:grpSpPr>
          <a:xfrm>
            <a:off x="0" y="5989834"/>
            <a:ext cx="12192000" cy="1106511"/>
            <a:chOff x="0" y="5498910"/>
            <a:chExt cx="12192000" cy="1597435"/>
          </a:xfrm>
        </p:grpSpPr>
        <p:pic>
          <p:nvPicPr>
            <p:cNvPr id="8" name="Picture 2" descr="A picture containing knife, drawing&#10;&#10;Description automatically generated">
              <a:extLst>
                <a:ext uri="{FF2B5EF4-FFF2-40B4-BE49-F238E27FC236}">
                  <a16:creationId xmlns:a16="http://schemas.microsoft.com/office/drawing/2014/main" id="{48B03855-321F-4E95-84D5-CCA181B04B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0" y="5498910"/>
              <a:ext cx="12192000" cy="15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zeromercury WG logo">
              <a:extLst>
                <a:ext uri="{FF2B5EF4-FFF2-40B4-BE49-F238E27FC236}">
                  <a16:creationId xmlns:a16="http://schemas.microsoft.com/office/drawing/2014/main" id="{498352BB-486D-46F8-9F1B-4C8684123BC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64800" y="5869722"/>
              <a:ext cx="1587500" cy="82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Google Shape;196;p31" descr="A logo with blue and green colors&#10;&#10;Description automatically generated">
            <a:extLst>
              <a:ext uri="{FF2B5EF4-FFF2-40B4-BE49-F238E27FC236}">
                <a16:creationId xmlns:a16="http://schemas.microsoft.com/office/drawing/2014/main" id="{93CC0020-5EF2-42B9-A47C-E7E806FEFF44}"/>
              </a:ext>
            </a:extLst>
          </p:cNvPr>
          <p:cNvPicPr preferRelativeResize="0"/>
          <p:nvPr/>
        </p:nvPicPr>
        <p:blipFill rotWithShape="1">
          <a:blip r:embed="rId8">
            <a:alphaModFix/>
          </a:blip>
          <a:srcRect/>
          <a:stretch/>
        </p:blipFill>
        <p:spPr>
          <a:xfrm>
            <a:off x="9324475" y="6176964"/>
            <a:ext cx="865742" cy="739628"/>
          </a:xfrm>
          <a:prstGeom prst="rect">
            <a:avLst/>
          </a:prstGeom>
          <a:noFill/>
          <a:ln>
            <a:noFill/>
          </a:ln>
        </p:spPr>
      </p:pic>
      <p:pic>
        <p:nvPicPr>
          <p:cNvPr id="11" name="Picture 8" descr="Mercury Policy Project">
            <a:extLst>
              <a:ext uri="{FF2B5EF4-FFF2-40B4-BE49-F238E27FC236}">
                <a16:creationId xmlns:a16="http://schemas.microsoft.com/office/drawing/2014/main" id="{F21653C1-9F67-42DF-9461-EB9D90140D6D}"/>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7178117" y="6384426"/>
            <a:ext cx="1984932" cy="55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F3FC1AB-3ACC-4357-B483-A6FD6E9D2030}"/>
              </a:ext>
            </a:extLst>
          </p:cNvPr>
          <p:cNvPicPr>
            <a:picLocks noChangeAspect="1"/>
          </p:cNvPicPr>
          <p:nvPr/>
        </p:nvPicPr>
        <p:blipFill>
          <a:blip r:embed="rId11"/>
          <a:stretch>
            <a:fillRect/>
          </a:stretch>
        </p:blipFill>
        <p:spPr>
          <a:xfrm>
            <a:off x="1264558" y="3106269"/>
            <a:ext cx="857393" cy="805430"/>
          </a:xfrm>
          <a:prstGeom prst="rect">
            <a:avLst/>
          </a:prstGeom>
        </p:spPr>
      </p:pic>
      <p:pic>
        <p:nvPicPr>
          <p:cNvPr id="13" name="Picture 12">
            <a:extLst>
              <a:ext uri="{FF2B5EF4-FFF2-40B4-BE49-F238E27FC236}">
                <a16:creationId xmlns:a16="http://schemas.microsoft.com/office/drawing/2014/main" id="{57D32A50-5ACB-4134-A282-9F9484EDF371}"/>
              </a:ext>
            </a:extLst>
          </p:cNvPr>
          <p:cNvPicPr>
            <a:picLocks noChangeAspect="1"/>
          </p:cNvPicPr>
          <p:nvPr/>
        </p:nvPicPr>
        <p:blipFill>
          <a:blip r:embed="rId12"/>
          <a:stretch>
            <a:fillRect/>
          </a:stretch>
        </p:blipFill>
        <p:spPr>
          <a:xfrm>
            <a:off x="2777100" y="3107150"/>
            <a:ext cx="863146" cy="741576"/>
          </a:xfrm>
          <a:prstGeom prst="rect">
            <a:avLst/>
          </a:prstGeom>
        </p:spPr>
      </p:pic>
      <p:pic>
        <p:nvPicPr>
          <p:cNvPr id="14" name="Picture 13">
            <a:extLst>
              <a:ext uri="{FF2B5EF4-FFF2-40B4-BE49-F238E27FC236}">
                <a16:creationId xmlns:a16="http://schemas.microsoft.com/office/drawing/2014/main" id="{4DD6B552-2A56-4344-B2A1-9E82030DD086}"/>
              </a:ext>
            </a:extLst>
          </p:cNvPr>
          <p:cNvPicPr>
            <a:picLocks noChangeAspect="1"/>
          </p:cNvPicPr>
          <p:nvPr/>
        </p:nvPicPr>
        <p:blipFill>
          <a:blip r:embed="rId13"/>
          <a:stretch>
            <a:fillRect/>
          </a:stretch>
        </p:blipFill>
        <p:spPr>
          <a:xfrm>
            <a:off x="4197148" y="3165213"/>
            <a:ext cx="857393" cy="746486"/>
          </a:xfrm>
          <a:prstGeom prst="rect">
            <a:avLst/>
          </a:prstGeom>
        </p:spPr>
      </p:pic>
      <p:pic>
        <p:nvPicPr>
          <p:cNvPr id="15" name="Picture 14">
            <a:extLst>
              <a:ext uri="{FF2B5EF4-FFF2-40B4-BE49-F238E27FC236}">
                <a16:creationId xmlns:a16="http://schemas.microsoft.com/office/drawing/2014/main" id="{0A0AB61A-4AC1-477D-9BC4-7C5338F24461}"/>
              </a:ext>
            </a:extLst>
          </p:cNvPr>
          <p:cNvPicPr/>
          <p:nvPr/>
        </p:nvPicPr>
        <p:blipFill>
          <a:blip r:embed="rId14"/>
          <a:stretch>
            <a:fillRect/>
          </a:stretch>
        </p:blipFill>
        <p:spPr>
          <a:xfrm>
            <a:off x="10404508" y="5072503"/>
            <a:ext cx="918210" cy="855980"/>
          </a:xfrm>
          <a:prstGeom prst="rect">
            <a:avLst/>
          </a:prstGeom>
        </p:spPr>
      </p:pic>
      <p:pic>
        <p:nvPicPr>
          <p:cNvPr id="2" name="image19.png">
            <a:extLst>
              <a:ext uri="{FF2B5EF4-FFF2-40B4-BE49-F238E27FC236}">
                <a16:creationId xmlns:a16="http://schemas.microsoft.com/office/drawing/2014/main" id="{2BFAFD51-1383-3135-D062-6E1E5744963C}"/>
              </a:ext>
            </a:extLst>
          </p:cNvPr>
          <p:cNvPicPr/>
          <p:nvPr/>
        </p:nvPicPr>
        <p:blipFill>
          <a:blip r:embed="rId15"/>
          <a:srcRect/>
          <a:stretch>
            <a:fillRect/>
          </a:stretch>
        </p:blipFill>
        <p:spPr>
          <a:xfrm>
            <a:off x="11210346" y="3810642"/>
            <a:ext cx="819813" cy="855980"/>
          </a:xfrm>
          <a:prstGeom prst="rect">
            <a:avLst/>
          </a:prstGeom>
          <a:ln/>
        </p:spPr>
      </p:pic>
      <p:pic>
        <p:nvPicPr>
          <p:cNvPr id="17" name="image1.png">
            <a:extLst>
              <a:ext uri="{FF2B5EF4-FFF2-40B4-BE49-F238E27FC236}">
                <a16:creationId xmlns:a16="http://schemas.microsoft.com/office/drawing/2014/main" id="{56FBBE2F-8BCE-9AA5-C81E-2EF101896492}"/>
              </a:ext>
            </a:extLst>
          </p:cNvPr>
          <p:cNvPicPr/>
          <p:nvPr/>
        </p:nvPicPr>
        <p:blipFill>
          <a:blip r:embed="rId16"/>
          <a:srcRect/>
          <a:stretch>
            <a:fillRect/>
          </a:stretch>
        </p:blipFill>
        <p:spPr>
          <a:xfrm>
            <a:off x="11283643" y="2981458"/>
            <a:ext cx="734695" cy="715010"/>
          </a:xfrm>
          <a:prstGeom prst="rect">
            <a:avLst/>
          </a:prstGeom>
          <a:ln/>
        </p:spPr>
      </p:pic>
      <p:pic>
        <p:nvPicPr>
          <p:cNvPr id="19" name="image34.png">
            <a:extLst>
              <a:ext uri="{FF2B5EF4-FFF2-40B4-BE49-F238E27FC236}">
                <a16:creationId xmlns:a16="http://schemas.microsoft.com/office/drawing/2014/main" id="{17AAA85F-B09A-601F-9C8C-87F520932045}"/>
              </a:ext>
            </a:extLst>
          </p:cNvPr>
          <p:cNvPicPr/>
          <p:nvPr/>
        </p:nvPicPr>
        <p:blipFill>
          <a:blip r:embed="rId17"/>
          <a:srcRect/>
          <a:stretch>
            <a:fillRect/>
          </a:stretch>
        </p:blipFill>
        <p:spPr>
          <a:xfrm>
            <a:off x="11253164" y="1773316"/>
            <a:ext cx="795655" cy="1157605"/>
          </a:xfrm>
          <a:prstGeom prst="rect">
            <a:avLst/>
          </a:prstGeom>
          <a:ln/>
        </p:spPr>
      </p:pic>
    </p:spTree>
    <p:extLst>
      <p:ext uri="{BB962C8B-B14F-4D97-AF65-F5344CB8AC3E}">
        <p14:creationId xmlns:p14="http://schemas.microsoft.com/office/powerpoint/2010/main" val="109026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D200A-422D-1E04-AB66-80CB76BDCFF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30A95F4-6D30-814A-DFF5-BBC127138C92}"/>
              </a:ext>
            </a:extLst>
          </p:cNvPr>
          <p:cNvGrpSpPr/>
          <p:nvPr/>
        </p:nvGrpSpPr>
        <p:grpSpPr>
          <a:xfrm>
            <a:off x="0" y="5909985"/>
            <a:ext cx="12192000" cy="1106511"/>
            <a:chOff x="0" y="5498910"/>
            <a:chExt cx="12192000" cy="1597435"/>
          </a:xfrm>
        </p:grpSpPr>
        <p:pic>
          <p:nvPicPr>
            <p:cNvPr id="5" name="Picture 2" descr="A picture containing knife, drawing&#10;&#10;Description automatically generated">
              <a:extLst>
                <a:ext uri="{FF2B5EF4-FFF2-40B4-BE49-F238E27FC236}">
                  <a16:creationId xmlns:a16="http://schemas.microsoft.com/office/drawing/2014/main" id="{3A146E39-C661-ABAB-32A8-177DDF54CB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0" y="5498910"/>
              <a:ext cx="12192000" cy="15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zeromercury WG logo">
              <a:extLst>
                <a:ext uri="{FF2B5EF4-FFF2-40B4-BE49-F238E27FC236}">
                  <a16:creationId xmlns:a16="http://schemas.microsoft.com/office/drawing/2014/main" id="{ABD78D07-77B0-4808-A437-A291E35B03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4800" y="5869722"/>
              <a:ext cx="1587500" cy="82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itle 3">
            <a:extLst>
              <a:ext uri="{FF2B5EF4-FFF2-40B4-BE49-F238E27FC236}">
                <a16:creationId xmlns:a16="http://schemas.microsoft.com/office/drawing/2014/main" id="{9AA1F7D4-3E9A-06BE-24F1-5F3C175D4136}"/>
              </a:ext>
            </a:extLst>
          </p:cNvPr>
          <p:cNvSpPr txBox="1">
            <a:spLocks/>
          </p:cNvSpPr>
          <p:nvPr/>
        </p:nvSpPr>
        <p:spPr>
          <a:xfrm>
            <a:off x="1496747" y="250239"/>
            <a:ext cx="9491980" cy="895350"/>
          </a:xfrm>
          <a:prstGeom prst="rect">
            <a:avLst/>
          </a:prstGeom>
        </p:spPr>
        <p:txBody>
          <a:bodyPr>
            <a:normAutofit/>
          </a:bodyPr>
          <a:lstStyle>
            <a:defPPr>
              <a:defRPr lang="en-US"/>
            </a:defPPr>
            <a:lvl1pPr algn="ctr">
              <a:lnSpc>
                <a:spcPct val="90000"/>
              </a:lnSpc>
              <a:spcBef>
                <a:spcPct val="0"/>
              </a:spcBef>
              <a:buNone/>
              <a:defRPr sz="4400">
                <a:solidFill>
                  <a:prstClr val="white"/>
                </a:solidFill>
                <a:latin typeface="Arial Rounded MT Bold" panose="020F07040305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endParaRPr kumimoji="0" lang="en-US" sz="4400" b="1" i="0" u="none" strike="noStrike" kern="0" cap="none" spc="0" normalizeH="0" baseline="0" noProof="0">
              <a:ln>
                <a:noFill/>
              </a:ln>
              <a:solidFill>
                <a:srgbClr val="000000"/>
              </a:solidFill>
              <a:effectLst/>
              <a:uLnTx/>
              <a:uFillTx/>
              <a:latin typeface="Arial"/>
              <a:ea typeface="+mj-ea"/>
              <a:cs typeface="+mj-cs"/>
              <a:sym typeface="Arial"/>
            </a:endParaRPr>
          </a:p>
        </p:txBody>
      </p:sp>
      <p:sp>
        <p:nvSpPr>
          <p:cNvPr id="3" name="Rectangle 1">
            <a:extLst>
              <a:ext uri="{FF2B5EF4-FFF2-40B4-BE49-F238E27FC236}">
                <a16:creationId xmlns:a16="http://schemas.microsoft.com/office/drawing/2014/main" id="{20244749-D3AB-5260-85B9-23E1E08F94E1}"/>
              </a:ext>
            </a:extLst>
          </p:cNvPr>
          <p:cNvSpPr txBox="1">
            <a:spLocks noChangeArrowheads="1"/>
          </p:cNvSpPr>
          <p:nvPr/>
        </p:nvSpPr>
        <p:spPr>
          <a:xfrm>
            <a:off x="184652" y="1188814"/>
            <a:ext cx="9873748" cy="4721171"/>
          </a:xfrm>
          <a:prstGeom prst="rect">
            <a:avLst/>
          </a:prstGeom>
        </p:spPr>
        <p:txBody>
          <a:bodyPr>
            <a:noAutofit/>
          </a:bodyPr>
          <a:lstStyle>
            <a:defPPr>
              <a:defRPr lang="en-US"/>
            </a:defPPr>
            <a:lvl1pPr marL="228600" indent="-228600">
              <a:lnSpc>
                <a:spcPct val="90000"/>
              </a:lnSpc>
              <a:spcBef>
                <a:spcPts val="1000"/>
              </a:spcBef>
              <a:buFont typeface="Arial" panose="020B0604020202020204" pitchFamily="34" charset="0"/>
              <a:buChar char="•"/>
              <a:defRPr sz="2200">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Legislation banning manufacture, import, export and sales of Hg/SLP</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Cosmetics registered in the country</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Importers of cosmetics/SLPs registered  (+ manufacturers, distributors)</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Online platforms selling in the country to register, in country contact, address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Database/ List of prohibited products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Labelling requirements</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Systems in place to control the product entry with register, HS codes, names, key words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Online sales from individuals, products arriving via the post , go through customs, (spot check – from destinations, key words, </a:t>
            </a:r>
            <a:r>
              <a:rPr kumimoji="0" lang="en-US" sz="19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Arial"/>
              </a:rPr>
              <a:t>etc</a:t>
            </a: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Sampling: XRF screening, analytical methods to determine mercury. New products found with mercury, to be notified and added on the prohibited products’ list.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Interagency and Regional Cooperation in place</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Complementary voluntary agreements with platforms</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endParaRPr kumimoji="0" lang="en-US" sz="1800" b="0" i="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 name="Rectangle 3">
            <a:extLst>
              <a:ext uri="{FF2B5EF4-FFF2-40B4-BE49-F238E27FC236}">
                <a16:creationId xmlns:a16="http://schemas.microsoft.com/office/drawing/2014/main" id="{9B686F65-0751-98ED-A18C-E657945FB863}"/>
              </a:ext>
            </a:extLst>
          </p:cNvPr>
          <p:cNvSpPr/>
          <p:nvPr/>
        </p:nvSpPr>
        <p:spPr>
          <a:xfrm>
            <a:off x="0" y="189894"/>
            <a:ext cx="12192000" cy="938575"/>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BE" sz="9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Title 1">
            <a:extLst>
              <a:ext uri="{FF2B5EF4-FFF2-40B4-BE49-F238E27FC236}">
                <a16:creationId xmlns:a16="http://schemas.microsoft.com/office/drawing/2014/main" id="{B566C116-31D4-B479-CD43-86D5EEA60048}"/>
              </a:ext>
            </a:extLst>
          </p:cNvPr>
          <p:cNvSpPr txBox="1">
            <a:spLocks/>
          </p:cNvSpPr>
          <p:nvPr/>
        </p:nvSpPr>
        <p:spPr>
          <a:xfrm>
            <a:off x="1903718" y="-124001"/>
            <a:ext cx="8002890" cy="10581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4000" b="1" i="0" u="none" strike="noStrike" kern="1200" cap="none" spc="0" normalizeH="0" baseline="0" noProof="0">
                <a:ln>
                  <a:noFill/>
                </a:ln>
                <a:solidFill>
                  <a:srgbClr val="FFFFFF">
                    <a:lumMod val="95000"/>
                  </a:srgbClr>
                </a:solidFill>
                <a:effectLst/>
                <a:uLnTx/>
                <a:uFillTx/>
                <a:latin typeface="Arial" panose="020B0604020202020204" pitchFamily="34" charset="0"/>
                <a:ea typeface="+mj-ea"/>
                <a:cs typeface="Arial" panose="020B0604020202020204" pitchFamily="34" charset="0"/>
                <a:sym typeface="Arial"/>
              </a:rPr>
              <a:t>Targeted Enforcement Checklist</a:t>
            </a:r>
          </a:p>
        </p:txBody>
      </p:sp>
      <p:pic>
        <p:nvPicPr>
          <p:cNvPr id="6" name="Google Shape;196;p31" descr="A logo with blue and green colors&#10;&#10;Description automatically generated">
            <a:extLst>
              <a:ext uri="{FF2B5EF4-FFF2-40B4-BE49-F238E27FC236}">
                <a16:creationId xmlns:a16="http://schemas.microsoft.com/office/drawing/2014/main" id="{D7B8B892-B516-ECE1-668E-FE520CCEDF1A}"/>
              </a:ext>
            </a:extLst>
          </p:cNvPr>
          <p:cNvPicPr preferRelativeResize="0"/>
          <p:nvPr/>
        </p:nvPicPr>
        <p:blipFill rotWithShape="1">
          <a:blip r:embed="rId5">
            <a:alphaModFix/>
          </a:blip>
          <a:srcRect/>
          <a:stretch/>
        </p:blipFill>
        <p:spPr>
          <a:xfrm>
            <a:off x="9163049" y="6125324"/>
            <a:ext cx="1027167" cy="791267"/>
          </a:xfrm>
          <a:prstGeom prst="rect">
            <a:avLst/>
          </a:prstGeom>
          <a:noFill/>
          <a:ln>
            <a:noFill/>
          </a:ln>
        </p:spPr>
      </p:pic>
      <p:pic>
        <p:nvPicPr>
          <p:cNvPr id="14" name="Picture 2" descr="Checklist Icon Template Design Vector ...">
            <a:extLst>
              <a:ext uri="{FF2B5EF4-FFF2-40B4-BE49-F238E27FC236}">
                <a16:creationId xmlns:a16="http://schemas.microsoft.com/office/drawing/2014/main" id="{D9E69A00-A839-8602-9FAA-3DDC79811E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6070" y="1205934"/>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screenshot of a cell phone&#10;&#10;Description automatically generated">
            <a:extLst>
              <a:ext uri="{FF2B5EF4-FFF2-40B4-BE49-F238E27FC236}">
                <a16:creationId xmlns:a16="http://schemas.microsoft.com/office/drawing/2014/main" id="{8F478FB3-540A-37FF-0C9A-C097B907B5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32253">
            <a:off x="10184043" y="3116724"/>
            <a:ext cx="1383427" cy="1945443"/>
          </a:xfrm>
          <a:prstGeom prst="rect">
            <a:avLst/>
          </a:prstGeom>
          <a:ln>
            <a:noFill/>
          </a:ln>
        </p:spPr>
      </p:pic>
    </p:spTree>
    <p:extLst>
      <p:ext uri="{BB962C8B-B14F-4D97-AF65-F5344CB8AC3E}">
        <p14:creationId xmlns:p14="http://schemas.microsoft.com/office/powerpoint/2010/main" val="1617973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8B539-6A35-A935-1E34-FCF56B4B20A7}"/>
            </a:ext>
          </a:extLst>
        </p:cNvPr>
        <p:cNvGrpSpPr/>
        <p:nvPr/>
      </p:nvGrpSpPr>
      <p:grpSpPr>
        <a:xfrm>
          <a:off x="0" y="0"/>
          <a:ext cx="0" cy="0"/>
          <a:chOff x="0" y="0"/>
          <a:chExt cx="0" cy="0"/>
        </a:xfrm>
      </p:grpSpPr>
      <p:sp>
        <p:nvSpPr>
          <p:cNvPr id="6" name="Title 3">
            <a:extLst>
              <a:ext uri="{FF2B5EF4-FFF2-40B4-BE49-F238E27FC236}">
                <a16:creationId xmlns:a16="http://schemas.microsoft.com/office/drawing/2014/main" id="{1FB3CE22-7138-A5F6-DAAE-E47804E17BCE}"/>
              </a:ext>
            </a:extLst>
          </p:cNvPr>
          <p:cNvSpPr txBox="1">
            <a:spLocks noGrp="1"/>
          </p:cNvSpPr>
          <p:nvPr>
            <p:ph type="title"/>
          </p:nvPr>
        </p:nvSpPr>
        <p:spPr>
          <a:xfrm>
            <a:off x="0" y="160747"/>
            <a:ext cx="12192000" cy="979519"/>
          </a:xfrm>
          <a:prstGeom prst="rect">
            <a:avLst/>
          </a:prstGeom>
          <a:solidFill>
            <a:schemeClr val="accent3"/>
          </a:solidFill>
          <a:ln w="12700" cap="flat" cmpd="sng" algn="ctr">
            <a:solidFill>
              <a:schemeClr val="bg1">
                <a:lumMod val="6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t>Summary </a:t>
            </a:r>
            <a:endParaRPr lang="en-US" sz="3600" b="1"/>
          </a:p>
        </p:txBody>
      </p:sp>
      <p:grpSp>
        <p:nvGrpSpPr>
          <p:cNvPr id="2" name="Group 1">
            <a:extLst>
              <a:ext uri="{FF2B5EF4-FFF2-40B4-BE49-F238E27FC236}">
                <a16:creationId xmlns:a16="http://schemas.microsoft.com/office/drawing/2014/main" id="{8F940639-940D-6756-96A6-4DD6DE80CC2F}"/>
              </a:ext>
            </a:extLst>
          </p:cNvPr>
          <p:cNvGrpSpPr/>
          <p:nvPr/>
        </p:nvGrpSpPr>
        <p:grpSpPr>
          <a:xfrm>
            <a:off x="0" y="5909985"/>
            <a:ext cx="12192000" cy="1106511"/>
            <a:chOff x="0" y="5498910"/>
            <a:chExt cx="12192000" cy="1597435"/>
          </a:xfrm>
        </p:grpSpPr>
        <p:pic>
          <p:nvPicPr>
            <p:cNvPr id="4" name="Picture 2" descr="A picture containing knife, drawing&#10;&#10;Description automatically generated">
              <a:extLst>
                <a:ext uri="{FF2B5EF4-FFF2-40B4-BE49-F238E27FC236}">
                  <a16:creationId xmlns:a16="http://schemas.microsoft.com/office/drawing/2014/main" id="{E903130E-544C-0CBF-D9C2-EC18277B74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0" y="5498910"/>
              <a:ext cx="12192000" cy="15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zeromercury WG logo">
              <a:extLst>
                <a:ext uri="{FF2B5EF4-FFF2-40B4-BE49-F238E27FC236}">
                  <a16:creationId xmlns:a16="http://schemas.microsoft.com/office/drawing/2014/main" id="{35901188-3B77-1DC3-0F3E-0CDC64EB2B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4800" y="5869722"/>
              <a:ext cx="1587500" cy="82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 Placeholder 10">
            <a:extLst>
              <a:ext uri="{FF2B5EF4-FFF2-40B4-BE49-F238E27FC236}">
                <a16:creationId xmlns:a16="http://schemas.microsoft.com/office/drawing/2014/main" id="{420DFCE5-C66D-2702-A4EB-E209FEFFD85C}"/>
              </a:ext>
            </a:extLst>
          </p:cNvPr>
          <p:cNvSpPr>
            <a:spLocks noGrp="1"/>
          </p:cNvSpPr>
          <p:nvPr>
            <p:ph type="body" idx="1"/>
          </p:nvPr>
        </p:nvSpPr>
        <p:spPr>
          <a:xfrm>
            <a:off x="139700" y="1459522"/>
            <a:ext cx="8997533" cy="5011615"/>
          </a:xfrm>
        </p:spPr>
        <p:txBody>
          <a:bodyPr>
            <a:normAutofit fontScale="70000" lnSpcReduction="20000"/>
          </a:bodyPr>
          <a:lstStyle/>
          <a:p>
            <a:pPr>
              <a:lnSpc>
                <a:spcPct val="120000"/>
              </a:lnSpc>
            </a:pPr>
            <a:r>
              <a:rPr lang="en-US" sz="3200">
                <a:latin typeface="Arial" panose="020B0604020202020204" pitchFamily="34" charset="0"/>
                <a:cs typeface="Arial" panose="020B0604020202020204" pitchFamily="34" charset="0"/>
              </a:rPr>
              <a:t>Legislation banning manufacture, import, export and sales of Hg/SLPS is the first step</a:t>
            </a:r>
          </a:p>
          <a:p>
            <a:pPr>
              <a:lnSpc>
                <a:spcPct val="120000"/>
              </a:lnSpc>
            </a:pPr>
            <a:r>
              <a:rPr lang="en-US" sz="3200">
                <a:latin typeface="Arial" panose="020B0604020202020204" pitchFamily="34" charset="0"/>
                <a:cs typeface="Arial" panose="020B0604020202020204" pitchFamily="34" charset="0"/>
              </a:rPr>
              <a:t>Enforcement and tools necessary (e.g. prohibited products lists, legal settlements, sanctions, voluntary agreements, )  </a:t>
            </a:r>
          </a:p>
          <a:p>
            <a:pPr>
              <a:lnSpc>
                <a:spcPct val="120000"/>
              </a:lnSpc>
            </a:pPr>
            <a:r>
              <a:rPr lang="en-US" sz="3200">
                <a:latin typeface="Arial" panose="020B0604020202020204" pitchFamily="34" charset="0"/>
                <a:cs typeface="Arial" panose="020B0604020202020204" pitchFamily="34" charset="0"/>
              </a:rPr>
              <a:t>Interministerial/interagency cooperation necessary</a:t>
            </a:r>
          </a:p>
          <a:p>
            <a:pPr>
              <a:lnSpc>
                <a:spcPct val="120000"/>
              </a:lnSpc>
            </a:pPr>
            <a:r>
              <a:rPr lang="en-US" sz="3200">
                <a:latin typeface="Arial" panose="020B0604020202020204" pitchFamily="34" charset="0"/>
                <a:cs typeface="Arial" panose="020B0604020202020204" pitchFamily="34" charset="0"/>
              </a:rPr>
              <a:t>Effective self policing by online platforms optimal, given limited government resources </a:t>
            </a:r>
          </a:p>
          <a:p>
            <a:pPr>
              <a:lnSpc>
                <a:spcPct val="120000"/>
              </a:lnSpc>
            </a:pPr>
            <a:r>
              <a:rPr lang="en-US" sz="3200">
                <a:latin typeface="Arial" panose="020B0604020202020204" pitchFamily="34" charset="0"/>
                <a:cs typeface="Arial" panose="020B0604020202020204" pitchFamily="34" charset="0"/>
              </a:rPr>
              <a:t>Most online marketplaces have prohibited product policies, but often failing to enforce bans</a:t>
            </a:r>
          </a:p>
          <a:p>
            <a:pPr>
              <a:lnSpc>
                <a:spcPct val="120000"/>
              </a:lnSpc>
            </a:pPr>
            <a:r>
              <a:rPr lang="en-US" sz="3200">
                <a:latin typeface="Arial" panose="020B0604020202020204" pitchFamily="34" charset="0"/>
                <a:cs typeface="Arial" panose="020B0604020202020204" pitchFamily="34" charset="0"/>
              </a:rPr>
              <a:t>Online marketplaces are generally receptive and cooperative, when contacted by authorities – dialogue necessary.</a:t>
            </a:r>
          </a:p>
          <a:p>
            <a:pPr marL="114300" indent="0">
              <a:buNone/>
            </a:pPr>
            <a:endParaRPr lang="x-none"/>
          </a:p>
        </p:txBody>
      </p:sp>
      <p:pic>
        <p:nvPicPr>
          <p:cNvPr id="7" name="Picture Placeholder 5" descr="A picture containing room&#10;&#10;Description automatically generated">
            <a:extLst>
              <a:ext uri="{FF2B5EF4-FFF2-40B4-BE49-F238E27FC236}">
                <a16:creationId xmlns:a16="http://schemas.microsoft.com/office/drawing/2014/main" id="{3DD4CCE5-EC1A-AE90-2266-60FE3F667B4B}"/>
              </a:ext>
            </a:extLst>
          </p:cNvPr>
          <p:cNvPicPr>
            <a:picLocks noChangeAspect="1"/>
          </p:cNvPicPr>
          <p:nvPr/>
        </p:nvPicPr>
        <p:blipFill>
          <a:blip r:embed="rId5" cstate="print">
            <a:extLst>
              <a:ext uri="{28A0092B-C50C-407E-A947-70E740481C1C}">
                <a14:useLocalDpi xmlns:a14="http://schemas.microsoft.com/office/drawing/2010/main" val="0"/>
              </a:ext>
            </a:extLst>
          </a:blip>
          <a:srcRect t="3589" b="3589"/>
          <a:stretch>
            <a:fillRect/>
          </a:stretch>
        </p:blipFill>
        <p:spPr>
          <a:xfrm>
            <a:off x="9276933" y="2693482"/>
            <a:ext cx="2375733" cy="1774976"/>
          </a:xfrm>
          <a:prstGeom prst="rect">
            <a:avLst/>
          </a:prstGeom>
        </p:spPr>
      </p:pic>
      <p:pic>
        <p:nvPicPr>
          <p:cNvPr id="5" name="Picture 4" descr="A picture containing equipment, drawing, player&#10;&#10;Description automatically generated">
            <a:extLst>
              <a:ext uri="{FF2B5EF4-FFF2-40B4-BE49-F238E27FC236}">
                <a16:creationId xmlns:a16="http://schemas.microsoft.com/office/drawing/2014/main" id="{4B871369-6806-892C-B0FC-7EC278173E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65670">
            <a:off x="8540986" y="3313947"/>
            <a:ext cx="3561263" cy="1171191"/>
          </a:xfrm>
          <a:prstGeom prst="rect">
            <a:avLst/>
          </a:prstGeom>
        </p:spPr>
      </p:pic>
    </p:spTree>
    <p:extLst>
      <p:ext uri="{BB962C8B-B14F-4D97-AF65-F5344CB8AC3E}">
        <p14:creationId xmlns:p14="http://schemas.microsoft.com/office/powerpoint/2010/main" val="232749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A494EC-3A8A-A985-B968-A8336192DFC6}"/>
              </a:ext>
            </a:extLst>
          </p:cNvPr>
          <p:cNvGrpSpPr/>
          <p:nvPr/>
        </p:nvGrpSpPr>
        <p:grpSpPr>
          <a:xfrm>
            <a:off x="0" y="5989834"/>
            <a:ext cx="12192000" cy="1106511"/>
            <a:chOff x="0" y="5498910"/>
            <a:chExt cx="12192000" cy="1597435"/>
          </a:xfrm>
        </p:grpSpPr>
        <p:pic>
          <p:nvPicPr>
            <p:cNvPr id="5" name="Picture 2" descr="A picture containing knife, drawing&#10;&#10;Description automatically generated">
              <a:extLst>
                <a:ext uri="{FF2B5EF4-FFF2-40B4-BE49-F238E27FC236}">
                  <a16:creationId xmlns:a16="http://schemas.microsoft.com/office/drawing/2014/main" id="{266120F3-65EF-2E3C-97A4-87068C040D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0" y="5498910"/>
              <a:ext cx="12192000" cy="15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zeromercury WG logo">
              <a:extLst>
                <a:ext uri="{FF2B5EF4-FFF2-40B4-BE49-F238E27FC236}">
                  <a16:creationId xmlns:a16="http://schemas.microsoft.com/office/drawing/2014/main" id="{6DDC00AD-6539-1633-AED5-07ADCC9DB8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4800" y="5869722"/>
              <a:ext cx="1587500" cy="82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a:extLst>
              <a:ext uri="{FF2B5EF4-FFF2-40B4-BE49-F238E27FC236}">
                <a16:creationId xmlns:a16="http://schemas.microsoft.com/office/drawing/2014/main" id="{6E4BE317-638F-84AA-EF34-1625C34C3E7F}"/>
              </a:ext>
            </a:extLst>
          </p:cNvPr>
          <p:cNvSpPr txBox="1">
            <a:spLocks/>
          </p:cNvSpPr>
          <p:nvPr/>
        </p:nvSpPr>
        <p:spPr>
          <a:xfrm>
            <a:off x="513312" y="-124550"/>
            <a:ext cx="10515601" cy="10493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br>
              <a:rPr kumimoji="0" lang="en-US" sz="3600" b="1" i="0" u="none" strike="noStrike" kern="1200" cap="none" spc="0" normalizeH="0" baseline="0" noProof="0">
                <a:ln>
                  <a:noFill/>
                </a:ln>
                <a:solidFill>
                  <a:srgbClr val="FFFFFF"/>
                </a:solidFill>
                <a:effectLst/>
                <a:uLnTx/>
                <a:uFillTx/>
                <a:latin typeface="Arial"/>
                <a:ea typeface="+mj-ea"/>
                <a:cs typeface="+mj-cs"/>
                <a:sym typeface="Arial"/>
              </a:rPr>
            </a:br>
            <a:r>
              <a:rPr kumimoji="0" lang="en-US" sz="4400" b="0" i="0" u="none" strike="noStrike" kern="1200" cap="none" spc="0" normalizeH="0" baseline="0" noProof="0">
                <a:ln>
                  <a:noFill/>
                </a:ln>
                <a:solidFill>
                  <a:prstClr val="white"/>
                </a:solidFill>
                <a:effectLst/>
                <a:uLnTx/>
                <a:uFillTx/>
                <a:latin typeface="Arial Rounded MT Bold" panose="020F0704030504030204" pitchFamily="34" charset="0"/>
                <a:ea typeface="+mj-ea"/>
                <a:cs typeface="+mj-cs"/>
                <a:sym typeface="Arial"/>
              </a:rPr>
              <a:t>Thank you!</a:t>
            </a:r>
          </a:p>
        </p:txBody>
      </p:sp>
      <p:sp>
        <p:nvSpPr>
          <p:cNvPr id="12" name="TextBox 11">
            <a:extLst>
              <a:ext uri="{FF2B5EF4-FFF2-40B4-BE49-F238E27FC236}">
                <a16:creationId xmlns:a16="http://schemas.microsoft.com/office/drawing/2014/main" id="{FFB1AEB0-5C30-BC8B-7905-72AF3C4EEAB1}"/>
              </a:ext>
            </a:extLst>
          </p:cNvPr>
          <p:cNvSpPr txBox="1"/>
          <p:nvPr/>
        </p:nvSpPr>
        <p:spPr>
          <a:xfrm>
            <a:off x="513312" y="5630710"/>
            <a:ext cx="1092652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C00000"/>
                </a:solidFill>
                <a:effectLst/>
                <a:uLnTx/>
                <a:uFillTx/>
                <a:latin typeface="Arial"/>
                <a:cs typeface="Arial"/>
                <a:sym typeface="Arial"/>
              </a:rPr>
              <a:t>For more information: </a:t>
            </a:r>
            <a:r>
              <a:rPr kumimoji="0" lang="en-US" sz="1600" b="1" i="0" u="none" strike="noStrike" kern="0" cap="none" spc="0" normalizeH="0" baseline="0" noProof="0">
                <a:ln>
                  <a:noFill/>
                </a:ln>
                <a:solidFill>
                  <a:srgbClr val="C00000"/>
                </a:solidFill>
                <a:effectLst/>
                <a:uLnTx/>
                <a:uFillTx/>
                <a:latin typeface="Arial"/>
                <a:cs typeface="Arial"/>
                <a:sym typeface="Arial"/>
                <a:hlinkClick r:id="rId5">
                  <a:extLst>
                    <a:ext uri="{A12FA001-AC4F-418D-AE19-62706E023703}">
                      <ahyp:hlinkClr xmlns:ahyp="http://schemas.microsoft.com/office/drawing/2018/hyperlinkcolor" val="tx"/>
                    </a:ext>
                  </a:extLst>
                </a:hlinkClick>
              </a:rPr>
              <a:t>https://www.zeromercury.org/mercury-added-skin-lightening-creams-campaign/</a:t>
            </a:r>
            <a:r>
              <a:rPr kumimoji="0" lang="en-US" sz="1600" b="1" i="0" u="none" strike="noStrike" kern="0" cap="none" spc="0" normalizeH="0" baseline="0" noProof="0">
                <a:ln>
                  <a:noFill/>
                </a:ln>
                <a:solidFill>
                  <a:srgbClr val="C00000"/>
                </a:solidFill>
                <a:effectLst/>
                <a:uLnTx/>
                <a:uFillTx/>
                <a:latin typeface="Arial"/>
                <a:cs typeface="Arial"/>
                <a:sym typeface="Arial"/>
              </a:rPr>
              <a:t>  </a:t>
            </a:r>
          </a:p>
        </p:txBody>
      </p:sp>
      <p:sp>
        <p:nvSpPr>
          <p:cNvPr id="10" name="Rectangle 9">
            <a:extLst>
              <a:ext uri="{FF2B5EF4-FFF2-40B4-BE49-F238E27FC236}">
                <a16:creationId xmlns:a16="http://schemas.microsoft.com/office/drawing/2014/main" id="{5C82E8C6-E784-4ADE-BF3D-30DFF964FE7E}"/>
              </a:ext>
            </a:extLst>
          </p:cNvPr>
          <p:cNvSpPr/>
          <p:nvPr/>
        </p:nvSpPr>
        <p:spPr>
          <a:xfrm>
            <a:off x="0" y="355379"/>
            <a:ext cx="12192000" cy="721065"/>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rial"/>
                <a:ea typeface="+mn-ea"/>
                <a:cs typeface="+mn-cs"/>
                <a:sym typeface="Arial"/>
              </a:rPr>
              <a:t>        </a:t>
            </a:r>
            <a:r>
              <a:rPr kumimoji="0" lang="en-US" sz="4400" b="1" i="0" u="none" strike="noStrike" kern="0" cap="none" spc="0" normalizeH="0" baseline="0" noProof="0">
                <a:ln>
                  <a:noFill/>
                </a:ln>
                <a:solidFill>
                  <a:srgbClr val="FFFFFF"/>
                </a:solidFill>
                <a:effectLst/>
                <a:uLnTx/>
                <a:uFillTx/>
                <a:latin typeface="Arial"/>
                <a:ea typeface="+mn-ea"/>
                <a:cs typeface="+mn-cs"/>
                <a:sym typeface="Arial"/>
              </a:rPr>
              <a:t>Thank you!</a:t>
            </a:r>
          </a:p>
        </p:txBody>
      </p:sp>
      <p:pic>
        <p:nvPicPr>
          <p:cNvPr id="4" name="Picture 3" descr="A picture containing text, sky, outdoor, red&#10;&#10;Description automatically generated">
            <a:extLst>
              <a:ext uri="{FF2B5EF4-FFF2-40B4-BE49-F238E27FC236}">
                <a16:creationId xmlns:a16="http://schemas.microsoft.com/office/drawing/2014/main" id="{552E13E7-F96F-4F08-4AF1-9F4E5E09EB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2984" y="1466501"/>
            <a:ext cx="5375457" cy="4031592"/>
          </a:xfrm>
          <a:prstGeom prst="rect">
            <a:avLst/>
          </a:prstGeom>
        </p:spPr>
      </p:pic>
      <p:pic>
        <p:nvPicPr>
          <p:cNvPr id="6" name="Google Shape;196;p31" descr="A logo with blue and green colors&#10;&#10;Description automatically generated">
            <a:extLst>
              <a:ext uri="{FF2B5EF4-FFF2-40B4-BE49-F238E27FC236}">
                <a16:creationId xmlns:a16="http://schemas.microsoft.com/office/drawing/2014/main" id="{BD79E1EC-7430-AF9C-A2D7-F8B53423731A}"/>
              </a:ext>
            </a:extLst>
          </p:cNvPr>
          <p:cNvPicPr preferRelativeResize="0"/>
          <p:nvPr/>
        </p:nvPicPr>
        <p:blipFill rotWithShape="1">
          <a:blip r:embed="rId7">
            <a:alphaModFix/>
          </a:blip>
          <a:srcRect/>
          <a:stretch/>
        </p:blipFill>
        <p:spPr>
          <a:xfrm>
            <a:off x="9163049" y="6125324"/>
            <a:ext cx="1027167" cy="791267"/>
          </a:xfrm>
          <a:prstGeom prst="rect">
            <a:avLst/>
          </a:prstGeom>
          <a:noFill/>
          <a:ln>
            <a:noFill/>
          </a:ln>
        </p:spPr>
      </p:pic>
      <p:pic>
        <p:nvPicPr>
          <p:cNvPr id="13" name="Picture 12">
            <a:extLst>
              <a:ext uri="{FF2B5EF4-FFF2-40B4-BE49-F238E27FC236}">
                <a16:creationId xmlns:a16="http://schemas.microsoft.com/office/drawing/2014/main" id="{D8BB639B-D3F9-4F60-A663-9FA648035A61}"/>
              </a:ext>
            </a:extLst>
          </p:cNvPr>
          <p:cNvPicPr>
            <a:picLocks noChangeAspect="1"/>
          </p:cNvPicPr>
          <p:nvPr/>
        </p:nvPicPr>
        <p:blipFill>
          <a:blip r:embed="rId8"/>
          <a:stretch>
            <a:fillRect/>
          </a:stretch>
        </p:blipFill>
        <p:spPr>
          <a:xfrm rot="1313442">
            <a:off x="8059074" y="2773874"/>
            <a:ext cx="3525075" cy="1416847"/>
          </a:xfrm>
          <a:prstGeom prst="rect">
            <a:avLst/>
          </a:prstGeom>
        </p:spPr>
      </p:pic>
    </p:spTree>
    <p:extLst>
      <p:ext uri="{BB962C8B-B14F-4D97-AF65-F5344CB8AC3E}">
        <p14:creationId xmlns:p14="http://schemas.microsoft.com/office/powerpoint/2010/main" val="187280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8DA07-1E72-9147-01A5-4D0621C5CA97}"/>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C21BDDD-EB0B-65B1-B23F-98367FC2FE1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b="37381"/>
          <a:stretch>
            <a:fillRect/>
          </a:stretch>
        </p:blipFill>
        <p:spPr>
          <a:xfrm>
            <a:off x="0" y="-523980"/>
            <a:ext cx="12192000" cy="7556986"/>
          </a:xfrm>
          <a:prstGeom prst="rect">
            <a:avLst/>
          </a:prstGeom>
        </p:spPr>
      </p:pic>
      <p:sp>
        <p:nvSpPr>
          <p:cNvPr id="3" name="Title 2">
            <a:extLst>
              <a:ext uri="{FF2B5EF4-FFF2-40B4-BE49-F238E27FC236}">
                <a16:creationId xmlns:a16="http://schemas.microsoft.com/office/drawing/2014/main" id="{CD3E34F2-8C47-343D-8EC3-F1444CA7F2E8}"/>
              </a:ext>
            </a:extLst>
          </p:cNvPr>
          <p:cNvSpPr>
            <a:spLocks noGrp="1"/>
          </p:cNvSpPr>
          <p:nvPr>
            <p:ph type="ctrTitle"/>
          </p:nvPr>
        </p:nvSpPr>
        <p:spPr>
          <a:xfrm>
            <a:off x="1274615" y="2764504"/>
            <a:ext cx="10159465" cy="980017"/>
          </a:xfrm>
        </p:spPr>
        <p:txBody>
          <a:bodyPr>
            <a:noAutofit/>
          </a:bodyPr>
          <a:lstStyle/>
          <a:p>
            <a:pPr marL="0" marR="0" lvl="0" indent="0" defTabSz="609630" rtl="0" eaLnBrk="1" fontAlgn="auto" latinLnBrk="0" hangingPunct="1">
              <a:lnSpc>
                <a:spcPts val="4584"/>
              </a:lnSpc>
              <a:spcBef>
                <a:spcPts val="0"/>
              </a:spcBef>
              <a:spcAft>
                <a:spcPts val="0"/>
              </a:spcAft>
              <a:tabLst/>
              <a:defRPr/>
            </a:pPr>
            <a:r>
              <a:rPr kumimoji="0" lang="en-US" sz="4800" b="1" i="0" u="none" strike="noStrike" kern="1200" cap="none" spc="110" normalizeH="0" baseline="0" noProof="0">
                <a:ln>
                  <a:noFill/>
                </a:ln>
                <a:solidFill>
                  <a:schemeClr val="bg2"/>
                </a:solidFill>
                <a:effectLst/>
                <a:uLnTx/>
                <a:uFillTx/>
                <a:latin typeface="Calibri"/>
                <a:ea typeface="Fira Sans Ultra-Bold"/>
                <a:cs typeface="Fira Sans Ultra-Bold"/>
                <a:sym typeface="Fira Sans Ultra-Bold"/>
              </a:rPr>
              <a:t>TOOLS TO ENHANCE TRADE MANAGEMENT OF MERCURY-ADDED SKIN LIGHTENING PRODUCTS </a:t>
            </a:r>
            <a:br>
              <a:rPr kumimoji="0" lang="en-US" sz="4800" b="1" i="0" u="none" strike="noStrike" kern="1200" cap="none" spc="110" normalizeH="0" baseline="0" noProof="0">
                <a:ln>
                  <a:noFill/>
                </a:ln>
                <a:solidFill>
                  <a:schemeClr val="bg2"/>
                </a:solidFill>
                <a:effectLst/>
                <a:uLnTx/>
                <a:uFillTx/>
                <a:latin typeface="Calibri"/>
                <a:ea typeface="Fira Sans Ultra-Bold"/>
                <a:cs typeface="Fira Sans Ultra-Bold"/>
                <a:sym typeface="Fira Sans Ultra-Bold"/>
              </a:rPr>
            </a:br>
            <a:endParaRPr lang="en-US" sz="5400">
              <a:solidFill>
                <a:schemeClr val="bg2"/>
              </a:solidFill>
            </a:endParaRPr>
          </a:p>
        </p:txBody>
      </p:sp>
      <p:sp>
        <p:nvSpPr>
          <p:cNvPr id="2" name="Text Placeholder 8">
            <a:extLst>
              <a:ext uri="{FF2B5EF4-FFF2-40B4-BE49-F238E27FC236}">
                <a16:creationId xmlns:a16="http://schemas.microsoft.com/office/drawing/2014/main" id="{E2F85F7B-FE11-5374-D3D9-620FCEA83717}"/>
              </a:ext>
            </a:extLst>
          </p:cNvPr>
          <p:cNvSpPr txBox="1">
            <a:spLocks/>
          </p:cNvSpPr>
          <p:nvPr/>
        </p:nvSpPr>
        <p:spPr>
          <a:xfrm>
            <a:off x="7470913" y="5799911"/>
            <a:ext cx="5486400" cy="41148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31800" algn="ctr" rtl="0">
              <a:lnSpc>
                <a:spcPct val="100000"/>
              </a:lnSpc>
              <a:spcBef>
                <a:spcPts val="427"/>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914400" marR="0" lvl="1" indent="-406400" algn="ctr" rtl="0">
              <a:lnSpc>
                <a:spcPct val="100000"/>
              </a:lnSpc>
              <a:spcBef>
                <a:spcPts val="373"/>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1371600" marR="0" lvl="2" indent="-381000" algn="ctr" rtl="0">
              <a:lnSpc>
                <a:spcPct val="100000"/>
              </a:lnSpc>
              <a:spcBef>
                <a:spcPts val="32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828800" marR="0" lvl="3" indent="-355600" algn="ctr" rtl="0">
              <a:lnSpc>
                <a:spcPct val="100000"/>
              </a:lnSpc>
              <a:spcBef>
                <a:spcPts val="267"/>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a:lnSpc>
                <a:spcPct val="100000"/>
              </a:lnSpc>
              <a:spcBef>
                <a:spcPts val="267"/>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743200" marR="0" lvl="5" indent="-355600" algn="ctr" rtl="0">
              <a:lnSpc>
                <a:spcPct val="100000"/>
              </a:lnSpc>
              <a:spcBef>
                <a:spcPts val="267"/>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267"/>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267"/>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267"/>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lang="en-US" sz="2000" kern="0">
              <a:latin typeface="Franklin Gothic Book" panose="020B0503020102020204" pitchFamily="34" charset="0"/>
            </a:endParaRPr>
          </a:p>
          <a:p>
            <a:r>
              <a:rPr lang="en-US" sz="2000" b="1" kern="0">
                <a:solidFill>
                  <a:schemeClr val="tx1"/>
                </a:solidFill>
                <a:latin typeface="Franklin Gothic Book" panose="020B0503020102020204" pitchFamily="34" charset="0"/>
              </a:rPr>
              <a:t>Ashley Bastiansz</a:t>
            </a:r>
            <a:r>
              <a:rPr lang="en-US" sz="2000" kern="0">
                <a:solidFill>
                  <a:schemeClr val="tx1"/>
                </a:solidFill>
                <a:latin typeface="Franklin Gothic Book" panose="020B0503020102020204" pitchFamily="34" charset="0"/>
              </a:rPr>
              <a:t>, BRI</a:t>
            </a:r>
          </a:p>
          <a:p>
            <a:endParaRPr lang="en-US" sz="2000" kern="0">
              <a:latin typeface="Franklin Gothic Book" panose="020B0503020102020204" pitchFamily="34" charset="0"/>
            </a:endParaRPr>
          </a:p>
          <a:p>
            <a:endParaRPr lang="en-US" kern="0"/>
          </a:p>
        </p:txBody>
      </p:sp>
    </p:spTree>
    <p:extLst>
      <p:ext uri="{BB962C8B-B14F-4D97-AF65-F5344CB8AC3E}">
        <p14:creationId xmlns:p14="http://schemas.microsoft.com/office/powerpoint/2010/main" val="1358279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48"/>
        <p:cNvGrpSpPr/>
        <p:nvPr/>
      </p:nvGrpSpPr>
      <p:grpSpPr>
        <a:xfrm>
          <a:off x="0" y="0"/>
          <a:ext cx="0" cy="0"/>
          <a:chOff x="0" y="0"/>
          <a:chExt cx="0" cy="0"/>
        </a:xfrm>
      </p:grpSpPr>
      <p:sp>
        <p:nvSpPr>
          <p:cNvPr id="49" name="Google Shape;49;p1"/>
          <p:cNvSpPr/>
          <p:nvPr/>
        </p:nvSpPr>
        <p:spPr>
          <a:xfrm>
            <a:off x="1228005" y="4726602"/>
            <a:ext cx="768773" cy="768773"/>
          </a:xfrm>
          <a:custGeom>
            <a:avLst/>
            <a:gdLst/>
            <a:ahLst/>
            <a:cxnLst/>
            <a:rect l="l" t="t" r="r" b="b"/>
            <a:pathLst>
              <a:path w="1153160" h="1153159" extrusionOk="0">
                <a:moveTo>
                  <a:pt x="576453" y="0"/>
                </a:moveTo>
                <a:lnTo>
                  <a:pt x="529171" y="1910"/>
                </a:lnTo>
                <a:lnTo>
                  <a:pt x="482943" y="7544"/>
                </a:lnTo>
                <a:lnTo>
                  <a:pt x="437917" y="16751"/>
                </a:lnTo>
                <a:lnTo>
                  <a:pt x="394240" y="29385"/>
                </a:lnTo>
                <a:lnTo>
                  <a:pt x="352061" y="45297"/>
                </a:lnTo>
                <a:lnTo>
                  <a:pt x="311529" y="64338"/>
                </a:lnTo>
                <a:lnTo>
                  <a:pt x="272792" y="86360"/>
                </a:lnTo>
                <a:lnTo>
                  <a:pt x="235997" y="111215"/>
                </a:lnTo>
                <a:lnTo>
                  <a:pt x="201294" y="138754"/>
                </a:lnTo>
                <a:lnTo>
                  <a:pt x="168830" y="168830"/>
                </a:lnTo>
                <a:lnTo>
                  <a:pt x="138754" y="201294"/>
                </a:lnTo>
                <a:lnTo>
                  <a:pt x="111215" y="235997"/>
                </a:lnTo>
                <a:lnTo>
                  <a:pt x="86360" y="272792"/>
                </a:lnTo>
                <a:lnTo>
                  <a:pt x="64338" y="311529"/>
                </a:lnTo>
                <a:lnTo>
                  <a:pt x="45297" y="352061"/>
                </a:lnTo>
                <a:lnTo>
                  <a:pt x="29385" y="394240"/>
                </a:lnTo>
                <a:lnTo>
                  <a:pt x="16751" y="437917"/>
                </a:lnTo>
                <a:lnTo>
                  <a:pt x="7544" y="482943"/>
                </a:lnTo>
                <a:lnTo>
                  <a:pt x="1910" y="529171"/>
                </a:lnTo>
                <a:lnTo>
                  <a:pt x="0" y="576453"/>
                </a:lnTo>
                <a:lnTo>
                  <a:pt x="1910" y="623752"/>
                </a:lnTo>
                <a:lnTo>
                  <a:pt x="7544" y="669996"/>
                </a:lnTo>
                <a:lnTo>
                  <a:pt x="16751" y="715037"/>
                </a:lnTo>
                <a:lnTo>
                  <a:pt x="29385" y="758727"/>
                </a:lnTo>
                <a:lnTo>
                  <a:pt x="45297" y="800917"/>
                </a:lnTo>
                <a:lnTo>
                  <a:pt x="64338" y="841459"/>
                </a:lnTo>
                <a:lnTo>
                  <a:pt x="86360" y="880206"/>
                </a:lnTo>
                <a:lnTo>
                  <a:pt x="111215" y="917008"/>
                </a:lnTo>
                <a:lnTo>
                  <a:pt x="138754" y="951717"/>
                </a:lnTo>
                <a:lnTo>
                  <a:pt x="168830" y="984186"/>
                </a:lnTo>
                <a:lnTo>
                  <a:pt x="201294" y="1014266"/>
                </a:lnTo>
                <a:lnTo>
                  <a:pt x="235997" y="1041809"/>
                </a:lnTo>
                <a:lnTo>
                  <a:pt x="272792" y="1066667"/>
                </a:lnTo>
                <a:lnTo>
                  <a:pt x="311529" y="1088691"/>
                </a:lnTo>
                <a:lnTo>
                  <a:pt x="352061" y="1107733"/>
                </a:lnTo>
                <a:lnTo>
                  <a:pt x="394240" y="1123646"/>
                </a:lnTo>
                <a:lnTo>
                  <a:pt x="437917" y="1136280"/>
                </a:lnTo>
                <a:lnTo>
                  <a:pt x="482943" y="1145488"/>
                </a:lnTo>
                <a:lnTo>
                  <a:pt x="529171" y="1151122"/>
                </a:lnTo>
                <a:lnTo>
                  <a:pt x="576453" y="1153033"/>
                </a:lnTo>
                <a:lnTo>
                  <a:pt x="623735" y="1151122"/>
                </a:lnTo>
                <a:lnTo>
                  <a:pt x="669965" y="1145488"/>
                </a:lnTo>
                <a:lnTo>
                  <a:pt x="714996" y="1136280"/>
                </a:lnTo>
                <a:lnTo>
                  <a:pt x="758678" y="1123646"/>
                </a:lnTo>
                <a:lnTo>
                  <a:pt x="800863" y="1107733"/>
                </a:lnTo>
                <a:lnTo>
                  <a:pt x="841403" y="1088691"/>
                </a:lnTo>
                <a:lnTo>
                  <a:pt x="880149" y="1066667"/>
                </a:lnTo>
                <a:lnTo>
                  <a:pt x="916953" y="1041809"/>
                </a:lnTo>
                <a:lnTo>
                  <a:pt x="951665" y="1014266"/>
                </a:lnTo>
                <a:lnTo>
                  <a:pt x="984138" y="984186"/>
                </a:lnTo>
                <a:lnTo>
                  <a:pt x="1014224" y="951717"/>
                </a:lnTo>
                <a:lnTo>
                  <a:pt x="1041772" y="917008"/>
                </a:lnTo>
                <a:lnTo>
                  <a:pt x="1066636" y="880206"/>
                </a:lnTo>
                <a:lnTo>
                  <a:pt x="1088667" y="841459"/>
                </a:lnTo>
                <a:lnTo>
                  <a:pt x="1107715" y="800917"/>
                </a:lnTo>
                <a:lnTo>
                  <a:pt x="1123634" y="758727"/>
                </a:lnTo>
                <a:lnTo>
                  <a:pt x="1136273" y="715037"/>
                </a:lnTo>
                <a:lnTo>
                  <a:pt x="1145485" y="669996"/>
                </a:lnTo>
                <a:lnTo>
                  <a:pt x="1151121" y="623752"/>
                </a:lnTo>
                <a:lnTo>
                  <a:pt x="1153033" y="576453"/>
                </a:lnTo>
                <a:lnTo>
                  <a:pt x="1151121" y="529171"/>
                </a:lnTo>
                <a:lnTo>
                  <a:pt x="1145485" y="482943"/>
                </a:lnTo>
                <a:lnTo>
                  <a:pt x="1136273" y="437917"/>
                </a:lnTo>
                <a:lnTo>
                  <a:pt x="1123634" y="394240"/>
                </a:lnTo>
                <a:lnTo>
                  <a:pt x="1107715" y="352061"/>
                </a:lnTo>
                <a:lnTo>
                  <a:pt x="1088667" y="311529"/>
                </a:lnTo>
                <a:lnTo>
                  <a:pt x="1066636" y="272792"/>
                </a:lnTo>
                <a:lnTo>
                  <a:pt x="1041772" y="235997"/>
                </a:lnTo>
                <a:lnTo>
                  <a:pt x="1014224" y="201294"/>
                </a:lnTo>
                <a:lnTo>
                  <a:pt x="984138" y="168830"/>
                </a:lnTo>
                <a:lnTo>
                  <a:pt x="951665" y="138754"/>
                </a:lnTo>
                <a:lnTo>
                  <a:pt x="916953" y="111215"/>
                </a:lnTo>
                <a:lnTo>
                  <a:pt x="880149" y="86360"/>
                </a:lnTo>
                <a:lnTo>
                  <a:pt x="841403" y="64338"/>
                </a:lnTo>
                <a:lnTo>
                  <a:pt x="800863" y="45297"/>
                </a:lnTo>
                <a:lnTo>
                  <a:pt x="758678" y="29385"/>
                </a:lnTo>
                <a:lnTo>
                  <a:pt x="714996" y="16751"/>
                </a:lnTo>
                <a:lnTo>
                  <a:pt x="669965" y="7544"/>
                </a:lnTo>
                <a:lnTo>
                  <a:pt x="623735" y="1910"/>
                </a:lnTo>
                <a:lnTo>
                  <a:pt x="576453"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pic>
        <p:nvPicPr>
          <p:cNvPr id="50" name="Google Shape;50;p1"/>
          <p:cNvPicPr preferRelativeResize="0"/>
          <p:nvPr/>
        </p:nvPicPr>
        <p:blipFill rotWithShape="1">
          <a:blip r:embed="rId3">
            <a:alphaModFix/>
          </a:blip>
          <a:srcRect/>
          <a:stretch/>
        </p:blipFill>
        <p:spPr>
          <a:xfrm>
            <a:off x="11004939" y="1766696"/>
            <a:ext cx="768688" cy="768688"/>
          </a:xfrm>
          <a:prstGeom prst="rect">
            <a:avLst/>
          </a:prstGeom>
          <a:noFill/>
          <a:ln>
            <a:noFill/>
          </a:ln>
        </p:spPr>
      </p:pic>
      <p:pic>
        <p:nvPicPr>
          <p:cNvPr id="51" name="Google Shape;51;p1"/>
          <p:cNvPicPr preferRelativeResize="0"/>
          <p:nvPr/>
        </p:nvPicPr>
        <p:blipFill rotWithShape="1">
          <a:blip r:embed="rId4">
            <a:alphaModFix/>
          </a:blip>
          <a:srcRect/>
          <a:stretch/>
        </p:blipFill>
        <p:spPr>
          <a:xfrm>
            <a:off x="0" y="0"/>
            <a:ext cx="2625433" cy="1521368"/>
          </a:xfrm>
          <a:prstGeom prst="rect">
            <a:avLst/>
          </a:prstGeom>
          <a:noFill/>
          <a:ln>
            <a:noFill/>
          </a:ln>
        </p:spPr>
      </p:pic>
      <p:pic>
        <p:nvPicPr>
          <p:cNvPr id="52" name="Google Shape;52;p1"/>
          <p:cNvPicPr preferRelativeResize="0"/>
          <p:nvPr/>
        </p:nvPicPr>
        <p:blipFill rotWithShape="1">
          <a:blip r:embed="rId5">
            <a:alphaModFix/>
          </a:blip>
          <a:srcRect/>
          <a:stretch/>
        </p:blipFill>
        <p:spPr>
          <a:xfrm>
            <a:off x="4352343" y="4539625"/>
            <a:ext cx="3487309" cy="2183200"/>
          </a:xfrm>
          <a:prstGeom prst="rect">
            <a:avLst/>
          </a:prstGeom>
          <a:noFill/>
          <a:ln>
            <a:noFill/>
          </a:ln>
        </p:spPr>
      </p:pic>
      <p:sp>
        <p:nvSpPr>
          <p:cNvPr id="53" name="Google Shape;53;p1" descr="$PPTXTitle"/>
          <p:cNvSpPr txBox="1">
            <a:spLocks noGrp="1"/>
          </p:cNvSpPr>
          <p:nvPr>
            <p:ph type="title"/>
          </p:nvPr>
        </p:nvSpPr>
        <p:spPr>
          <a:xfrm>
            <a:off x="1585999" y="2170883"/>
            <a:ext cx="9020000" cy="2355677"/>
          </a:xfrm>
          <a:prstGeom prst="rect">
            <a:avLst/>
          </a:prstGeom>
          <a:noFill/>
          <a:ln>
            <a:noFill/>
          </a:ln>
        </p:spPr>
        <p:txBody>
          <a:bodyPr spcFirstLastPara="1" wrap="square" lIns="0" tIns="8033" rIns="0" bIns="0" anchor="t" anchorCtr="0">
            <a:spAutoFit/>
          </a:bodyPr>
          <a:lstStyle/>
          <a:p>
            <a:pPr marR="3387" algn="ctr">
              <a:lnSpc>
                <a:spcPct val="143300"/>
              </a:lnSpc>
            </a:pPr>
            <a:r>
              <a:rPr lang="en-US" sz="2667" b="1">
                <a:solidFill>
                  <a:srgbClr val="009E60"/>
                </a:solidFill>
                <a:latin typeface="Poppins"/>
                <a:ea typeface="Poppins"/>
                <a:cs typeface="Poppins"/>
                <a:sym typeface="Poppins"/>
              </a:rPr>
              <a:t>Tools to Enhance Mercury Trade Management: Identifying Mercury-added Skin Lightening Products: HS Codes, Database Use, Risk Profiling and Analytical Screening of Suspected Goods</a:t>
            </a:r>
            <a:endParaRPr sz="2667" b="1">
              <a:latin typeface="Poppins"/>
              <a:ea typeface="Poppins"/>
              <a:cs typeface="Poppins"/>
              <a:sym typeface="Poppins"/>
            </a:endParaRPr>
          </a:p>
        </p:txBody>
      </p:sp>
      <p:sp>
        <p:nvSpPr>
          <p:cNvPr id="54" name="Google Shape;54;p1"/>
          <p:cNvSpPr txBox="1"/>
          <p:nvPr/>
        </p:nvSpPr>
        <p:spPr>
          <a:xfrm>
            <a:off x="5926200" y="53867"/>
            <a:ext cx="6157800" cy="651162"/>
          </a:xfrm>
          <a:prstGeom prst="rect">
            <a:avLst/>
          </a:prstGeom>
          <a:noFill/>
          <a:ln>
            <a:noFill/>
          </a:ln>
        </p:spPr>
        <p:txBody>
          <a:bodyPr spcFirstLastPara="1" wrap="square" lIns="0" tIns="8467" rIns="0" bIns="0" anchor="t" anchorCtr="0">
            <a:spAutoFit/>
          </a:bodyPr>
          <a:lstStyle/>
          <a:p>
            <a:pPr marL="986839" marR="3387" indent="-978796" algn="r" defTabSz="609630">
              <a:lnSpc>
                <a:spcPct val="115500"/>
              </a:lnSpc>
              <a:buClr>
                <a:srgbClr val="000000"/>
              </a:buClr>
              <a:buSzPts val="2400"/>
            </a:pPr>
            <a:r>
              <a:rPr lang="en-US" sz="1600" b="1" kern="0">
                <a:solidFill>
                  <a:srgbClr val="1F487C"/>
                </a:solidFill>
                <a:latin typeface="Poppins"/>
                <a:ea typeface="Poppins"/>
                <a:cs typeface="Poppins"/>
                <a:sym typeface="Poppins"/>
              </a:rPr>
              <a:t>Jamaica Customs and Enforcement Webinar</a:t>
            </a:r>
            <a:endParaRPr sz="1600" b="1" kern="0">
              <a:solidFill>
                <a:srgbClr val="009E60"/>
              </a:solidFill>
              <a:latin typeface="Poppins"/>
              <a:ea typeface="Poppins"/>
              <a:cs typeface="Poppins"/>
              <a:sym typeface="Poppins"/>
            </a:endParaRPr>
          </a:p>
          <a:p>
            <a:pPr marL="4543440" marR="3387" indent="-91021" algn="r" defTabSz="609630">
              <a:lnSpc>
                <a:spcPct val="145100"/>
              </a:lnSpc>
              <a:buClr>
                <a:srgbClr val="000000"/>
              </a:buClr>
              <a:buSzPts val="2400"/>
            </a:pPr>
            <a:r>
              <a:rPr lang="en-US" sz="1600" b="1" kern="0">
                <a:solidFill>
                  <a:srgbClr val="1F487C"/>
                </a:solidFill>
                <a:latin typeface="Poppins"/>
                <a:ea typeface="Poppins"/>
                <a:cs typeface="Poppins"/>
                <a:sym typeface="Poppins"/>
              </a:rPr>
              <a:t>30 March  2026</a:t>
            </a:r>
            <a:endParaRPr sz="1600" b="1" kern="0">
              <a:solidFill>
                <a:srgbClr val="009E60"/>
              </a:solidFill>
              <a:latin typeface="Poppins"/>
              <a:ea typeface="Poppins"/>
              <a:cs typeface="Poppins"/>
              <a:sym typeface="Poppins"/>
            </a:endParaRPr>
          </a:p>
        </p:txBody>
      </p:sp>
      <p:sp>
        <p:nvSpPr>
          <p:cNvPr id="55" name="Google Shape;55;p1"/>
          <p:cNvSpPr txBox="1"/>
          <p:nvPr/>
        </p:nvSpPr>
        <p:spPr>
          <a:xfrm>
            <a:off x="2625433" y="593067"/>
            <a:ext cx="9148200" cy="371470"/>
          </a:xfrm>
          <a:prstGeom prst="rect">
            <a:avLst/>
          </a:prstGeom>
          <a:noFill/>
          <a:ln>
            <a:noFill/>
          </a:ln>
        </p:spPr>
        <p:txBody>
          <a:bodyPr spcFirstLastPara="1" wrap="square" lIns="0" tIns="8467" rIns="0" bIns="0" anchor="t" anchorCtr="0">
            <a:spAutoFit/>
          </a:bodyPr>
          <a:lstStyle/>
          <a:p>
            <a:pPr marL="986839" marR="3387" indent="-978796" defTabSz="609630">
              <a:lnSpc>
                <a:spcPct val="115500"/>
              </a:lnSpc>
              <a:buClr>
                <a:srgbClr val="000000"/>
              </a:buClr>
              <a:buSzPts val="3050"/>
            </a:pPr>
            <a:endParaRPr sz="2033" kern="0">
              <a:solidFill>
                <a:srgbClr val="000000"/>
              </a:solidFill>
              <a:latin typeface="Arial Black"/>
              <a:ea typeface="Arial Black"/>
              <a:cs typeface="Arial Black"/>
              <a:sym typeface="Arial Black"/>
            </a:endParaRPr>
          </a:p>
        </p:txBody>
      </p:sp>
      <p:sp>
        <p:nvSpPr>
          <p:cNvPr id="56" name="Google Shape;56;p1"/>
          <p:cNvSpPr/>
          <p:nvPr/>
        </p:nvSpPr>
        <p:spPr>
          <a:xfrm>
            <a:off x="10764940" y="4539617"/>
            <a:ext cx="1427056" cy="1746250"/>
          </a:xfrm>
          <a:custGeom>
            <a:avLst/>
            <a:gdLst/>
            <a:ahLst/>
            <a:cxnLst/>
            <a:rect l="l" t="t" r="r" b="b"/>
            <a:pathLst>
              <a:path w="2140584" h="2619375" extrusionOk="0">
                <a:moveTo>
                  <a:pt x="1309623" y="0"/>
                </a:moveTo>
                <a:lnTo>
                  <a:pt x="1261614" y="863"/>
                </a:lnTo>
                <a:lnTo>
                  <a:pt x="1214039" y="3435"/>
                </a:lnTo>
                <a:lnTo>
                  <a:pt x="1166929" y="7684"/>
                </a:lnTo>
                <a:lnTo>
                  <a:pt x="1120314" y="13583"/>
                </a:lnTo>
                <a:lnTo>
                  <a:pt x="1074222" y="21100"/>
                </a:lnTo>
                <a:lnTo>
                  <a:pt x="1028685" y="30207"/>
                </a:lnTo>
                <a:lnTo>
                  <a:pt x="983730" y="40873"/>
                </a:lnTo>
                <a:lnTo>
                  <a:pt x="939388" y="53070"/>
                </a:lnTo>
                <a:lnTo>
                  <a:pt x="895689" y="66767"/>
                </a:lnTo>
                <a:lnTo>
                  <a:pt x="852661" y="81935"/>
                </a:lnTo>
                <a:lnTo>
                  <a:pt x="810336" y="98545"/>
                </a:lnTo>
                <a:lnTo>
                  <a:pt x="768741" y="116566"/>
                </a:lnTo>
                <a:lnTo>
                  <a:pt x="727907" y="135970"/>
                </a:lnTo>
                <a:lnTo>
                  <a:pt x="687864" y="156727"/>
                </a:lnTo>
                <a:lnTo>
                  <a:pt x="648640" y="178806"/>
                </a:lnTo>
                <a:lnTo>
                  <a:pt x="610266" y="202179"/>
                </a:lnTo>
                <a:lnTo>
                  <a:pt x="572771" y="226816"/>
                </a:lnTo>
                <a:lnTo>
                  <a:pt x="536185" y="252687"/>
                </a:lnTo>
                <a:lnTo>
                  <a:pt x="500538" y="279763"/>
                </a:lnTo>
                <a:lnTo>
                  <a:pt x="465858" y="308013"/>
                </a:lnTo>
                <a:lnTo>
                  <a:pt x="432175" y="337410"/>
                </a:lnTo>
                <a:lnTo>
                  <a:pt x="399520" y="367922"/>
                </a:lnTo>
                <a:lnTo>
                  <a:pt x="367922" y="399520"/>
                </a:lnTo>
                <a:lnTo>
                  <a:pt x="337410" y="432175"/>
                </a:lnTo>
                <a:lnTo>
                  <a:pt x="308013" y="465858"/>
                </a:lnTo>
                <a:lnTo>
                  <a:pt x="279763" y="500538"/>
                </a:lnTo>
                <a:lnTo>
                  <a:pt x="252687" y="536185"/>
                </a:lnTo>
                <a:lnTo>
                  <a:pt x="226816" y="572771"/>
                </a:lnTo>
                <a:lnTo>
                  <a:pt x="202179" y="610266"/>
                </a:lnTo>
                <a:lnTo>
                  <a:pt x="178806" y="648640"/>
                </a:lnTo>
                <a:lnTo>
                  <a:pt x="156727" y="687864"/>
                </a:lnTo>
                <a:lnTo>
                  <a:pt x="135970" y="727907"/>
                </a:lnTo>
                <a:lnTo>
                  <a:pt x="116566" y="768741"/>
                </a:lnTo>
                <a:lnTo>
                  <a:pt x="98545" y="810336"/>
                </a:lnTo>
                <a:lnTo>
                  <a:pt x="81935" y="852661"/>
                </a:lnTo>
                <a:lnTo>
                  <a:pt x="66767" y="895689"/>
                </a:lnTo>
                <a:lnTo>
                  <a:pt x="53070" y="939388"/>
                </a:lnTo>
                <a:lnTo>
                  <a:pt x="40873" y="983730"/>
                </a:lnTo>
                <a:lnTo>
                  <a:pt x="30207" y="1028685"/>
                </a:lnTo>
                <a:lnTo>
                  <a:pt x="21100" y="1074222"/>
                </a:lnTo>
                <a:lnTo>
                  <a:pt x="13583" y="1120314"/>
                </a:lnTo>
                <a:lnTo>
                  <a:pt x="7684" y="1166929"/>
                </a:lnTo>
                <a:lnTo>
                  <a:pt x="3435" y="1214039"/>
                </a:lnTo>
                <a:lnTo>
                  <a:pt x="863" y="1261614"/>
                </a:lnTo>
                <a:lnTo>
                  <a:pt x="0" y="1309624"/>
                </a:lnTo>
                <a:lnTo>
                  <a:pt x="863" y="1357642"/>
                </a:lnTo>
                <a:lnTo>
                  <a:pt x="3435" y="1405224"/>
                </a:lnTo>
                <a:lnTo>
                  <a:pt x="7684" y="1452342"/>
                </a:lnTo>
                <a:lnTo>
                  <a:pt x="13583" y="1498964"/>
                </a:lnTo>
                <a:lnTo>
                  <a:pt x="21100" y="1545063"/>
                </a:lnTo>
                <a:lnTo>
                  <a:pt x="30207" y="1590607"/>
                </a:lnTo>
                <a:lnTo>
                  <a:pt x="40873" y="1635568"/>
                </a:lnTo>
                <a:lnTo>
                  <a:pt x="53070" y="1679915"/>
                </a:lnTo>
                <a:lnTo>
                  <a:pt x="66767" y="1723620"/>
                </a:lnTo>
                <a:lnTo>
                  <a:pt x="81935" y="1766653"/>
                </a:lnTo>
                <a:lnTo>
                  <a:pt x="98545" y="1808984"/>
                </a:lnTo>
                <a:lnTo>
                  <a:pt x="116566" y="1850583"/>
                </a:lnTo>
                <a:lnTo>
                  <a:pt x="135970" y="1891421"/>
                </a:lnTo>
                <a:lnTo>
                  <a:pt x="156727" y="1931469"/>
                </a:lnTo>
                <a:lnTo>
                  <a:pt x="178806" y="1970696"/>
                </a:lnTo>
                <a:lnTo>
                  <a:pt x="202179" y="2009074"/>
                </a:lnTo>
                <a:lnTo>
                  <a:pt x="226816" y="2046572"/>
                </a:lnTo>
                <a:lnTo>
                  <a:pt x="252687" y="2083161"/>
                </a:lnTo>
                <a:lnTo>
                  <a:pt x="279763" y="2118812"/>
                </a:lnTo>
                <a:lnTo>
                  <a:pt x="308013" y="2153494"/>
                </a:lnTo>
                <a:lnTo>
                  <a:pt x="337410" y="2187179"/>
                </a:lnTo>
                <a:lnTo>
                  <a:pt x="367922" y="2219837"/>
                </a:lnTo>
                <a:lnTo>
                  <a:pt x="399520" y="2251437"/>
                </a:lnTo>
                <a:lnTo>
                  <a:pt x="432175" y="2281951"/>
                </a:lnTo>
                <a:lnTo>
                  <a:pt x="465858" y="2311350"/>
                </a:lnTo>
                <a:lnTo>
                  <a:pt x="500538" y="2339602"/>
                </a:lnTo>
                <a:lnTo>
                  <a:pt x="536185" y="2366679"/>
                </a:lnTo>
                <a:lnTo>
                  <a:pt x="572771" y="2392551"/>
                </a:lnTo>
                <a:lnTo>
                  <a:pt x="610266" y="2417189"/>
                </a:lnTo>
                <a:lnTo>
                  <a:pt x="648640" y="2440563"/>
                </a:lnTo>
                <a:lnTo>
                  <a:pt x="687864" y="2462644"/>
                </a:lnTo>
                <a:lnTo>
                  <a:pt x="727907" y="2483401"/>
                </a:lnTo>
                <a:lnTo>
                  <a:pt x="768741" y="2502805"/>
                </a:lnTo>
                <a:lnTo>
                  <a:pt x="810336" y="2520827"/>
                </a:lnTo>
                <a:lnTo>
                  <a:pt x="852661" y="2537437"/>
                </a:lnTo>
                <a:lnTo>
                  <a:pt x="895689" y="2552606"/>
                </a:lnTo>
                <a:lnTo>
                  <a:pt x="939388" y="2566304"/>
                </a:lnTo>
                <a:lnTo>
                  <a:pt x="983730" y="2578500"/>
                </a:lnTo>
                <a:lnTo>
                  <a:pt x="1028685" y="2589167"/>
                </a:lnTo>
                <a:lnTo>
                  <a:pt x="1074222" y="2598274"/>
                </a:lnTo>
                <a:lnTo>
                  <a:pt x="1120314" y="2605791"/>
                </a:lnTo>
                <a:lnTo>
                  <a:pt x="1166929" y="2611690"/>
                </a:lnTo>
                <a:lnTo>
                  <a:pt x="1214039" y="2615939"/>
                </a:lnTo>
                <a:lnTo>
                  <a:pt x="1261614" y="2618511"/>
                </a:lnTo>
                <a:lnTo>
                  <a:pt x="1309623" y="2619375"/>
                </a:lnTo>
                <a:lnTo>
                  <a:pt x="1357642" y="2618511"/>
                </a:lnTo>
                <a:lnTo>
                  <a:pt x="1405224" y="2615939"/>
                </a:lnTo>
                <a:lnTo>
                  <a:pt x="1452342" y="2611690"/>
                </a:lnTo>
                <a:lnTo>
                  <a:pt x="1498964" y="2605791"/>
                </a:lnTo>
                <a:lnTo>
                  <a:pt x="1545063" y="2598274"/>
                </a:lnTo>
                <a:lnTo>
                  <a:pt x="1590607" y="2589167"/>
                </a:lnTo>
                <a:lnTo>
                  <a:pt x="1635568" y="2578500"/>
                </a:lnTo>
                <a:lnTo>
                  <a:pt x="1679915" y="2566304"/>
                </a:lnTo>
                <a:lnTo>
                  <a:pt x="1723620" y="2552606"/>
                </a:lnTo>
                <a:lnTo>
                  <a:pt x="1766653" y="2537437"/>
                </a:lnTo>
                <a:lnTo>
                  <a:pt x="1808984" y="2520827"/>
                </a:lnTo>
                <a:lnTo>
                  <a:pt x="1850583" y="2502805"/>
                </a:lnTo>
                <a:lnTo>
                  <a:pt x="1891421" y="2483401"/>
                </a:lnTo>
                <a:lnTo>
                  <a:pt x="1931469" y="2462644"/>
                </a:lnTo>
                <a:lnTo>
                  <a:pt x="1970696" y="2440563"/>
                </a:lnTo>
                <a:lnTo>
                  <a:pt x="2009074" y="2417189"/>
                </a:lnTo>
                <a:lnTo>
                  <a:pt x="2046572" y="2392551"/>
                </a:lnTo>
                <a:lnTo>
                  <a:pt x="2083161" y="2366679"/>
                </a:lnTo>
                <a:lnTo>
                  <a:pt x="2118812" y="2339602"/>
                </a:lnTo>
                <a:lnTo>
                  <a:pt x="2140077" y="2322280"/>
                </a:lnTo>
                <a:lnTo>
                  <a:pt x="2140077" y="297084"/>
                </a:lnTo>
                <a:lnTo>
                  <a:pt x="2083161" y="252687"/>
                </a:lnTo>
                <a:lnTo>
                  <a:pt x="2046572" y="226816"/>
                </a:lnTo>
                <a:lnTo>
                  <a:pt x="2009074" y="202179"/>
                </a:lnTo>
                <a:lnTo>
                  <a:pt x="1970696" y="178806"/>
                </a:lnTo>
                <a:lnTo>
                  <a:pt x="1931469" y="156727"/>
                </a:lnTo>
                <a:lnTo>
                  <a:pt x="1891421" y="135970"/>
                </a:lnTo>
                <a:lnTo>
                  <a:pt x="1850583" y="116566"/>
                </a:lnTo>
                <a:lnTo>
                  <a:pt x="1808984" y="98545"/>
                </a:lnTo>
                <a:lnTo>
                  <a:pt x="1766653" y="81935"/>
                </a:lnTo>
                <a:lnTo>
                  <a:pt x="1723620" y="66767"/>
                </a:lnTo>
                <a:lnTo>
                  <a:pt x="1679915" y="53070"/>
                </a:lnTo>
                <a:lnTo>
                  <a:pt x="1635568" y="40873"/>
                </a:lnTo>
                <a:lnTo>
                  <a:pt x="1590607" y="30207"/>
                </a:lnTo>
                <a:lnTo>
                  <a:pt x="1545063" y="21100"/>
                </a:lnTo>
                <a:lnTo>
                  <a:pt x="1498964" y="13583"/>
                </a:lnTo>
                <a:lnTo>
                  <a:pt x="1452342" y="7684"/>
                </a:lnTo>
                <a:lnTo>
                  <a:pt x="1405224" y="3435"/>
                </a:lnTo>
                <a:lnTo>
                  <a:pt x="1357642" y="863"/>
                </a:lnTo>
                <a:lnTo>
                  <a:pt x="1309623"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57" name="Google Shape;57;p1"/>
          <p:cNvSpPr/>
          <p:nvPr/>
        </p:nvSpPr>
        <p:spPr>
          <a:xfrm>
            <a:off x="11092010" y="2555832"/>
            <a:ext cx="1100243" cy="1746250"/>
          </a:xfrm>
          <a:custGeom>
            <a:avLst/>
            <a:gdLst/>
            <a:ahLst/>
            <a:cxnLst/>
            <a:rect l="l" t="t" r="r" b="b"/>
            <a:pathLst>
              <a:path w="1650365" h="2619375" extrusionOk="0">
                <a:moveTo>
                  <a:pt x="1309624" y="0"/>
                </a:moveTo>
                <a:lnTo>
                  <a:pt x="1261614" y="863"/>
                </a:lnTo>
                <a:lnTo>
                  <a:pt x="1214039" y="3435"/>
                </a:lnTo>
                <a:lnTo>
                  <a:pt x="1166929" y="7684"/>
                </a:lnTo>
                <a:lnTo>
                  <a:pt x="1120314" y="13583"/>
                </a:lnTo>
                <a:lnTo>
                  <a:pt x="1074222" y="21100"/>
                </a:lnTo>
                <a:lnTo>
                  <a:pt x="1028685" y="30207"/>
                </a:lnTo>
                <a:lnTo>
                  <a:pt x="983730" y="40874"/>
                </a:lnTo>
                <a:lnTo>
                  <a:pt x="939388" y="53070"/>
                </a:lnTo>
                <a:lnTo>
                  <a:pt x="895689" y="66768"/>
                </a:lnTo>
                <a:lnTo>
                  <a:pt x="852661" y="81937"/>
                </a:lnTo>
                <a:lnTo>
                  <a:pt x="810336" y="98547"/>
                </a:lnTo>
                <a:lnTo>
                  <a:pt x="768741" y="116569"/>
                </a:lnTo>
                <a:lnTo>
                  <a:pt x="727907" y="135973"/>
                </a:lnTo>
                <a:lnTo>
                  <a:pt x="687864" y="156730"/>
                </a:lnTo>
                <a:lnTo>
                  <a:pt x="648640" y="178811"/>
                </a:lnTo>
                <a:lnTo>
                  <a:pt x="610266" y="202185"/>
                </a:lnTo>
                <a:lnTo>
                  <a:pt x="572771" y="226823"/>
                </a:lnTo>
                <a:lnTo>
                  <a:pt x="536185" y="252695"/>
                </a:lnTo>
                <a:lnTo>
                  <a:pt x="500538" y="279772"/>
                </a:lnTo>
                <a:lnTo>
                  <a:pt x="465858" y="308024"/>
                </a:lnTo>
                <a:lnTo>
                  <a:pt x="432175" y="337423"/>
                </a:lnTo>
                <a:lnTo>
                  <a:pt x="399520" y="367937"/>
                </a:lnTo>
                <a:lnTo>
                  <a:pt x="367922" y="399537"/>
                </a:lnTo>
                <a:lnTo>
                  <a:pt x="337410" y="432195"/>
                </a:lnTo>
                <a:lnTo>
                  <a:pt x="308013" y="465880"/>
                </a:lnTo>
                <a:lnTo>
                  <a:pt x="279763" y="500562"/>
                </a:lnTo>
                <a:lnTo>
                  <a:pt x="252687" y="536213"/>
                </a:lnTo>
                <a:lnTo>
                  <a:pt x="226816" y="572802"/>
                </a:lnTo>
                <a:lnTo>
                  <a:pt x="202179" y="610300"/>
                </a:lnTo>
                <a:lnTo>
                  <a:pt x="178806" y="648678"/>
                </a:lnTo>
                <a:lnTo>
                  <a:pt x="156727" y="687905"/>
                </a:lnTo>
                <a:lnTo>
                  <a:pt x="135970" y="727953"/>
                </a:lnTo>
                <a:lnTo>
                  <a:pt x="116566" y="768791"/>
                </a:lnTo>
                <a:lnTo>
                  <a:pt x="98545" y="810390"/>
                </a:lnTo>
                <a:lnTo>
                  <a:pt x="81935" y="852721"/>
                </a:lnTo>
                <a:lnTo>
                  <a:pt x="66767" y="895754"/>
                </a:lnTo>
                <a:lnTo>
                  <a:pt x="53070" y="939459"/>
                </a:lnTo>
                <a:lnTo>
                  <a:pt x="40873" y="983806"/>
                </a:lnTo>
                <a:lnTo>
                  <a:pt x="30207" y="1028767"/>
                </a:lnTo>
                <a:lnTo>
                  <a:pt x="21100" y="1074311"/>
                </a:lnTo>
                <a:lnTo>
                  <a:pt x="13583" y="1120410"/>
                </a:lnTo>
                <a:lnTo>
                  <a:pt x="7684" y="1167032"/>
                </a:lnTo>
                <a:lnTo>
                  <a:pt x="3435" y="1214150"/>
                </a:lnTo>
                <a:lnTo>
                  <a:pt x="863" y="1261732"/>
                </a:lnTo>
                <a:lnTo>
                  <a:pt x="0" y="1309751"/>
                </a:lnTo>
                <a:lnTo>
                  <a:pt x="863" y="1357760"/>
                </a:lnTo>
                <a:lnTo>
                  <a:pt x="3435" y="1405335"/>
                </a:lnTo>
                <a:lnTo>
                  <a:pt x="7684" y="1452445"/>
                </a:lnTo>
                <a:lnTo>
                  <a:pt x="13583" y="1499060"/>
                </a:lnTo>
                <a:lnTo>
                  <a:pt x="21100" y="1545152"/>
                </a:lnTo>
                <a:lnTo>
                  <a:pt x="30207" y="1590689"/>
                </a:lnTo>
                <a:lnTo>
                  <a:pt x="40873" y="1635644"/>
                </a:lnTo>
                <a:lnTo>
                  <a:pt x="53070" y="1679986"/>
                </a:lnTo>
                <a:lnTo>
                  <a:pt x="66767" y="1723685"/>
                </a:lnTo>
                <a:lnTo>
                  <a:pt x="81935" y="1766713"/>
                </a:lnTo>
                <a:lnTo>
                  <a:pt x="98545" y="1809038"/>
                </a:lnTo>
                <a:lnTo>
                  <a:pt x="116566" y="1850633"/>
                </a:lnTo>
                <a:lnTo>
                  <a:pt x="135970" y="1891467"/>
                </a:lnTo>
                <a:lnTo>
                  <a:pt x="156727" y="1931510"/>
                </a:lnTo>
                <a:lnTo>
                  <a:pt x="178806" y="1970734"/>
                </a:lnTo>
                <a:lnTo>
                  <a:pt x="202179" y="2009108"/>
                </a:lnTo>
                <a:lnTo>
                  <a:pt x="226816" y="2046603"/>
                </a:lnTo>
                <a:lnTo>
                  <a:pt x="252687" y="2083189"/>
                </a:lnTo>
                <a:lnTo>
                  <a:pt x="279763" y="2118836"/>
                </a:lnTo>
                <a:lnTo>
                  <a:pt x="308013" y="2153516"/>
                </a:lnTo>
                <a:lnTo>
                  <a:pt x="337410" y="2187199"/>
                </a:lnTo>
                <a:lnTo>
                  <a:pt x="367922" y="2219854"/>
                </a:lnTo>
                <a:lnTo>
                  <a:pt x="399520" y="2251452"/>
                </a:lnTo>
                <a:lnTo>
                  <a:pt x="432175" y="2281964"/>
                </a:lnTo>
                <a:lnTo>
                  <a:pt x="465858" y="2311361"/>
                </a:lnTo>
                <a:lnTo>
                  <a:pt x="500538" y="2339611"/>
                </a:lnTo>
                <a:lnTo>
                  <a:pt x="536185" y="2366687"/>
                </a:lnTo>
                <a:lnTo>
                  <a:pt x="572771" y="2392558"/>
                </a:lnTo>
                <a:lnTo>
                  <a:pt x="610266" y="2417195"/>
                </a:lnTo>
                <a:lnTo>
                  <a:pt x="648640" y="2440568"/>
                </a:lnTo>
                <a:lnTo>
                  <a:pt x="687864" y="2462647"/>
                </a:lnTo>
                <a:lnTo>
                  <a:pt x="727907" y="2483404"/>
                </a:lnTo>
                <a:lnTo>
                  <a:pt x="768741" y="2502808"/>
                </a:lnTo>
                <a:lnTo>
                  <a:pt x="810336" y="2520829"/>
                </a:lnTo>
                <a:lnTo>
                  <a:pt x="852661" y="2537439"/>
                </a:lnTo>
                <a:lnTo>
                  <a:pt x="895689" y="2552607"/>
                </a:lnTo>
                <a:lnTo>
                  <a:pt x="939388" y="2566304"/>
                </a:lnTo>
                <a:lnTo>
                  <a:pt x="983730" y="2578501"/>
                </a:lnTo>
                <a:lnTo>
                  <a:pt x="1028685" y="2589167"/>
                </a:lnTo>
                <a:lnTo>
                  <a:pt x="1074222" y="2598274"/>
                </a:lnTo>
                <a:lnTo>
                  <a:pt x="1120314" y="2605791"/>
                </a:lnTo>
                <a:lnTo>
                  <a:pt x="1166929" y="2611690"/>
                </a:lnTo>
                <a:lnTo>
                  <a:pt x="1214039" y="2615939"/>
                </a:lnTo>
                <a:lnTo>
                  <a:pt x="1261614" y="2618511"/>
                </a:lnTo>
                <a:lnTo>
                  <a:pt x="1309624" y="2619375"/>
                </a:lnTo>
                <a:lnTo>
                  <a:pt x="1357642" y="2618511"/>
                </a:lnTo>
                <a:lnTo>
                  <a:pt x="1405224" y="2615939"/>
                </a:lnTo>
                <a:lnTo>
                  <a:pt x="1452342" y="2611690"/>
                </a:lnTo>
                <a:lnTo>
                  <a:pt x="1498964" y="2605791"/>
                </a:lnTo>
                <a:lnTo>
                  <a:pt x="1545063" y="2598274"/>
                </a:lnTo>
                <a:lnTo>
                  <a:pt x="1590607" y="2589167"/>
                </a:lnTo>
                <a:lnTo>
                  <a:pt x="1635568" y="2578501"/>
                </a:lnTo>
                <a:lnTo>
                  <a:pt x="1649984" y="2574536"/>
                </a:lnTo>
                <a:lnTo>
                  <a:pt x="1649984" y="44838"/>
                </a:lnTo>
                <a:lnTo>
                  <a:pt x="1590607" y="30207"/>
                </a:lnTo>
                <a:lnTo>
                  <a:pt x="1545063" y="21100"/>
                </a:lnTo>
                <a:lnTo>
                  <a:pt x="1498964" y="13583"/>
                </a:lnTo>
                <a:lnTo>
                  <a:pt x="1452342" y="7684"/>
                </a:lnTo>
                <a:lnTo>
                  <a:pt x="1405224" y="3435"/>
                </a:lnTo>
                <a:lnTo>
                  <a:pt x="1357642" y="863"/>
                </a:lnTo>
                <a:lnTo>
                  <a:pt x="1309624"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58" name="Google Shape;58;p1"/>
          <p:cNvSpPr/>
          <p:nvPr/>
        </p:nvSpPr>
        <p:spPr>
          <a:xfrm>
            <a:off x="0" y="2166112"/>
            <a:ext cx="1640417" cy="1746250"/>
          </a:xfrm>
          <a:custGeom>
            <a:avLst/>
            <a:gdLst/>
            <a:ahLst/>
            <a:cxnLst/>
            <a:rect l="l" t="t" r="r" b="b"/>
            <a:pathLst>
              <a:path w="2460625" h="2619375" extrusionOk="0">
                <a:moveTo>
                  <a:pt x="1150531" y="0"/>
                </a:moveTo>
                <a:lnTo>
                  <a:pt x="1102517" y="863"/>
                </a:lnTo>
                <a:lnTo>
                  <a:pt x="1054939" y="3435"/>
                </a:lnTo>
                <a:lnTo>
                  <a:pt x="1007827" y="7684"/>
                </a:lnTo>
                <a:lnTo>
                  <a:pt x="961208" y="13583"/>
                </a:lnTo>
                <a:lnTo>
                  <a:pt x="915114" y="21100"/>
                </a:lnTo>
                <a:lnTo>
                  <a:pt x="869573" y="30207"/>
                </a:lnTo>
                <a:lnTo>
                  <a:pt x="824616" y="40873"/>
                </a:lnTo>
                <a:lnTo>
                  <a:pt x="780272" y="53070"/>
                </a:lnTo>
                <a:lnTo>
                  <a:pt x="736570" y="66767"/>
                </a:lnTo>
                <a:lnTo>
                  <a:pt x="693540" y="81935"/>
                </a:lnTo>
                <a:lnTo>
                  <a:pt x="651212" y="98545"/>
                </a:lnTo>
                <a:lnTo>
                  <a:pt x="609615" y="116566"/>
                </a:lnTo>
                <a:lnTo>
                  <a:pt x="568779" y="135970"/>
                </a:lnTo>
                <a:lnTo>
                  <a:pt x="528734" y="156727"/>
                </a:lnTo>
                <a:lnTo>
                  <a:pt x="489508" y="178806"/>
                </a:lnTo>
                <a:lnTo>
                  <a:pt x="451132" y="202179"/>
                </a:lnTo>
                <a:lnTo>
                  <a:pt x="413636" y="226816"/>
                </a:lnTo>
                <a:lnTo>
                  <a:pt x="377048" y="252687"/>
                </a:lnTo>
                <a:lnTo>
                  <a:pt x="341399" y="279763"/>
                </a:lnTo>
                <a:lnTo>
                  <a:pt x="306718" y="308013"/>
                </a:lnTo>
                <a:lnTo>
                  <a:pt x="273034" y="337410"/>
                </a:lnTo>
                <a:lnTo>
                  <a:pt x="240377" y="367922"/>
                </a:lnTo>
                <a:lnTo>
                  <a:pt x="208777" y="399520"/>
                </a:lnTo>
                <a:lnTo>
                  <a:pt x="178264" y="432175"/>
                </a:lnTo>
                <a:lnTo>
                  <a:pt x="148867" y="465858"/>
                </a:lnTo>
                <a:lnTo>
                  <a:pt x="120615" y="500538"/>
                </a:lnTo>
                <a:lnTo>
                  <a:pt x="93538" y="536185"/>
                </a:lnTo>
                <a:lnTo>
                  <a:pt x="67666" y="572771"/>
                </a:lnTo>
                <a:lnTo>
                  <a:pt x="43029" y="610266"/>
                </a:lnTo>
                <a:lnTo>
                  <a:pt x="19655" y="648640"/>
                </a:lnTo>
                <a:lnTo>
                  <a:pt x="0" y="683556"/>
                </a:lnTo>
                <a:lnTo>
                  <a:pt x="0" y="1935777"/>
                </a:lnTo>
                <a:lnTo>
                  <a:pt x="19655" y="1970696"/>
                </a:lnTo>
                <a:lnTo>
                  <a:pt x="43029" y="2009074"/>
                </a:lnTo>
                <a:lnTo>
                  <a:pt x="67666" y="2046572"/>
                </a:lnTo>
                <a:lnTo>
                  <a:pt x="93538" y="2083161"/>
                </a:lnTo>
                <a:lnTo>
                  <a:pt x="120615" y="2118812"/>
                </a:lnTo>
                <a:lnTo>
                  <a:pt x="148867" y="2153494"/>
                </a:lnTo>
                <a:lnTo>
                  <a:pt x="178264" y="2187179"/>
                </a:lnTo>
                <a:lnTo>
                  <a:pt x="208777" y="2219837"/>
                </a:lnTo>
                <a:lnTo>
                  <a:pt x="240377" y="2251437"/>
                </a:lnTo>
                <a:lnTo>
                  <a:pt x="273034" y="2281951"/>
                </a:lnTo>
                <a:lnTo>
                  <a:pt x="306718" y="2311350"/>
                </a:lnTo>
                <a:lnTo>
                  <a:pt x="341399" y="2339602"/>
                </a:lnTo>
                <a:lnTo>
                  <a:pt x="377048" y="2366679"/>
                </a:lnTo>
                <a:lnTo>
                  <a:pt x="413636" y="2392551"/>
                </a:lnTo>
                <a:lnTo>
                  <a:pt x="451132" y="2417189"/>
                </a:lnTo>
                <a:lnTo>
                  <a:pt x="489508" y="2440563"/>
                </a:lnTo>
                <a:lnTo>
                  <a:pt x="528734" y="2462644"/>
                </a:lnTo>
                <a:lnTo>
                  <a:pt x="568779" y="2483401"/>
                </a:lnTo>
                <a:lnTo>
                  <a:pt x="609615" y="2502805"/>
                </a:lnTo>
                <a:lnTo>
                  <a:pt x="651212" y="2520827"/>
                </a:lnTo>
                <a:lnTo>
                  <a:pt x="693540" y="2537437"/>
                </a:lnTo>
                <a:lnTo>
                  <a:pt x="736570" y="2552606"/>
                </a:lnTo>
                <a:lnTo>
                  <a:pt x="780272" y="2566304"/>
                </a:lnTo>
                <a:lnTo>
                  <a:pt x="824616" y="2578500"/>
                </a:lnTo>
                <a:lnTo>
                  <a:pt x="869573" y="2589167"/>
                </a:lnTo>
                <a:lnTo>
                  <a:pt x="915114" y="2598274"/>
                </a:lnTo>
                <a:lnTo>
                  <a:pt x="961208" y="2605791"/>
                </a:lnTo>
                <a:lnTo>
                  <a:pt x="1007827" y="2611690"/>
                </a:lnTo>
                <a:lnTo>
                  <a:pt x="1054939" y="2615939"/>
                </a:lnTo>
                <a:lnTo>
                  <a:pt x="1102517" y="2618511"/>
                </a:lnTo>
                <a:lnTo>
                  <a:pt x="1150531" y="2619374"/>
                </a:lnTo>
                <a:lnTo>
                  <a:pt x="1198546" y="2618511"/>
                </a:lnTo>
                <a:lnTo>
                  <a:pt x="1246127" y="2615939"/>
                </a:lnTo>
                <a:lnTo>
                  <a:pt x="1293242" y="2611690"/>
                </a:lnTo>
                <a:lnTo>
                  <a:pt x="1339862" y="2605791"/>
                </a:lnTo>
                <a:lnTo>
                  <a:pt x="1385958" y="2598274"/>
                </a:lnTo>
                <a:lnTo>
                  <a:pt x="1431501" y="2589167"/>
                </a:lnTo>
                <a:lnTo>
                  <a:pt x="1476460" y="2578500"/>
                </a:lnTo>
                <a:lnTo>
                  <a:pt x="1520805" y="2566304"/>
                </a:lnTo>
                <a:lnTo>
                  <a:pt x="1564509" y="2552606"/>
                </a:lnTo>
                <a:lnTo>
                  <a:pt x="1607540" y="2537437"/>
                </a:lnTo>
                <a:lnTo>
                  <a:pt x="1649869" y="2520827"/>
                </a:lnTo>
                <a:lnTo>
                  <a:pt x="1691467" y="2502805"/>
                </a:lnTo>
                <a:lnTo>
                  <a:pt x="1732304" y="2483401"/>
                </a:lnTo>
                <a:lnTo>
                  <a:pt x="1772350" y="2462644"/>
                </a:lnTo>
                <a:lnTo>
                  <a:pt x="1811576" y="2440563"/>
                </a:lnTo>
                <a:lnTo>
                  <a:pt x="1849953" y="2417189"/>
                </a:lnTo>
                <a:lnTo>
                  <a:pt x="1887450" y="2392551"/>
                </a:lnTo>
                <a:lnTo>
                  <a:pt x="1924038" y="2366679"/>
                </a:lnTo>
                <a:lnTo>
                  <a:pt x="1959688" y="2339602"/>
                </a:lnTo>
                <a:lnTo>
                  <a:pt x="1994370" y="2311350"/>
                </a:lnTo>
                <a:lnTo>
                  <a:pt x="2028054" y="2281951"/>
                </a:lnTo>
                <a:lnTo>
                  <a:pt x="2060711" y="2251437"/>
                </a:lnTo>
                <a:lnTo>
                  <a:pt x="2092311" y="2219837"/>
                </a:lnTo>
                <a:lnTo>
                  <a:pt x="2122824" y="2187179"/>
                </a:lnTo>
                <a:lnTo>
                  <a:pt x="2152222" y="2153494"/>
                </a:lnTo>
                <a:lnTo>
                  <a:pt x="2180474" y="2118812"/>
                </a:lnTo>
                <a:lnTo>
                  <a:pt x="2207550" y="2083161"/>
                </a:lnTo>
                <a:lnTo>
                  <a:pt x="2233422" y="2046572"/>
                </a:lnTo>
                <a:lnTo>
                  <a:pt x="2258060" y="2009074"/>
                </a:lnTo>
                <a:lnTo>
                  <a:pt x="2281434" y="1970696"/>
                </a:lnTo>
                <a:lnTo>
                  <a:pt x="2303514" y="1931469"/>
                </a:lnTo>
                <a:lnTo>
                  <a:pt x="2324271" y="1891421"/>
                </a:lnTo>
                <a:lnTo>
                  <a:pt x="2343675" y="1850583"/>
                </a:lnTo>
                <a:lnTo>
                  <a:pt x="2361697" y="1808984"/>
                </a:lnTo>
                <a:lnTo>
                  <a:pt x="2378307" y="1766653"/>
                </a:lnTo>
                <a:lnTo>
                  <a:pt x="2393475" y="1723620"/>
                </a:lnTo>
                <a:lnTo>
                  <a:pt x="2407173" y="1679915"/>
                </a:lnTo>
                <a:lnTo>
                  <a:pt x="2419370" y="1635568"/>
                </a:lnTo>
                <a:lnTo>
                  <a:pt x="2430036" y="1590607"/>
                </a:lnTo>
                <a:lnTo>
                  <a:pt x="2439143" y="1545063"/>
                </a:lnTo>
                <a:lnTo>
                  <a:pt x="2446660" y="1498964"/>
                </a:lnTo>
                <a:lnTo>
                  <a:pt x="2452559" y="1452342"/>
                </a:lnTo>
                <a:lnTo>
                  <a:pt x="2456808" y="1405224"/>
                </a:lnTo>
                <a:lnTo>
                  <a:pt x="2459380" y="1357642"/>
                </a:lnTo>
                <a:lnTo>
                  <a:pt x="2460244" y="1309623"/>
                </a:lnTo>
                <a:lnTo>
                  <a:pt x="2459380" y="1261614"/>
                </a:lnTo>
                <a:lnTo>
                  <a:pt x="2456808" y="1214039"/>
                </a:lnTo>
                <a:lnTo>
                  <a:pt x="2452559" y="1166929"/>
                </a:lnTo>
                <a:lnTo>
                  <a:pt x="2446660" y="1120314"/>
                </a:lnTo>
                <a:lnTo>
                  <a:pt x="2439143" y="1074222"/>
                </a:lnTo>
                <a:lnTo>
                  <a:pt x="2430036" y="1028685"/>
                </a:lnTo>
                <a:lnTo>
                  <a:pt x="2419370" y="983730"/>
                </a:lnTo>
                <a:lnTo>
                  <a:pt x="2407173" y="939388"/>
                </a:lnTo>
                <a:lnTo>
                  <a:pt x="2393475" y="895689"/>
                </a:lnTo>
                <a:lnTo>
                  <a:pt x="2378307" y="852661"/>
                </a:lnTo>
                <a:lnTo>
                  <a:pt x="2361697" y="810336"/>
                </a:lnTo>
                <a:lnTo>
                  <a:pt x="2343675" y="768741"/>
                </a:lnTo>
                <a:lnTo>
                  <a:pt x="2324271" y="727907"/>
                </a:lnTo>
                <a:lnTo>
                  <a:pt x="2303514" y="687864"/>
                </a:lnTo>
                <a:lnTo>
                  <a:pt x="2281434" y="648640"/>
                </a:lnTo>
                <a:lnTo>
                  <a:pt x="2258060" y="610266"/>
                </a:lnTo>
                <a:lnTo>
                  <a:pt x="2233422" y="572771"/>
                </a:lnTo>
                <a:lnTo>
                  <a:pt x="2207550" y="536185"/>
                </a:lnTo>
                <a:lnTo>
                  <a:pt x="2180474" y="500538"/>
                </a:lnTo>
                <a:lnTo>
                  <a:pt x="2152222" y="465858"/>
                </a:lnTo>
                <a:lnTo>
                  <a:pt x="2122824" y="432175"/>
                </a:lnTo>
                <a:lnTo>
                  <a:pt x="2092311" y="399520"/>
                </a:lnTo>
                <a:lnTo>
                  <a:pt x="2060711" y="367922"/>
                </a:lnTo>
                <a:lnTo>
                  <a:pt x="2028054" y="337410"/>
                </a:lnTo>
                <a:lnTo>
                  <a:pt x="1994370" y="308013"/>
                </a:lnTo>
                <a:lnTo>
                  <a:pt x="1959688" y="279763"/>
                </a:lnTo>
                <a:lnTo>
                  <a:pt x="1924038" y="252687"/>
                </a:lnTo>
                <a:lnTo>
                  <a:pt x="1887450" y="226816"/>
                </a:lnTo>
                <a:lnTo>
                  <a:pt x="1849953" y="202179"/>
                </a:lnTo>
                <a:lnTo>
                  <a:pt x="1811576" y="178806"/>
                </a:lnTo>
                <a:lnTo>
                  <a:pt x="1772350" y="156727"/>
                </a:lnTo>
                <a:lnTo>
                  <a:pt x="1732304" y="135970"/>
                </a:lnTo>
                <a:lnTo>
                  <a:pt x="1691467" y="116566"/>
                </a:lnTo>
                <a:lnTo>
                  <a:pt x="1649869" y="98545"/>
                </a:lnTo>
                <a:lnTo>
                  <a:pt x="1607540" y="81935"/>
                </a:lnTo>
                <a:lnTo>
                  <a:pt x="1564509" y="66767"/>
                </a:lnTo>
                <a:lnTo>
                  <a:pt x="1520805" y="53070"/>
                </a:lnTo>
                <a:lnTo>
                  <a:pt x="1476460" y="40873"/>
                </a:lnTo>
                <a:lnTo>
                  <a:pt x="1431501" y="30207"/>
                </a:lnTo>
                <a:lnTo>
                  <a:pt x="1385958" y="21100"/>
                </a:lnTo>
                <a:lnTo>
                  <a:pt x="1339862" y="13583"/>
                </a:lnTo>
                <a:lnTo>
                  <a:pt x="1293242" y="7684"/>
                </a:lnTo>
                <a:lnTo>
                  <a:pt x="1246127" y="3435"/>
                </a:lnTo>
                <a:lnTo>
                  <a:pt x="1198546" y="863"/>
                </a:lnTo>
                <a:lnTo>
                  <a:pt x="1150531"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59" name="Google Shape;59;p1"/>
          <p:cNvSpPr/>
          <p:nvPr/>
        </p:nvSpPr>
        <p:spPr>
          <a:xfrm>
            <a:off x="-816519" y="5246877"/>
            <a:ext cx="1746250" cy="1746250"/>
          </a:xfrm>
          <a:custGeom>
            <a:avLst/>
            <a:gdLst/>
            <a:ahLst/>
            <a:cxnLst/>
            <a:rect l="l" t="t" r="r" b="b"/>
            <a:pathLst>
              <a:path w="2619375" h="2619375" extrusionOk="0">
                <a:moveTo>
                  <a:pt x="1309751" y="0"/>
                </a:moveTo>
                <a:lnTo>
                  <a:pt x="1261732" y="863"/>
                </a:lnTo>
                <a:lnTo>
                  <a:pt x="1214150" y="3435"/>
                </a:lnTo>
                <a:lnTo>
                  <a:pt x="1167032" y="7684"/>
                </a:lnTo>
                <a:lnTo>
                  <a:pt x="1120410" y="13583"/>
                </a:lnTo>
                <a:lnTo>
                  <a:pt x="1074311" y="21100"/>
                </a:lnTo>
                <a:lnTo>
                  <a:pt x="1028767" y="30207"/>
                </a:lnTo>
                <a:lnTo>
                  <a:pt x="983806" y="40873"/>
                </a:lnTo>
                <a:lnTo>
                  <a:pt x="939459" y="53070"/>
                </a:lnTo>
                <a:lnTo>
                  <a:pt x="895754" y="66767"/>
                </a:lnTo>
                <a:lnTo>
                  <a:pt x="852721" y="81935"/>
                </a:lnTo>
                <a:lnTo>
                  <a:pt x="810390" y="98545"/>
                </a:lnTo>
                <a:lnTo>
                  <a:pt x="768791" y="116566"/>
                </a:lnTo>
                <a:lnTo>
                  <a:pt x="727953" y="135970"/>
                </a:lnTo>
                <a:lnTo>
                  <a:pt x="687905" y="156727"/>
                </a:lnTo>
                <a:lnTo>
                  <a:pt x="648678" y="178806"/>
                </a:lnTo>
                <a:lnTo>
                  <a:pt x="610300" y="202179"/>
                </a:lnTo>
                <a:lnTo>
                  <a:pt x="572802" y="226816"/>
                </a:lnTo>
                <a:lnTo>
                  <a:pt x="536213" y="252687"/>
                </a:lnTo>
                <a:lnTo>
                  <a:pt x="500562" y="279763"/>
                </a:lnTo>
                <a:lnTo>
                  <a:pt x="465880" y="308013"/>
                </a:lnTo>
                <a:lnTo>
                  <a:pt x="432195" y="337410"/>
                </a:lnTo>
                <a:lnTo>
                  <a:pt x="399537" y="367922"/>
                </a:lnTo>
                <a:lnTo>
                  <a:pt x="367937" y="399520"/>
                </a:lnTo>
                <a:lnTo>
                  <a:pt x="337423" y="432175"/>
                </a:lnTo>
                <a:lnTo>
                  <a:pt x="308024" y="465858"/>
                </a:lnTo>
                <a:lnTo>
                  <a:pt x="279772" y="500538"/>
                </a:lnTo>
                <a:lnTo>
                  <a:pt x="252695" y="536185"/>
                </a:lnTo>
                <a:lnTo>
                  <a:pt x="226823" y="572771"/>
                </a:lnTo>
                <a:lnTo>
                  <a:pt x="202185" y="610266"/>
                </a:lnTo>
                <a:lnTo>
                  <a:pt x="178811" y="648640"/>
                </a:lnTo>
                <a:lnTo>
                  <a:pt x="156730" y="687864"/>
                </a:lnTo>
                <a:lnTo>
                  <a:pt x="135973" y="727907"/>
                </a:lnTo>
                <a:lnTo>
                  <a:pt x="116569" y="768741"/>
                </a:lnTo>
                <a:lnTo>
                  <a:pt x="98547" y="810336"/>
                </a:lnTo>
                <a:lnTo>
                  <a:pt x="81937" y="852661"/>
                </a:lnTo>
                <a:lnTo>
                  <a:pt x="66768" y="895689"/>
                </a:lnTo>
                <a:lnTo>
                  <a:pt x="53070" y="939388"/>
                </a:lnTo>
                <a:lnTo>
                  <a:pt x="40874" y="983730"/>
                </a:lnTo>
                <a:lnTo>
                  <a:pt x="30207" y="1028685"/>
                </a:lnTo>
                <a:lnTo>
                  <a:pt x="21100" y="1074222"/>
                </a:lnTo>
                <a:lnTo>
                  <a:pt x="13583" y="1120314"/>
                </a:lnTo>
                <a:lnTo>
                  <a:pt x="7684" y="1166929"/>
                </a:lnTo>
                <a:lnTo>
                  <a:pt x="3435" y="1214039"/>
                </a:lnTo>
                <a:lnTo>
                  <a:pt x="863" y="1261614"/>
                </a:lnTo>
                <a:lnTo>
                  <a:pt x="0" y="1309624"/>
                </a:lnTo>
                <a:lnTo>
                  <a:pt x="863" y="1357642"/>
                </a:lnTo>
                <a:lnTo>
                  <a:pt x="3435" y="1405224"/>
                </a:lnTo>
                <a:lnTo>
                  <a:pt x="7684" y="1452342"/>
                </a:lnTo>
                <a:lnTo>
                  <a:pt x="13583" y="1498964"/>
                </a:lnTo>
                <a:lnTo>
                  <a:pt x="21100" y="1545063"/>
                </a:lnTo>
                <a:lnTo>
                  <a:pt x="30207" y="1590607"/>
                </a:lnTo>
                <a:lnTo>
                  <a:pt x="40874" y="1635568"/>
                </a:lnTo>
                <a:lnTo>
                  <a:pt x="53070" y="1679915"/>
                </a:lnTo>
                <a:lnTo>
                  <a:pt x="66768" y="1723620"/>
                </a:lnTo>
                <a:lnTo>
                  <a:pt x="81937" y="1766653"/>
                </a:lnTo>
                <a:lnTo>
                  <a:pt x="98547" y="1808984"/>
                </a:lnTo>
                <a:lnTo>
                  <a:pt x="116569" y="1850583"/>
                </a:lnTo>
                <a:lnTo>
                  <a:pt x="135973" y="1891421"/>
                </a:lnTo>
                <a:lnTo>
                  <a:pt x="156730" y="1931469"/>
                </a:lnTo>
                <a:lnTo>
                  <a:pt x="178811" y="1970696"/>
                </a:lnTo>
                <a:lnTo>
                  <a:pt x="202185" y="2009074"/>
                </a:lnTo>
                <a:lnTo>
                  <a:pt x="226823" y="2046572"/>
                </a:lnTo>
                <a:lnTo>
                  <a:pt x="252695" y="2083161"/>
                </a:lnTo>
                <a:lnTo>
                  <a:pt x="279772" y="2118812"/>
                </a:lnTo>
                <a:lnTo>
                  <a:pt x="308024" y="2153494"/>
                </a:lnTo>
                <a:lnTo>
                  <a:pt x="337423" y="2187179"/>
                </a:lnTo>
                <a:lnTo>
                  <a:pt x="367937" y="2219837"/>
                </a:lnTo>
                <a:lnTo>
                  <a:pt x="399537" y="2251437"/>
                </a:lnTo>
                <a:lnTo>
                  <a:pt x="432195" y="2281951"/>
                </a:lnTo>
                <a:lnTo>
                  <a:pt x="465880" y="2311350"/>
                </a:lnTo>
                <a:lnTo>
                  <a:pt x="500562" y="2339602"/>
                </a:lnTo>
                <a:lnTo>
                  <a:pt x="536213" y="2366679"/>
                </a:lnTo>
                <a:lnTo>
                  <a:pt x="572802" y="2392551"/>
                </a:lnTo>
                <a:lnTo>
                  <a:pt x="610300" y="2417189"/>
                </a:lnTo>
                <a:lnTo>
                  <a:pt x="648678" y="2440563"/>
                </a:lnTo>
                <a:lnTo>
                  <a:pt x="687905" y="2462644"/>
                </a:lnTo>
                <a:lnTo>
                  <a:pt x="727953" y="2483401"/>
                </a:lnTo>
                <a:lnTo>
                  <a:pt x="768791" y="2502805"/>
                </a:lnTo>
                <a:lnTo>
                  <a:pt x="810390" y="2520827"/>
                </a:lnTo>
                <a:lnTo>
                  <a:pt x="852721" y="2537437"/>
                </a:lnTo>
                <a:lnTo>
                  <a:pt x="895754" y="2552606"/>
                </a:lnTo>
                <a:lnTo>
                  <a:pt x="939459" y="2566304"/>
                </a:lnTo>
                <a:lnTo>
                  <a:pt x="983806" y="2578500"/>
                </a:lnTo>
                <a:lnTo>
                  <a:pt x="1028767" y="2589167"/>
                </a:lnTo>
                <a:lnTo>
                  <a:pt x="1074311" y="2598274"/>
                </a:lnTo>
                <a:lnTo>
                  <a:pt x="1120410" y="2605791"/>
                </a:lnTo>
                <a:lnTo>
                  <a:pt x="1167032" y="2611690"/>
                </a:lnTo>
                <a:lnTo>
                  <a:pt x="1214150" y="2615939"/>
                </a:lnTo>
                <a:lnTo>
                  <a:pt x="1261732" y="2618511"/>
                </a:lnTo>
                <a:lnTo>
                  <a:pt x="1309751" y="2619375"/>
                </a:lnTo>
                <a:lnTo>
                  <a:pt x="1357760" y="2618511"/>
                </a:lnTo>
                <a:lnTo>
                  <a:pt x="1405335" y="2615939"/>
                </a:lnTo>
                <a:lnTo>
                  <a:pt x="1452445" y="2611690"/>
                </a:lnTo>
                <a:lnTo>
                  <a:pt x="1499060" y="2605791"/>
                </a:lnTo>
                <a:lnTo>
                  <a:pt x="1545152" y="2598274"/>
                </a:lnTo>
                <a:lnTo>
                  <a:pt x="1590689" y="2589167"/>
                </a:lnTo>
                <a:lnTo>
                  <a:pt x="1635644" y="2578500"/>
                </a:lnTo>
                <a:lnTo>
                  <a:pt x="1679986" y="2566304"/>
                </a:lnTo>
                <a:lnTo>
                  <a:pt x="1723685" y="2552606"/>
                </a:lnTo>
                <a:lnTo>
                  <a:pt x="1766713" y="2537437"/>
                </a:lnTo>
                <a:lnTo>
                  <a:pt x="1809038" y="2520827"/>
                </a:lnTo>
                <a:lnTo>
                  <a:pt x="1850633" y="2502805"/>
                </a:lnTo>
                <a:lnTo>
                  <a:pt x="1891467" y="2483401"/>
                </a:lnTo>
                <a:lnTo>
                  <a:pt x="1931510" y="2462644"/>
                </a:lnTo>
                <a:lnTo>
                  <a:pt x="1970734" y="2440563"/>
                </a:lnTo>
                <a:lnTo>
                  <a:pt x="2009108" y="2417189"/>
                </a:lnTo>
                <a:lnTo>
                  <a:pt x="2046603" y="2392551"/>
                </a:lnTo>
                <a:lnTo>
                  <a:pt x="2083189" y="2366679"/>
                </a:lnTo>
                <a:lnTo>
                  <a:pt x="2118836" y="2339602"/>
                </a:lnTo>
                <a:lnTo>
                  <a:pt x="2153516" y="2311350"/>
                </a:lnTo>
                <a:lnTo>
                  <a:pt x="2187199" y="2281951"/>
                </a:lnTo>
                <a:lnTo>
                  <a:pt x="2219854" y="2251437"/>
                </a:lnTo>
                <a:lnTo>
                  <a:pt x="2251452" y="2219837"/>
                </a:lnTo>
                <a:lnTo>
                  <a:pt x="2281964" y="2187179"/>
                </a:lnTo>
                <a:lnTo>
                  <a:pt x="2311361" y="2153494"/>
                </a:lnTo>
                <a:lnTo>
                  <a:pt x="2339611" y="2118812"/>
                </a:lnTo>
                <a:lnTo>
                  <a:pt x="2366687" y="2083161"/>
                </a:lnTo>
                <a:lnTo>
                  <a:pt x="2392558" y="2046572"/>
                </a:lnTo>
                <a:lnTo>
                  <a:pt x="2417195" y="2009074"/>
                </a:lnTo>
                <a:lnTo>
                  <a:pt x="2440568" y="1970696"/>
                </a:lnTo>
                <a:lnTo>
                  <a:pt x="2462647" y="1931469"/>
                </a:lnTo>
                <a:lnTo>
                  <a:pt x="2483404" y="1891421"/>
                </a:lnTo>
                <a:lnTo>
                  <a:pt x="2502808" y="1850583"/>
                </a:lnTo>
                <a:lnTo>
                  <a:pt x="2520829" y="1808984"/>
                </a:lnTo>
                <a:lnTo>
                  <a:pt x="2537439" y="1766653"/>
                </a:lnTo>
                <a:lnTo>
                  <a:pt x="2552607" y="1723620"/>
                </a:lnTo>
                <a:lnTo>
                  <a:pt x="2566304" y="1679915"/>
                </a:lnTo>
                <a:lnTo>
                  <a:pt x="2578501" y="1635568"/>
                </a:lnTo>
                <a:lnTo>
                  <a:pt x="2589167" y="1590607"/>
                </a:lnTo>
                <a:lnTo>
                  <a:pt x="2598274" y="1545063"/>
                </a:lnTo>
                <a:lnTo>
                  <a:pt x="2605791" y="1498964"/>
                </a:lnTo>
                <a:lnTo>
                  <a:pt x="2611690" y="1452342"/>
                </a:lnTo>
                <a:lnTo>
                  <a:pt x="2615939" y="1405224"/>
                </a:lnTo>
                <a:lnTo>
                  <a:pt x="2618511" y="1357642"/>
                </a:lnTo>
                <a:lnTo>
                  <a:pt x="2619375" y="1309624"/>
                </a:lnTo>
                <a:lnTo>
                  <a:pt x="2618511" y="1261614"/>
                </a:lnTo>
                <a:lnTo>
                  <a:pt x="2615939" y="1214039"/>
                </a:lnTo>
                <a:lnTo>
                  <a:pt x="2611690" y="1166929"/>
                </a:lnTo>
                <a:lnTo>
                  <a:pt x="2605791" y="1120314"/>
                </a:lnTo>
                <a:lnTo>
                  <a:pt x="2598274" y="1074222"/>
                </a:lnTo>
                <a:lnTo>
                  <a:pt x="2589167" y="1028685"/>
                </a:lnTo>
                <a:lnTo>
                  <a:pt x="2578501" y="983730"/>
                </a:lnTo>
                <a:lnTo>
                  <a:pt x="2566304" y="939388"/>
                </a:lnTo>
                <a:lnTo>
                  <a:pt x="2552607" y="895689"/>
                </a:lnTo>
                <a:lnTo>
                  <a:pt x="2537439" y="852661"/>
                </a:lnTo>
                <a:lnTo>
                  <a:pt x="2520829" y="810336"/>
                </a:lnTo>
                <a:lnTo>
                  <a:pt x="2502808" y="768741"/>
                </a:lnTo>
                <a:lnTo>
                  <a:pt x="2483404" y="727907"/>
                </a:lnTo>
                <a:lnTo>
                  <a:pt x="2462647" y="687864"/>
                </a:lnTo>
                <a:lnTo>
                  <a:pt x="2440568" y="648640"/>
                </a:lnTo>
                <a:lnTo>
                  <a:pt x="2417195" y="610266"/>
                </a:lnTo>
                <a:lnTo>
                  <a:pt x="2392558" y="572771"/>
                </a:lnTo>
                <a:lnTo>
                  <a:pt x="2366687" y="536185"/>
                </a:lnTo>
                <a:lnTo>
                  <a:pt x="2339611" y="500538"/>
                </a:lnTo>
                <a:lnTo>
                  <a:pt x="2311361" y="465858"/>
                </a:lnTo>
                <a:lnTo>
                  <a:pt x="2281964" y="432175"/>
                </a:lnTo>
                <a:lnTo>
                  <a:pt x="2251452" y="399520"/>
                </a:lnTo>
                <a:lnTo>
                  <a:pt x="2219854" y="367922"/>
                </a:lnTo>
                <a:lnTo>
                  <a:pt x="2187199" y="337410"/>
                </a:lnTo>
                <a:lnTo>
                  <a:pt x="2153516" y="308013"/>
                </a:lnTo>
                <a:lnTo>
                  <a:pt x="2118836" y="279763"/>
                </a:lnTo>
                <a:lnTo>
                  <a:pt x="2083189" y="252687"/>
                </a:lnTo>
                <a:lnTo>
                  <a:pt x="2046603" y="226816"/>
                </a:lnTo>
                <a:lnTo>
                  <a:pt x="2009108" y="202179"/>
                </a:lnTo>
                <a:lnTo>
                  <a:pt x="1970734" y="178806"/>
                </a:lnTo>
                <a:lnTo>
                  <a:pt x="1931510" y="156727"/>
                </a:lnTo>
                <a:lnTo>
                  <a:pt x="1891467" y="135970"/>
                </a:lnTo>
                <a:lnTo>
                  <a:pt x="1850633" y="116566"/>
                </a:lnTo>
                <a:lnTo>
                  <a:pt x="1809038" y="98545"/>
                </a:lnTo>
                <a:lnTo>
                  <a:pt x="1766713" y="81935"/>
                </a:lnTo>
                <a:lnTo>
                  <a:pt x="1723685" y="66767"/>
                </a:lnTo>
                <a:lnTo>
                  <a:pt x="1679986" y="53070"/>
                </a:lnTo>
                <a:lnTo>
                  <a:pt x="1635644" y="40873"/>
                </a:lnTo>
                <a:lnTo>
                  <a:pt x="1590689" y="30207"/>
                </a:lnTo>
                <a:lnTo>
                  <a:pt x="1545152" y="21100"/>
                </a:lnTo>
                <a:lnTo>
                  <a:pt x="1499060" y="13583"/>
                </a:lnTo>
                <a:lnTo>
                  <a:pt x="1452445" y="7684"/>
                </a:lnTo>
                <a:lnTo>
                  <a:pt x="1405335" y="3435"/>
                </a:lnTo>
                <a:lnTo>
                  <a:pt x="1357760" y="863"/>
                </a:lnTo>
                <a:lnTo>
                  <a:pt x="1309751"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pic>
        <p:nvPicPr>
          <p:cNvPr id="60" name="Google Shape;60;p1"/>
          <p:cNvPicPr preferRelativeResize="0"/>
          <p:nvPr/>
        </p:nvPicPr>
        <p:blipFill rotWithShape="1">
          <a:blip r:embed="rId3">
            <a:alphaModFix/>
          </a:blip>
          <a:srcRect/>
          <a:stretch/>
        </p:blipFill>
        <p:spPr>
          <a:xfrm>
            <a:off x="929739" y="3492929"/>
            <a:ext cx="768688" cy="768688"/>
          </a:xfrm>
          <a:prstGeom prst="rect">
            <a:avLst/>
          </a:prstGeom>
          <a:noFill/>
          <a:ln>
            <a:noFill/>
          </a:ln>
        </p:spPr>
      </p:pic>
      <p:pic>
        <p:nvPicPr>
          <p:cNvPr id="61" name="Google Shape;61;p1"/>
          <p:cNvPicPr preferRelativeResize="0"/>
          <p:nvPr/>
        </p:nvPicPr>
        <p:blipFill rotWithShape="1">
          <a:blip r:embed="rId3">
            <a:alphaModFix/>
          </a:blip>
          <a:srcRect/>
          <a:stretch/>
        </p:blipFill>
        <p:spPr>
          <a:xfrm>
            <a:off x="9837306" y="5246879"/>
            <a:ext cx="768688" cy="768688"/>
          </a:xfrm>
          <a:prstGeom prst="rect">
            <a:avLst/>
          </a:prstGeom>
          <a:noFill/>
          <a:ln>
            <a:noFill/>
          </a:ln>
        </p:spPr>
      </p:pic>
      <p:sp>
        <p:nvSpPr>
          <p:cNvPr id="62" name="Google Shape;62;p1"/>
          <p:cNvSpPr txBox="1"/>
          <p:nvPr/>
        </p:nvSpPr>
        <p:spPr>
          <a:xfrm>
            <a:off x="3019725" y="738883"/>
            <a:ext cx="7211800" cy="539200"/>
          </a:xfrm>
          <a:prstGeom prst="rect">
            <a:avLst/>
          </a:prstGeom>
          <a:noFill/>
          <a:ln>
            <a:noFill/>
          </a:ln>
        </p:spPr>
        <p:txBody>
          <a:bodyPr spcFirstLastPara="1" wrap="square" lIns="60950" tIns="60950" rIns="60950" bIns="60950" anchor="b" anchorCtr="0">
            <a:noAutofit/>
          </a:bodyPr>
          <a:lstStyle/>
          <a:p>
            <a:pPr algn="ctr" defTabSz="609630">
              <a:buClr>
                <a:srgbClr val="000000"/>
              </a:buClr>
              <a:buSzPts val="2400"/>
            </a:pPr>
            <a:r>
              <a:rPr lang="en-US" sz="1600" b="1" kern="0">
                <a:solidFill>
                  <a:srgbClr val="3D85C6"/>
                </a:solidFill>
                <a:latin typeface="Poppins"/>
                <a:ea typeface="Poppins"/>
                <a:cs typeface="Poppins"/>
                <a:sym typeface="Poppins"/>
              </a:rPr>
              <a:t>GEF 10810 Project: Eliminating Mercury Skin Lightening Products</a:t>
            </a:r>
            <a:endParaRPr sz="1600" b="1" kern="0">
              <a:solidFill>
                <a:srgbClr val="3D85C6"/>
              </a:solidFill>
              <a:latin typeface="Poppins"/>
              <a:ea typeface="Poppins"/>
              <a:cs typeface="Poppins"/>
              <a:sym typeface="Poppins"/>
            </a:endParaRPr>
          </a:p>
        </p:txBody>
      </p:sp>
      <p:sp>
        <p:nvSpPr>
          <p:cNvPr id="3" name="Google Shape;62;p1">
            <a:extLst>
              <a:ext uri="{FF2B5EF4-FFF2-40B4-BE49-F238E27FC236}">
                <a16:creationId xmlns:a16="http://schemas.microsoft.com/office/drawing/2014/main" id="{3F68D1B3-C893-A496-52DA-9B67BAFA7146}"/>
              </a:ext>
            </a:extLst>
          </p:cNvPr>
          <p:cNvSpPr txBox="1"/>
          <p:nvPr/>
        </p:nvSpPr>
        <p:spPr>
          <a:xfrm>
            <a:off x="8066177" y="6116014"/>
            <a:ext cx="4120668" cy="711729"/>
          </a:xfrm>
          <a:prstGeom prst="rect">
            <a:avLst/>
          </a:prstGeom>
          <a:noFill/>
          <a:ln>
            <a:noFill/>
          </a:ln>
        </p:spPr>
        <p:txBody>
          <a:bodyPr spcFirstLastPara="1" wrap="square" lIns="60950" tIns="60950" rIns="60950" bIns="60950" anchor="b" anchorCtr="0">
            <a:noAutofit/>
          </a:bodyPr>
          <a:lstStyle/>
          <a:p>
            <a:pPr algn="r" defTabSz="609630"/>
            <a:r>
              <a:rPr lang="en-US" sz="1600" b="1" kern="0">
                <a:solidFill>
                  <a:srgbClr val="3D85C6"/>
                </a:solidFill>
                <a:latin typeface="Poppins"/>
                <a:cs typeface="Poppins"/>
                <a:sym typeface="Poppins"/>
              </a:rPr>
              <a:t>Ashley </a:t>
            </a:r>
            <a:r>
              <a:rPr lang="en-US" sz="1600" b="1" kern="0" err="1">
                <a:solidFill>
                  <a:srgbClr val="3D85C6"/>
                </a:solidFill>
                <a:latin typeface="Poppins"/>
                <a:cs typeface="Poppins"/>
                <a:sym typeface="Poppins"/>
              </a:rPr>
              <a:t>Bastiansz</a:t>
            </a:r>
            <a:r>
              <a:rPr lang="en-US" sz="1600" b="1" kern="0">
                <a:solidFill>
                  <a:srgbClr val="3D85C6"/>
                </a:solidFill>
                <a:latin typeface="Poppins"/>
                <a:cs typeface="Poppins"/>
                <a:sym typeface="Poppins"/>
              </a:rPr>
              <a:t> </a:t>
            </a:r>
            <a:endParaRPr lang="en-US"/>
          </a:p>
          <a:p>
            <a:pPr algn="r" defTabSz="609630"/>
            <a:r>
              <a:rPr lang="en-US" sz="1600" b="1" kern="0">
                <a:solidFill>
                  <a:srgbClr val="3D85C6"/>
                </a:solidFill>
                <a:latin typeface="Poppins"/>
                <a:cs typeface="Poppins"/>
              </a:rPr>
              <a:t>Biodiversity Research Institute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g396ababa65a_0_18"/>
          <p:cNvSpPr txBox="1">
            <a:spLocks noGrp="1"/>
          </p:cNvSpPr>
          <p:nvPr>
            <p:ph type="title"/>
          </p:nvPr>
        </p:nvSpPr>
        <p:spPr>
          <a:xfrm>
            <a:off x="2860333" y="434365"/>
            <a:ext cx="8192200" cy="615553"/>
          </a:xfrm>
          <a:prstGeom prst="rect">
            <a:avLst/>
          </a:prstGeom>
        </p:spPr>
        <p:txBody>
          <a:bodyPr spcFirstLastPara="1" wrap="square" lIns="0" tIns="0" rIns="0" bIns="0" anchor="t" anchorCtr="0">
            <a:spAutoFit/>
          </a:bodyPr>
          <a:lstStyle/>
          <a:p>
            <a:r>
              <a:rPr lang="en-US" b="1">
                <a:solidFill>
                  <a:schemeClr val="dk2"/>
                </a:solidFill>
                <a:latin typeface="Poppins"/>
                <a:ea typeface="Poppins"/>
                <a:cs typeface="Poppins"/>
                <a:sym typeface="Poppins"/>
              </a:rPr>
              <a:t>Background of Mercury Risk</a:t>
            </a:r>
            <a:endParaRPr b="1">
              <a:solidFill>
                <a:schemeClr val="dk2"/>
              </a:solidFill>
              <a:latin typeface="Poppins"/>
              <a:ea typeface="Poppins"/>
              <a:cs typeface="Poppins"/>
              <a:sym typeface="Poppins"/>
            </a:endParaRPr>
          </a:p>
        </p:txBody>
      </p:sp>
      <p:grpSp>
        <p:nvGrpSpPr>
          <p:cNvPr id="79" name="Google Shape;79;g396ababa65a_0_18"/>
          <p:cNvGrpSpPr/>
          <p:nvPr/>
        </p:nvGrpSpPr>
        <p:grpSpPr>
          <a:xfrm>
            <a:off x="-187667" y="-151817"/>
            <a:ext cx="3048000" cy="7009821"/>
            <a:chOff x="0" y="0"/>
            <a:chExt cx="4572000" cy="10287380"/>
          </a:xfrm>
        </p:grpSpPr>
        <p:sp>
          <p:nvSpPr>
            <p:cNvPr id="80" name="Google Shape;80;g396ababa65a_0_18"/>
            <p:cNvSpPr/>
            <p:nvPr/>
          </p:nvSpPr>
          <p:spPr>
            <a:xfrm>
              <a:off x="0" y="0"/>
              <a:ext cx="4572000" cy="4076700"/>
            </a:xfrm>
            <a:custGeom>
              <a:avLst/>
              <a:gdLst/>
              <a:ahLst/>
              <a:cxnLst/>
              <a:rect l="l" t="t" r="r" b="b"/>
              <a:pathLst>
                <a:path w="4572000" h="4076700" extrusionOk="0">
                  <a:moveTo>
                    <a:pt x="4017335" y="0"/>
                  </a:moveTo>
                  <a:lnTo>
                    <a:pt x="0" y="0"/>
                  </a:lnTo>
                  <a:lnTo>
                    <a:pt x="0" y="4076573"/>
                  </a:lnTo>
                  <a:lnTo>
                    <a:pt x="2773172" y="4076573"/>
                  </a:lnTo>
                  <a:lnTo>
                    <a:pt x="4572000" y="960754"/>
                  </a:lnTo>
                  <a:lnTo>
                    <a:pt x="4017335"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81" name="Google Shape;81;g396ababa65a_0_18"/>
            <p:cNvSpPr/>
            <p:nvPr/>
          </p:nvSpPr>
          <p:spPr>
            <a:xfrm>
              <a:off x="0" y="2339085"/>
              <a:ext cx="3745229" cy="7948295"/>
            </a:xfrm>
            <a:custGeom>
              <a:avLst/>
              <a:gdLst/>
              <a:ahLst/>
              <a:cxnLst/>
              <a:rect l="l" t="t" r="r" b="b"/>
              <a:pathLst>
                <a:path w="3745229" h="7948295" extrusionOk="0">
                  <a:moveTo>
                    <a:pt x="775436" y="0"/>
                  </a:moveTo>
                  <a:lnTo>
                    <a:pt x="0" y="0"/>
                  </a:lnTo>
                  <a:lnTo>
                    <a:pt x="0" y="7947914"/>
                  </a:lnTo>
                  <a:lnTo>
                    <a:pt x="2126107" y="7947914"/>
                  </a:lnTo>
                  <a:lnTo>
                    <a:pt x="3744976" y="5143754"/>
                  </a:lnTo>
                  <a:lnTo>
                    <a:pt x="775436"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grpSp>
      <p:sp>
        <p:nvSpPr>
          <p:cNvPr id="82" name="Google Shape;82;g396ababa65a_0_18"/>
          <p:cNvSpPr txBox="1"/>
          <p:nvPr/>
        </p:nvSpPr>
        <p:spPr>
          <a:xfrm>
            <a:off x="2446333" y="1413392"/>
            <a:ext cx="8771200" cy="4426384"/>
          </a:xfrm>
          <a:prstGeom prst="rect">
            <a:avLst/>
          </a:prstGeom>
          <a:noFill/>
          <a:ln>
            <a:noFill/>
          </a:ln>
        </p:spPr>
        <p:txBody>
          <a:bodyPr spcFirstLastPara="1" wrap="square" lIns="60950" tIns="60950" rIns="60950" bIns="60950" anchor="t" anchorCtr="0">
            <a:spAutoFit/>
          </a:bodyPr>
          <a:lstStyle/>
          <a:p>
            <a:pPr marL="304800" marR="3175" indent="-296545" defTabSz="609630">
              <a:lnSpc>
                <a:spcPct val="115000"/>
              </a:lnSpc>
              <a:spcBef>
                <a:spcPts val="2719"/>
              </a:spcBef>
              <a:buClr>
                <a:srgbClr val="1F497D"/>
              </a:buClr>
              <a:buSzPts val="3400"/>
              <a:buFont typeface="Poppins"/>
              <a:buChar char="●"/>
            </a:pPr>
            <a:r>
              <a:rPr lang="en-US" sz="2250" kern="0">
                <a:solidFill>
                  <a:srgbClr val="1F497D"/>
                </a:solidFill>
                <a:latin typeface="Poppins"/>
                <a:ea typeface="Poppins"/>
                <a:cs typeface="Poppins"/>
                <a:sym typeface="Poppins"/>
              </a:rPr>
              <a:t>Risk assessment is essential for identifying and quantifying mercury exposure, supporting regulatory monitoring, and managing risks various settings (e.g., mining, industrial, and environment).</a:t>
            </a:r>
            <a:endParaRPr lang="en-US" sz="2250" kern="0">
              <a:solidFill>
                <a:srgbClr val="1F497D"/>
              </a:solidFill>
              <a:latin typeface="Poppins"/>
              <a:ea typeface="Poppins"/>
              <a:cs typeface="Poppins"/>
            </a:endParaRPr>
          </a:p>
          <a:p>
            <a:pPr marL="304800" marR="100965" indent="-296545" defTabSz="609630">
              <a:lnSpc>
                <a:spcPct val="115000"/>
              </a:lnSpc>
              <a:spcBef>
                <a:spcPts val="2723"/>
              </a:spcBef>
              <a:buClr>
                <a:srgbClr val="1F497D"/>
              </a:buClr>
              <a:buSzPts val="3400"/>
              <a:buFont typeface="Poppins"/>
              <a:buChar char="●"/>
            </a:pPr>
            <a:r>
              <a:rPr lang="en-US" sz="2250" kern="0">
                <a:solidFill>
                  <a:srgbClr val="1F497D"/>
                </a:solidFill>
                <a:latin typeface="Poppins"/>
                <a:ea typeface="Poppins"/>
                <a:cs typeface="Poppins"/>
                <a:sym typeface="Poppins"/>
              </a:rPr>
              <a:t>Risk assessment for mercury relies on inter-agency collaboration, risk profiling, analytical detection techniques, HS Codes, databases/detention lists, among others, which are essential for protecting human and environmental health, and guiding policy.</a:t>
            </a:r>
            <a:endParaRPr sz="2250" kern="0">
              <a:solidFill>
                <a:srgbClr val="1F497D"/>
              </a:solidFill>
              <a:latin typeface="Arial"/>
              <a:cs typeface="Arial"/>
            </a:endParaRPr>
          </a:p>
        </p:txBody>
      </p:sp>
      <p:pic>
        <p:nvPicPr>
          <p:cNvPr id="83" name="Google Shape;83;g396ababa65a_0_18"/>
          <p:cNvPicPr preferRelativeResize="0"/>
          <p:nvPr/>
        </p:nvPicPr>
        <p:blipFill rotWithShape="1">
          <a:blip r:embed="rId3">
            <a:alphaModFix/>
          </a:blip>
          <a:srcRect/>
          <a:stretch/>
        </p:blipFill>
        <p:spPr>
          <a:xfrm>
            <a:off x="10801857" y="6052451"/>
            <a:ext cx="1390143" cy="8055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87"/>
        <p:cNvGrpSpPr/>
        <p:nvPr/>
      </p:nvGrpSpPr>
      <p:grpSpPr>
        <a:xfrm>
          <a:off x="0" y="0"/>
          <a:ext cx="0" cy="0"/>
          <a:chOff x="0" y="0"/>
          <a:chExt cx="0" cy="0"/>
        </a:xfrm>
      </p:grpSpPr>
      <p:sp>
        <p:nvSpPr>
          <p:cNvPr id="88" name="Google Shape;88;g3c2fad7efde_0_1"/>
          <p:cNvSpPr/>
          <p:nvPr/>
        </p:nvSpPr>
        <p:spPr>
          <a:xfrm>
            <a:off x="0" y="0"/>
            <a:ext cx="12192000" cy="68580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solidFill>
            <a:srgbClr val="1F487C"/>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grpSp>
        <p:nvGrpSpPr>
          <p:cNvPr id="89" name="Google Shape;89;g3c2fad7efde_0_1"/>
          <p:cNvGrpSpPr/>
          <p:nvPr/>
        </p:nvGrpSpPr>
        <p:grpSpPr>
          <a:xfrm>
            <a:off x="-699450" y="-151817"/>
            <a:ext cx="3048000" cy="7009821"/>
            <a:chOff x="0" y="0"/>
            <a:chExt cx="4572000" cy="10287380"/>
          </a:xfrm>
        </p:grpSpPr>
        <p:sp>
          <p:nvSpPr>
            <p:cNvPr id="90" name="Google Shape;90;g3c2fad7efde_0_1"/>
            <p:cNvSpPr/>
            <p:nvPr/>
          </p:nvSpPr>
          <p:spPr>
            <a:xfrm>
              <a:off x="0" y="0"/>
              <a:ext cx="4572000" cy="4076700"/>
            </a:xfrm>
            <a:custGeom>
              <a:avLst/>
              <a:gdLst/>
              <a:ahLst/>
              <a:cxnLst/>
              <a:rect l="l" t="t" r="r" b="b"/>
              <a:pathLst>
                <a:path w="4572000" h="4076700" extrusionOk="0">
                  <a:moveTo>
                    <a:pt x="4017335" y="0"/>
                  </a:moveTo>
                  <a:lnTo>
                    <a:pt x="0" y="0"/>
                  </a:lnTo>
                  <a:lnTo>
                    <a:pt x="0" y="4076573"/>
                  </a:lnTo>
                  <a:lnTo>
                    <a:pt x="2773172" y="4076573"/>
                  </a:lnTo>
                  <a:lnTo>
                    <a:pt x="4572000" y="960754"/>
                  </a:lnTo>
                  <a:lnTo>
                    <a:pt x="4017335"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91" name="Google Shape;91;g3c2fad7efde_0_1"/>
            <p:cNvSpPr/>
            <p:nvPr/>
          </p:nvSpPr>
          <p:spPr>
            <a:xfrm>
              <a:off x="0" y="2339085"/>
              <a:ext cx="3745229" cy="7948295"/>
            </a:xfrm>
            <a:custGeom>
              <a:avLst/>
              <a:gdLst/>
              <a:ahLst/>
              <a:cxnLst/>
              <a:rect l="l" t="t" r="r" b="b"/>
              <a:pathLst>
                <a:path w="3745229" h="7948295" extrusionOk="0">
                  <a:moveTo>
                    <a:pt x="775436" y="0"/>
                  </a:moveTo>
                  <a:lnTo>
                    <a:pt x="0" y="0"/>
                  </a:lnTo>
                  <a:lnTo>
                    <a:pt x="0" y="7947914"/>
                  </a:lnTo>
                  <a:lnTo>
                    <a:pt x="2126107" y="7947914"/>
                  </a:lnTo>
                  <a:lnTo>
                    <a:pt x="3744976" y="5143754"/>
                  </a:lnTo>
                  <a:lnTo>
                    <a:pt x="775436"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grpSp>
      <p:sp>
        <p:nvSpPr>
          <p:cNvPr id="92" name="Google Shape;92;g3c2fad7efde_0_1"/>
          <p:cNvSpPr txBox="1"/>
          <p:nvPr/>
        </p:nvSpPr>
        <p:spPr>
          <a:xfrm>
            <a:off x="2348550" y="1253001"/>
            <a:ext cx="9227000" cy="4999478"/>
          </a:xfrm>
          <a:prstGeom prst="rect">
            <a:avLst/>
          </a:prstGeom>
          <a:noFill/>
          <a:ln>
            <a:noFill/>
          </a:ln>
        </p:spPr>
        <p:txBody>
          <a:bodyPr spcFirstLastPara="1" wrap="square" lIns="0" tIns="8033" rIns="0" bIns="0" anchor="t" anchorCtr="0">
            <a:spAutoFit/>
          </a:bodyPr>
          <a:lstStyle/>
          <a:p>
            <a:pPr marL="304815" indent="-287881" defTabSz="609630">
              <a:lnSpc>
                <a:spcPct val="115000"/>
              </a:lnSpc>
              <a:spcBef>
                <a:spcPts val="800"/>
              </a:spcBef>
              <a:buClr>
                <a:srgbClr val="FFFFFF"/>
              </a:buClr>
              <a:buSzPts val="3200"/>
              <a:buFont typeface="Poppins"/>
              <a:buChar char="●"/>
            </a:pPr>
            <a:r>
              <a:rPr lang="en-US" sz="2133" b="1" kern="0">
                <a:solidFill>
                  <a:srgbClr val="FFFFFF"/>
                </a:solidFill>
                <a:latin typeface="Poppins"/>
                <a:ea typeface="Poppins"/>
                <a:cs typeface="Poppins"/>
                <a:sym typeface="Poppins"/>
              </a:rPr>
              <a:t>Illicit mercury trade persists </a:t>
            </a:r>
            <a:r>
              <a:rPr lang="en-US" sz="2133" kern="0">
                <a:solidFill>
                  <a:srgbClr val="FFFFFF"/>
                </a:solidFill>
                <a:latin typeface="Poppins"/>
                <a:ea typeface="Poppins"/>
                <a:cs typeface="Poppins"/>
                <a:sym typeface="Poppins"/>
              </a:rPr>
              <a:t>despite the Minamata Convention, and is driven by demand – especially in artisanal and small-scale gold mining (ASGM), and mercury-added products</a:t>
            </a:r>
            <a:endParaRPr sz="2133" kern="0">
              <a:solidFill>
                <a:srgbClr val="FFFFFF"/>
              </a:solidFill>
              <a:latin typeface="Poppins"/>
              <a:ea typeface="Poppins"/>
              <a:cs typeface="Poppins"/>
              <a:sym typeface="Poppins"/>
            </a:endParaRPr>
          </a:p>
          <a:p>
            <a:pPr marL="304815" indent="-287881" defTabSz="609630">
              <a:lnSpc>
                <a:spcPct val="115000"/>
              </a:lnSpc>
              <a:spcBef>
                <a:spcPts val="667"/>
              </a:spcBef>
              <a:buClr>
                <a:srgbClr val="FFFFFF"/>
              </a:buClr>
              <a:buSzPts val="3200"/>
              <a:buFont typeface="Poppins"/>
              <a:buChar char="●"/>
            </a:pPr>
            <a:r>
              <a:rPr lang="en-US" sz="2133" kern="0">
                <a:solidFill>
                  <a:srgbClr val="FFFFFF"/>
                </a:solidFill>
                <a:latin typeface="Poppins"/>
                <a:ea typeface="Poppins"/>
                <a:cs typeface="Poppins"/>
                <a:sym typeface="Poppins"/>
              </a:rPr>
              <a:t>Smuggling routes include land, sea and air, often involving </a:t>
            </a:r>
            <a:r>
              <a:rPr lang="en-US" sz="2133" b="1" kern="0">
                <a:solidFill>
                  <a:srgbClr val="FFFFFF"/>
                </a:solidFill>
                <a:latin typeface="Poppins"/>
                <a:ea typeface="Poppins"/>
                <a:cs typeface="Poppins"/>
                <a:sym typeface="Poppins"/>
              </a:rPr>
              <a:t>concealed or mislabeled</a:t>
            </a:r>
            <a:r>
              <a:rPr lang="en-US" sz="2133" kern="0">
                <a:solidFill>
                  <a:srgbClr val="FFFFFF"/>
                </a:solidFill>
                <a:latin typeface="Poppins"/>
                <a:ea typeface="Poppins"/>
                <a:cs typeface="Poppins"/>
                <a:sym typeface="Poppins"/>
              </a:rPr>
              <a:t> shipments</a:t>
            </a:r>
            <a:endParaRPr sz="2133" kern="0">
              <a:solidFill>
                <a:srgbClr val="FFFFFF"/>
              </a:solidFill>
              <a:latin typeface="Poppins"/>
              <a:ea typeface="Poppins"/>
              <a:cs typeface="Poppins"/>
              <a:sym typeface="Poppins"/>
            </a:endParaRPr>
          </a:p>
          <a:p>
            <a:pPr marL="304815" indent="-287881" defTabSz="609630">
              <a:lnSpc>
                <a:spcPct val="115000"/>
              </a:lnSpc>
              <a:spcBef>
                <a:spcPts val="667"/>
              </a:spcBef>
              <a:buClr>
                <a:srgbClr val="FFFFFF"/>
              </a:buClr>
              <a:buSzPts val="3200"/>
              <a:buFont typeface="Poppins"/>
              <a:buChar char="●"/>
            </a:pPr>
            <a:r>
              <a:rPr lang="en-US" sz="2133" b="1" kern="0">
                <a:solidFill>
                  <a:srgbClr val="FFFFFF"/>
                </a:solidFill>
                <a:latin typeface="Poppins"/>
                <a:ea typeface="Poppins"/>
                <a:cs typeface="Poppins"/>
                <a:sym typeface="Poppins"/>
              </a:rPr>
              <a:t>A multi-agency response is essential</a:t>
            </a:r>
            <a:r>
              <a:rPr lang="en-US" sz="2133" kern="0">
                <a:solidFill>
                  <a:srgbClr val="FFFFFF"/>
                </a:solidFill>
                <a:latin typeface="Poppins"/>
                <a:ea typeface="Poppins"/>
                <a:cs typeface="Poppins"/>
                <a:sym typeface="Poppins"/>
              </a:rPr>
              <a:t> – engaging Customs, environment, health, trade and law enforcement sectors</a:t>
            </a:r>
            <a:endParaRPr sz="2133" kern="0">
              <a:solidFill>
                <a:srgbClr val="FFFFFF"/>
              </a:solidFill>
              <a:latin typeface="Poppins"/>
              <a:ea typeface="Poppins"/>
              <a:cs typeface="Poppins"/>
              <a:sym typeface="Poppins"/>
            </a:endParaRPr>
          </a:p>
          <a:p>
            <a:pPr marL="304815" indent="-287881" defTabSz="609630">
              <a:lnSpc>
                <a:spcPct val="115000"/>
              </a:lnSpc>
              <a:spcBef>
                <a:spcPts val="667"/>
              </a:spcBef>
              <a:buClr>
                <a:srgbClr val="FFFFFF"/>
              </a:buClr>
              <a:buSzPts val="3200"/>
              <a:buFont typeface="Poppins"/>
              <a:buChar char="●"/>
            </a:pPr>
            <a:r>
              <a:rPr lang="en-US" sz="2133" b="1" kern="0">
                <a:solidFill>
                  <a:srgbClr val="FFFFFF"/>
                </a:solidFill>
                <a:latin typeface="Poppins"/>
                <a:ea typeface="Poppins"/>
                <a:cs typeface="Poppins"/>
                <a:sym typeface="Poppins"/>
              </a:rPr>
              <a:t>Key impacts of illicit trade </a:t>
            </a:r>
            <a:r>
              <a:rPr lang="en-US" sz="2133" kern="0">
                <a:solidFill>
                  <a:srgbClr val="FFFFFF"/>
                </a:solidFill>
                <a:latin typeface="Poppins"/>
                <a:ea typeface="Poppins"/>
                <a:cs typeface="Poppins"/>
                <a:sym typeface="Poppins"/>
              </a:rPr>
              <a:t>– environmental degradation, weakened legal and regulatory systems and increase human exposure to mercury</a:t>
            </a:r>
            <a:endParaRPr sz="2133" kern="0">
              <a:solidFill>
                <a:srgbClr val="FFFFFF"/>
              </a:solidFill>
              <a:latin typeface="Poppins"/>
              <a:ea typeface="Poppins"/>
              <a:cs typeface="Poppins"/>
              <a:sym typeface="Poppins"/>
            </a:endParaRPr>
          </a:p>
          <a:p>
            <a:pPr marL="304815" indent="-287881" defTabSz="609630">
              <a:lnSpc>
                <a:spcPct val="115000"/>
              </a:lnSpc>
              <a:spcBef>
                <a:spcPts val="667"/>
              </a:spcBef>
              <a:buClr>
                <a:srgbClr val="FFFFFF"/>
              </a:buClr>
              <a:buSzPts val="3200"/>
              <a:buFont typeface="Poppins"/>
              <a:buChar char="●"/>
            </a:pPr>
            <a:r>
              <a:rPr lang="en-US" sz="2133" kern="0">
                <a:solidFill>
                  <a:srgbClr val="FFFFFF"/>
                </a:solidFill>
                <a:latin typeface="Poppins"/>
                <a:ea typeface="Poppins"/>
                <a:cs typeface="Poppins"/>
                <a:sym typeface="Poppins"/>
              </a:rPr>
              <a:t>The global scale of the issue demands </a:t>
            </a:r>
            <a:r>
              <a:rPr lang="en-US" sz="2133" b="1" kern="0">
                <a:solidFill>
                  <a:srgbClr val="FFFFFF"/>
                </a:solidFill>
                <a:latin typeface="Poppins"/>
                <a:ea typeface="Poppins"/>
                <a:cs typeface="Poppins"/>
                <a:sym typeface="Poppins"/>
              </a:rPr>
              <a:t>international collaboration and strong national coordination </a:t>
            </a:r>
            <a:endParaRPr sz="3067" kern="0">
              <a:solidFill>
                <a:srgbClr val="FFFFFF"/>
              </a:solidFill>
              <a:latin typeface="Poppins"/>
              <a:ea typeface="Poppins"/>
              <a:cs typeface="Poppins"/>
              <a:sym typeface="Poppins"/>
            </a:endParaRPr>
          </a:p>
        </p:txBody>
      </p:sp>
      <p:sp>
        <p:nvSpPr>
          <p:cNvPr id="93" name="Google Shape;93;g3c2fad7efde_0_1" descr="$PPTXTitle"/>
          <p:cNvSpPr txBox="1">
            <a:spLocks noGrp="1"/>
          </p:cNvSpPr>
          <p:nvPr>
            <p:ph type="title"/>
          </p:nvPr>
        </p:nvSpPr>
        <p:spPr>
          <a:xfrm>
            <a:off x="2559033" y="210200"/>
            <a:ext cx="9167400" cy="720277"/>
          </a:xfrm>
          <a:prstGeom prst="rect">
            <a:avLst/>
          </a:prstGeom>
          <a:noFill/>
          <a:ln>
            <a:noFill/>
          </a:ln>
        </p:spPr>
        <p:txBody>
          <a:bodyPr spcFirstLastPara="1" wrap="square" lIns="0" tIns="276367" rIns="0" bIns="0" anchor="t" anchorCtr="0">
            <a:spAutoFit/>
          </a:bodyPr>
          <a:lstStyle/>
          <a:p>
            <a:r>
              <a:rPr lang="en-US" sz="2867" b="1">
                <a:solidFill>
                  <a:srgbClr val="FFFFFF"/>
                </a:solidFill>
                <a:latin typeface="Poppins"/>
                <a:ea typeface="Poppins"/>
                <a:cs typeface="Poppins"/>
                <a:sym typeface="Poppins"/>
              </a:rPr>
              <a:t>Importance of Managing Mercury Trade</a:t>
            </a:r>
            <a:endParaRPr sz="2867" b="1">
              <a:latin typeface="Poppins"/>
              <a:ea typeface="Poppins"/>
              <a:cs typeface="Poppins"/>
              <a:sym typeface="Poppins"/>
            </a:endParaRPr>
          </a:p>
        </p:txBody>
      </p:sp>
      <p:pic>
        <p:nvPicPr>
          <p:cNvPr id="94" name="Google Shape;94;g3c2fad7efde_0_1"/>
          <p:cNvPicPr preferRelativeResize="0"/>
          <p:nvPr/>
        </p:nvPicPr>
        <p:blipFill rotWithShape="1">
          <a:blip r:embed="rId3">
            <a:alphaModFix/>
          </a:blip>
          <a:srcRect/>
          <a:stretch/>
        </p:blipFill>
        <p:spPr>
          <a:xfrm>
            <a:off x="557643" y="0"/>
            <a:ext cx="1243191" cy="7204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98"/>
        <p:cNvGrpSpPr/>
        <p:nvPr/>
      </p:nvGrpSpPr>
      <p:grpSpPr>
        <a:xfrm>
          <a:off x="0" y="0"/>
          <a:ext cx="0" cy="0"/>
          <a:chOff x="0" y="0"/>
          <a:chExt cx="0" cy="0"/>
        </a:xfrm>
      </p:grpSpPr>
      <p:grpSp>
        <p:nvGrpSpPr>
          <p:cNvPr id="99" name="Google Shape;99;g3c2fad7efde_0_27"/>
          <p:cNvGrpSpPr/>
          <p:nvPr/>
        </p:nvGrpSpPr>
        <p:grpSpPr>
          <a:xfrm>
            <a:off x="0" y="0"/>
            <a:ext cx="2122047" cy="6858253"/>
            <a:chOff x="0" y="0"/>
            <a:chExt cx="3745229" cy="10287380"/>
          </a:xfrm>
        </p:grpSpPr>
        <p:sp>
          <p:nvSpPr>
            <p:cNvPr id="100" name="Google Shape;100;g3c2fad7efde_0_27"/>
            <p:cNvSpPr/>
            <p:nvPr/>
          </p:nvSpPr>
          <p:spPr>
            <a:xfrm>
              <a:off x="0" y="0"/>
              <a:ext cx="2245995" cy="3967479"/>
            </a:xfrm>
            <a:custGeom>
              <a:avLst/>
              <a:gdLst/>
              <a:ahLst/>
              <a:cxnLst/>
              <a:rect l="l" t="t" r="r" b="b"/>
              <a:pathLst>
                <a:path w="2245995" h="3967479" extrusionOk="0">
                  <a:moveTo>
                    <a:pt x="1753941" y="0"/>
                  </a:moveTo>
                  <a:lnTo>
                    <a:pt x="0" y="0"/>
                  </a:lnTo>
                  <a:lnTo>
                    <a:pt x="0" y="3967479"/>
                  </a:lnTo>
                  <a:lnTo>
                    <a:pt x="446824" y="3967479"/>
                  </a:lnTo>
                  <a:lnTo>
                    <a:pt x="2245614" y="851661"/>
                  </a:lnTo>
                  <a:lnTo>
                    <a:pt x="1753941"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01" name="Google Shape;101;g3c2fad7efde_0_27"/>
            <p:cNvSpPr/>
            <p:nvPr/>
          </p:nvSpPr>
          <p:spPr>
            <a:xfrm>
              <a:off x="0" y="2339085"/>
              <a:ext cx="3745229" cy="7948295"/>
            </a:xfrm>
            <a:custGeom>
              <a:avLst/>
              <a:gdLst/>
              <a:ahLst/>
              <a:cxnLst/>
              <a:rect l="l" t="t" r="r" b="b"/>
              <a:pathLst>
                <a:path w="3745229" h="7948295" extrusionOk="0">
                  <a:moveTo>
                    <a:pt x="775436" y="0"/>
                  </a:moveTo>
                  <a:lnTo>
                    <a:pt x="0" y="0"/>
                  </a:lnTo>
                  <a:lnTo>
                    <a:pt x="0" y="7947914"/>
                  </a:lnTo>
                  <a:lnTo>
                    <a:pt x="2126107" y="7947914"/>
                  </a:lnTo>
                  <a:lnTo>
                    <a:pt x="3744976" y="5143754"/>
                  </a:lnTo>
                  <a:lnTo>
                    <a:pt x="775436"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grpSp>
      <p:sp>
        <p:nvSpPr>
          <p:cNvPr id="102" name="Google Shape;102;g3c2fad7efde_0_27"/>
          <p:cNvSpPr txBox="1"/>
          <p:nvPr/>
        </p:nvSpPr>
        <p:spPr>
          <a:xfrm>
            <a:off x="2350883" y="1818651"/>
            <a:ext cx="9656600" cy="4416843"/>
          </a:xfrm>
          <a:prstGeom prst="rect">
            <a:avLst/>
          </a:prstGeom>
          <a:noFill/>
          <a:ln>
            <a:noFill/>
          </a:ln>
        </p:spPr>
        <p:txBody>
          <a:bodyPr spcFirstLastPara="1" wrap="square" lIns="0" tIns="8883" rIns="0" bIns="0" anchor="t" anchorCtr="0">
            <a:spAutoFit/>
          </a:bodyPr>
          <a:lstStyle/>
          <a:p>
            <a:pPr marL="304815" indent="-266713" defTabSz="609630">
              <a:lnSpc>
                <a:spcPct val="115000"/>
              </a:lnSpc>
              <a:spcBef>
                <a:spcPts val="667"/>
              </a:spcBef>
              <a:buClr>
                <a:srgbClr val="0B5394"/>
              </a:buClr>
              <a:buSzPts val="2700"/>
              <a:buFont typeface="Poppins"/>
              <a:buChar char="●"/>
            </a:pPr>
            <a:r>
              <a:rPr lang="en-US" b="1" kern="0">
                <a:solidFill>
                  <a:srgbClr val="0B5394"/>
                </a:solidFill>
                <a:latin typeface="Poppins"/>
                <a:ea typeface="Poppins"/>
                <a:cs typeface="Poppins"/>
                <a:sym typeface="Poppins"/>
              </a:rPr>
              <a:t>Customs Agencies: </a:t>
            </a:r>
            <a:endParaRPr b="1" kern="0">
              <a:solidFill>
                <a:srgbClr val="0B5394"/>
              </a:solidFill>
              <a:latin typeface="Poppins"/>
              <a:ea typeface="Poppins"/>
              <a:cs typeface="Poppins"/>
              <a:sym typeface="Poppins"/>
            </a:endParaRPr>
          </a:p>
          <a:p>
            <a:pPr marL="609630" lvl="1" indent="-266713" defTabSz="609630">
              <a:lnSpc>
                <a:spcPct val="115000"/>
              </a:lnSpc>
              <a:buClr>
                <a:srgbClr val="0B5394"/>
              </a:buClr>
              <a:buSzPts val="2700"/>
              <a:buFont typeface="Poppins"/>
              <a:buChar char="○"/>
            </a:pPr>
            <a:r>
              <a:rPr lang="en-US" sz="1600" kern="0">
                <a:solidFill>
                  <a:srgbClr val="0B5394"/>
                </a:solidFill>
                <a:latin typeface="Poppins"/>
                <a:ea typeface="Poppins"/>
                <a:cs typeface="Poppins"/>
                <a:sym typeface="Poppins"/>
              </a:rPr>
              <a:t>Conduct inspections and enforce import/export regulations</a:t>
            </a:r>
            <a:endParaRPr sz="1600" kern="0">
              <a:solidFill>
                <a:srgbClr val="0B5394"/>
              </a:solidFill>
              <a:latin typeface="Poppins"/>
              <a:ea typeface="Poppins"/>
              <a:cs typeface="Poppins"/>
              <a:sym typeface="Poppins"/>
            </a:endParaRPr>
          </a:p>
          <a:p>
            <a:pPr marL="609630" lvl="1" indent="-266713" defTabSz="609630">
              <a:lnSpc>
                <a:spcPct val="115000"/>
              </a:lnSpc>
              <a:buClr>
                <a:srgbClr val="0B5394"/>
              </a:buClr>
              <a:buSzPts val="2700"/>
              <a:buFont typeface="Poppins"/>
              <a:buChar char="○"/>
            </a:pPr>
            <a:r>
              <a:rPr lang="en-US" sz="1600" kern="0">
                <a:solidFill>
                  <a:srgbClr val="0B5394"/>
                </a:solidFill>
                <a:latin typeface="Poppins"/>
                <a:ea typeface="Poppins"/>
                <a:cs typeface="Poppins"/>
                <a:sym typeface="Poppins"/>
              </a:rPr>
              <a:t>Apply commodity classification systems and risk-based profiling</a:t>
            </a:r>
            <a:endParaRPr sz="1600" kern="0">
              <a:solidFill>
                <a:srgbClr val="0B5394"/>
              </a:solidFill>
              <a:latin typeface="Poppins"/>
              <a:ea typeface="Poppins"/>
              <a:cs typeface="Poppins"/>
              <a:sym typeface="Poppins"/>
            </a:endParaRPr>
          </a:p>
          <a:p>
            <a:pPr marL="609630" lvl="1" indent="-266713" defTabSz="609630">
              <a:lnSpc>
                <a:spcPct val="115000"/>
              </a:lnSpc>
              <a:buClr>
                <a:srgbClr val="0B5394"/>
              </a:buClr>
              <a:buSzPts val="2700"/>
              <a:buFont typeface="Poppins"/>
              <a:buChar char="○"/>
            </a:pPr>
            <a:r>
              <a:rPr lang="en-US" sz="1600" kern="0">
                <a:solidFill>
                  <a:srgbClr val="0B5394"/>
                </a:solidFill>
                <a:latin typeface="Poppins"/>
                <a:ea typeface="Poppins"/>
                <a:cs typeface="Poppins"/>
                <a:sym typeface="Poppins"/>
              </a:rPr>
              <a:t>Detect, seize, and detain illegal or undeclared mercury, mercury-added products, and mercury waste</a:t>
            </a:r>
            <a:endParaRPr sz="1600" kern="0">
              <a:solidFill>
                <a:srgbClr val="0B5394"/>
              </a:solidFill>
              <a:latin typeface="Poppins"/>
              <a:ea typeface="Poppins"/>
              <a:cs typeface="Poppins"/>
              <a:sym typeface="Poppins"/>
            </a:endParaRPr>
          </a:p>
          <a:p>
            <a:pPr marL="609630" lvl="1" indent="-266713" defTabSz="609630">
              <a:lnSpc>
                <a:spcPct val="115000"/>
              </a:lnSpc>
              <a:buClr>
                <a:srgbClr val="0B5394"/>
              </a:buClr>
              <a:buSzPts val="2700"/>
              <a:buFont typeface="Poppins"/>
              <a:buChar char="○"/>
            </a:pPr>
            <a:r>
              <a:rPr lang="en-US" sz="1600" kern="0">
                <a:solidFill>
                  <a:srgbClr val="0B5394"/>
                </a:solidFill>
                <a:latin typeface="Poppins"/>
                <a:ea typeface="Poppins"/>
                <a:cs typeface="Poppins"/>
                <a:sym typeface="Poppins"/>
              </a:rPr>
              <a:t>Report findings and coordinate actions with relevant national and international agencies</a:t>
            </a:r>
            <a:endParaRPr sz="1600" kern="0">
              <a:solidFill>
                <a:srgbClr val="0B5394"/>
              </a:solidFill>
              <a:latin typeface="Poppins"/>
              <a:ea typeface="Poppins"/>
              <a:cs typeface="Poppins"/>
              <a:sym typeface="Poppins"/>
            </a:endParaRPr>
          </a:p>
          <a:p>
            <a:pPr marL="609630" defTabSz="609630">
              <a:lnSpc>
                <a:spcPct val="115000"/>
              </a:lnSpc>
              <a:buClr>
                <a:srgbClr val="000000"/>
              </a:buClr>
            </a:pPr>
            <a:endParaRPr sz="1600" kern="0">
              <a:solidFill>
                <a:srgbClr val="0B5394"/>
              </a:solidFill>
              <a:latin typeface="Poppins"/>
              <a:ea typeface="Poppins"/>
              <a:cs typeface="Poppins"/>
              <a:sym typeface="Poppins"/>
            </a:endParaRPr>
          </a:p>
          <a:p>
            <a:pPr marL="304815" indent="-266713" defTabSz="609630">
              <a:lnSpc>
                <a:spcPct val="115000"/>
              </a:lnSpc>
              <a:buClr>
                <a:srgbClr val="0B5394"/>
              </a:buClr>
              <a:buSzPts val="2700"/>
              <a:buFont typeface="Poppins"/>
              <a:buChar char="●"/>
            </a:pPr>
            <a:r>
              <a:rPr lang="en-US" b="1" kern="0">
                <a:solidFill>
                  <a:srgbClr val="0B5394"/>
                </a:solidFill>
                <a:latin typeface="Poppins"/>
                <a:ea typeface="Poppins"/>
                <a:cs typeface="Poppins"/>
                <a:sym typeface="Poppins"/>
              </a:rPr>
              <a:t>Environmental Authorities: </a:t>
            </a:r>
            <a:endParaRPr b="1" kern="0">
              <a:solidFill>
                <a:srgbClr val="0B5394"/>
              </a:solidFill>
              <a:latin typeface="Poppins"/>
              <a:ea typeface="Poppins"/>
              <a:cs typeface="Poppins"/>
              <a:sym typeface="Poppins"/>
            </a:endParaRPr>
          </a:p>
          <a:p>
            <a:pPr marL="609630" lvl="1" indent="-266713" defTabSz="609630">
              <a:lnSpc>
                <a:spcPct val="115000"/>
              </a:lnSpc>
              <a:buClr>
                <a:srgbClr val="0B5394"/>
              </a:buClr>
              <a:buSzPts val="2700"/>
              <a:buFont typeface="Poppins"/>
              <a:buChar char="○"/>
            </a:pPr>
            <a:r>
              <a:rPr lang="en-US" sz="1600" kern="0">
                <a:solidFill>
                  <a:srgbClr val="0B5394"/>
                </a:solidFill>
                <a:latin typeface="Poppins"/>
                <a:ea typeface="Poppins"/>
                <a:cs typeface="Poppins"/>
                <a:sym typeface="Poppins"/>
              </a:rPr>
              <a:t>Regulate hazardous substances, oversee compliance, and investigate pollution incidents.</a:t>
            </a:r>
            <a:endParaRPr sz="1600" kern="0">
              <a:solidFill>
                <a:srgbClr val="0B5394"/>
              </a:solidFill>
              <a:latin typeface="Poppins"/>
              <a:ea typeface="Poppins"/>
              <a:cs typeface="Poppins"/>
              <a:sym typeface="Poppins"/>
            </a:endParaRPr>
          </a:p>
          <a:p>
            <a:pPr marL="609630" lvl="1" indent="-266713" defTabSz="609630">
              <a:lnSpc>
                <a:spcPct val="115000"/>
              </a:lnSpc>
              <a:buClr>
                <a:srgbClr val="0B5394"/>
              </a:buClr>
              <a:buSzPts val="2700"/>
              <a:buFont typeface="Poppins"/>
              <a:buChar char="○"/>
            </a:pPr>
            <a:r>
              <a:rPr lang="en-US" sz="1600" kern="0">
                <a:solidFill>
                  <a:srgbClr val="0B5394"/>
                </a:solidFill>
                <a:latin typeface="Poppins"/>
                <a:ea typeface="Poppins"/>
                <a:cs typeface="Poppins"/>
                <a:sym typeface="Poppins"/>
              </a:rPr>
              <a:t>Lead enforcement of environmental laws and mercury-related regulations</a:t>
            </a:r>
            <a:endParaRPr sz="1600" kern="0">
              <a:solidFill>
                <a:srgbClr val="0B5394"/>
              </a:solidFill>
              <a:latin typeface="Poppins"/>
              <a:ea typeface="Poppins"/>
              <a:cs typeface="Poppins"/>
              <a:sym typeface="Poppins"/>
            </a:endParaRPr>
          </a:p>
          <a:p>
            <a:pPr marL="609630" lvl="1" indent="-266713" defTabSz="609630">
              <a:lnSpc>
                <a:spcPct val="115000"/>
              </a:lnSpc>
              <a:buClr>
                <a:srgbClr val="0B5394"/>
              </a:buClr>
              <a:buSzPts val="2700"/>
              <a:buFont typeface="Poppins"/>
              <a:buChar char="○"/>
            </a:pPr>
            <a:r>
              <a:rPr lang="en-US" sz="1600" kern="0">
                <a:solidFill>
                  <a:srgbClr val="0B5394"/>
                </a:solidFill>
                <a:latin typeface="Poppins"/>
                <a:ea typeface="Poppins"/>
                <a:cs typeface="Poppins"/>
                <a:sym typeface="Poppins"/>
              </a:rPr>
              <a:t>Issue licenses and permits for mercury use, trade, and handling</a:t>
            </a:r>
            <a:endParaRPr sz="1600" kern="0">
              <a:solidFill>
                <a:srgbClr val="0B5394"/>
              </a:solidFill>
              <a:latin typeface="Poppins"/>
              <a:ea typeface="Poppins"/>
              <a:cs typeface="Poppins"/>
              <a:sym typeface="Poppins"/>
            </a:endParaRPr>
          </a:p>
          <a:p>
            <a:pPr marL="609630" lvl="1" indent="-266713" defTabSz="609630">
              <a:lnSpc>
                <a:spcPct val="115000"/>
              </a:lnSpc>
              <a:buClr>
                <a:srgbClr val="0B5394"/>
              </a:buClr>
              <a:buSzPts val="2700"/>
              <a:buFont typeface="Poppins"/>
              <a:buChar char="○"/>
            </a:pPr>
            <a:r>
              <a:rPr lang="en-US" sz="1600" kern="0">
                <a:solidFill>
                  <a:srgbClr val="0B5394"/>
                </a:solidFill>
                <a:latin typeface="Poppins"/>
                <a:ea typeface="Poppins"/>
                <a:cs typeface="Poppins"/>
                <a:sym typeface="Poppins"/>
              </a:rPr>
              <a:t>Detect and address mislabeling, diversion, or illegal disposal of hazardous mercury waste</a:t>
            </a:r>
            <a:endParaRPr sz="1600" kern="0">
              <a:solidFill>
                <a:srgbClr val="0B5394"/>
              </a:solidFill>
              <a:latin typeface="Poppins"/>
              <a:ea typeface="Poppins"/>
              <a:cs typeface="Poppins"/>
              <a:sym typeface="Poppins"/>
            </a:endParaRPr>
          </a:p>
          <a:p>
            <a:pPr marL="609630" lvl="1" indent="-266713" defTabSz="609630">
              <a:lnSpc>
                <a:spcPct val="115000"/>
              </a:lnSpc>
              <a:buClr>
                <a:srgbClr val="0B5394"/>
              </a:buClr>
              <a:buSzPts val="2700"/>
              <a:buFont typeface="Poppins"/>
              <a:buChar char="○"/>
            </a:pPr>
            <a:r>
              <a:rPr lang="en-US" sz="1600" kern="0">
                <a:solidFill>
                  <a:srgbClr val="0B5394"/>
                </a:solidFill>
                <a:latin typeface="Poppins"/>
                <a:ea typeface="Poppins"/>
                <a:cs typeface="Poppins"/>
                <a:sym typeface="Poppins"/>
              </a:rPr>
              <a:t>Provide technical support for the safe storage, treatment, or disposal of seized mercury</a:t>
            </a:r>
            <a:endParaRPr sz="2467" kern="0">
              <a:solidFill>
                <a:srgbClr val="0B5394"/>
              </a:solidFill>
              <a:latin typeface="Poppins"/>
              <a:ea typeface="Poppins"/>
              <a:cs typeface="Poppins"/>
              <a:sym typeface="Poppins"/>
            </a:endParaRPr>
          </a:p>
        </p:txBody>
      </p:sp>
      <p:sp>
        <p:nvSpPr>
          <p:cNvPr id="103" name="Google Shape;103;g3c2fad7efde_0_27" descr="$PPTXTitle"/>
          <p:cNvSpPr txBox="1">
            <a:spLocks noGrp="1"/>
          </p:cNvSpPr>
          <p:nvPr>
            <p:ph type="title"/>
          </p:nvPr>
        </p:nvSpPr>
        <p:spPr>
          <a:xfrm>
            <a:off x="517600" y="237683"/>
            <a:ext cx="10959600" cy="449090"/>
          </a:xfrm>
          <a:prstGeom prst="rect">
            <a:avLst/>
          </a:prstGeom>
          <a:noFill/>
          <a:ln>
            <a:noFill/>
          </a:ln>
        </p:spPr>
        <p:txBody>
          <a:bodyPr spcFirstLastPara="1" wrap="square" lIns="0" tIns="8883" rIns="0" bIns="0" anchor="t" anchorCtr="0">
            <a:spAutoFit/>
          </a:bodyPr>
          <a:lstStyle/>
          <a:p>
            <a:pPr marL="1191318" marR="3387">
              <a:lnSpc>
                <a:spcPct val="110000"/>
              </a:lnSpc>
            </a:pPr>
            <a:r>
              <a:rPr lang="en-US" sz="2600" b="1">
                <a:solidFill>
                  <a:srgbClr val="1F487C"/>
                </a:solidFill>
                <a:latin typeface="Poppins"/>
                <a:ea typeface="Poppins"/>
                <a:cs typeface="Poppins"/>
                <a:sym typeface="Poppins"/>
              </a:rPr>
              <a:t>Key Stakeholders and Roles in Controlling Mercury Trade</a:t>
            </a:r>
            <a:endParaRPr sz="2600" b="1">
              <a:latin typeface="Poppins"/>
              <a:ea typeface="Poppins"/>
              <a:cs typeface="Poppins"/>
              <a:sym typeface="Poppins"/>
            </a:endParaRPr>
          </a:p>
        </p:txBody>
      </p:sp>
      <p:sp>
        <p:nvSpPr>
          <p:cNvPr id="104" name="Google Shape;104;g3c2fad7efde_0_27"/>
          <p:cNvSpPr/>
          <p:nvPr/>
        </p:nvSpPr>
        <p:spPr>
          <a:xfrm>
            <a:off x="11477244" y="1"/>
            <a:ext cx="715010" cy="1110403"/>
          </a:xfrm>
          <a:custGeom>
            <a:avLst/>
            <a:gdLst/>
            <a:ahLst/>
            <a:cxnLst/>
            <a:rect l="l" t="t" r="r" b="b"/>
            <a:pathLst>
              <a:path w="1072515" h="1665605" extrusionOk="0">
                <a:moveTo>
                  <a:pt x="1072134" y="0"/>
                </a:moveTo>
                <a:lnTo>
                  <a:pt x="55250" y="0"/>
                </a:lnTo>
                <a:lnTo>
                  <a:pt x="53070" y="6954"/>
                </a:lnTo>
                <a:lnTo>
                  <a:pt x="40874" y="51296"/>
                </a:lnTo>
                <a:lnTo>
                  <a:pt x="30207" y="96251"/>
                </a:lnTo>
                <a:lnTo>
                  <a:pt x="21100" y="141788"/>
                </a:lnTo>
                <a:lnTo>
                  <a:pt x="13583" y="187880"/>
                </a:lnTo>
                <a:lnTo>
                  <a:pt x="7684" y="234495"/>
                </a:lnTo>
                <a:lnTo>
                  <a:pt x="3435" y="281605"/>
                </a:lnTo>
                <a:lnTo>
                  <a:pt x="863" y="329180"/>
                </a:lnTo>
                <a:lnTo>
                  <a:pt x="0" y="377190"/>
                </a:lnTo>
                <a:lnTo>
                  <a:pt x="863" y="425208"/>
                </a:lnTo>
                <a:lnTo>
                  <a:pt x="3435" y="472790"/>
                </a:lnTo>
                <a:lnTo>
                  <a:pt x="7684" y="519908"/>
                </a:lnTo>
                <a:lnTo>
                  <a:pt x="13583" y="566530"/>
                </a:lnTo>
                <a:lnTo>
                  <a:pt x="21100" y="612629"/>
                </a:lnTo>
                <a:lnTo>
                  <a:pt x="30207" y="658173"/>
                </a:lnTo>
                <a:lnTo>
                  <a:pt x="40874" y="703134"/>
                </a:lnTo>
                <a:lnTo>
                  <a:pt x="53070" y="747481"/>
                </a:lnTo>
                <a:lnTo>
                  <a:pt x="66768" y="791186"/>
                </a:lnTo>
                <a:lnTo>
                  <a:pt x="81937" y="834219"/>
                </a:lnTo>
                <a:lnTo>
                  <a:pt x="98547" y="876550"/>
                </a:lnTo>
                <a:lnTo>
                  <a:pt x="116569" y="918149"/>
                </a:lnTo>
                <a:lnTo>
                  <a:pt x="135973" y="958987"/>
                </a:lnTo>
                <a:lnTo>
                  <a:pt x="156730" y="999035"/>
                </a:lnTo>
                <a:lnTo>
                  <a:pt x="178811" y="1038262"/>
                </a:lnTo>
                <a:lnTo>
                  <a:pt x="202185" y="1076640"/>
                </a:lnTo>
                <a:lnTo>
                  <a:pt x="226823" y="1114138"/>
                </a:lnTo>
                <a:lnTo>
                  <a:pt x="252695" y="1150727"/>
                </a:lnTo>
                <a:lnTo>
                  <a:pt x="279772" y="1186378"/>
                </a:lnTo>
                <a:lnTo>
                  <a:pt x="308024" y="1221060"/>
                </a:lnTo>
                <a:lnTo>
                  <a:pt x="337423" y="1254745"/>
                </a:lnTo>
                <a:lnTo>
                  <a:pt x="367937" y="1287403"/>
                </a:lnTo>
                <a:lnTo>
                  <a:pt x="399537" y="1319003"/>
                </a:lnTo>
                <a:lnTo>
                  <a:pt x="432195" y="1349517"/>
                </a:lnTo>
                <a:lnTo>
                  <a:pt x="465880" y="1378916"/>
                </a:lnTo>
                <a:lnTo>
                  <a:pt x="500562" y="1407168"/>
                </a:lnTo>
                <a:lnTo>
                  <a:pt x="536213" y="1434245"/>
                </a:lnTo>
                <a:lnTo>
                  <a:pt x="572802" y="1460117"/>
                </a:lnTo>
                <a:lnTo>
                  <a:pt x="610300" y="1484755"/>
                </a:lnTo>
                <a:lnTo>
                  <a:pt x="648678" y="1508129"/>
                </a:lnTo>
                <a:lnTo>
                  <a:pt x="687905" y="1530210"/>
                </a:lnTo>
                <a:lnTo>
                  <a:pt x="727953" y="1550967"/>
                </a:lnTo>
                <a:lnTo>
                  <a:pt x="768791" y="1570371"/>
                </a:lnTo>
                <a:lnTo>
                  <a:pt x="810390" y="1588393"/>
                </a:lnTo>
                <a:lnTo>
                  <a:pt x="852721" y="1605003"/>
                </a:lnTo>
                <a:lnTo>
                  <a:pt x="895754" y="1620172"/>
                </a:lnTo>
                <a:lnTo>
                  <a:pt x="939459" y="1633870"/>
                </a:lnTo>
                <a:lnTo>
                  <a:pt x="983806" y="1646066"/>
                </a:lnTo>
                <a:lnTo>
                  <a:pt x="1028767" y="1656733"/>
                </a:lnTo>
                <a:lnTo>
                  <a:pt x="1072134" y="1665404"/>
                </a:lnTo>
                <a:lnTo>
                  <a:pt x="1072134"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05" name="Google Shape;105;g3c2fad7efde_0_27"/>
          <p:cNvSpPr/>
          <p:nvPr/>
        </p:nvSpPr>
        <p:spPr>
          <a:xfrm>
            <a:off x="9731194" y="1708474"/>
            <a:ext cx="2461260" cy="2473113"/>
          </a:xfrm>
          <a:custGeom>
            <a:avLst/>
            <a:gdLst/>
            <a:ahLst/>
            <a:cxnLst/>
            <a:rect l="l" t="t" r="r" b="b"/>
            <a:pathLst>
              <a:path w="3691890" h="3709670" extrusionOk="0">
                <a:moveTo>
                  <a:pt x="3691509" y="123304"/>
                </a:moveTo>
                <a:lnTo>
                  <a:pt x="3635743" y="98552"/>
                </a:lnTo>
                <a:lnTo>
                  <a:pt x="3593414" y="81940"/>
                </a:lnTo>
                <a:lnTo>
                  <a:pt x="3550386" y="66776"/>
                </a:lnTo>
                <a:lnTo>
                  <a:pt x="3506673" y="53073"/>
                </a:lnTo>
                <a:lnTo>
                  <a:pt x="3462324" y="40881"/>
                </a:lnTo>
                <a:lnTo>
                  <a:pt x="3417366" y="30213"/>
                </a:lnTo>
                <a:lnTo>
                  <a:pt x="3371824" y="21107"/>
                </a:lnTo>
                <a:lnTo>
                  <a:pt x="3325723" y="13589"/>
                </a:lnTo>
                <a:lnTo>
                  <a:pt x="3279102" y="7696"/>
                </a:lnTo>
                <a:lnTo>
                  <a:pt x="3231985" y="3441"/>
                </a:lnTo>
                <a:lnTo>
                  <a:pt x="3184398" y="876"/>
                </a:lnTo>
                <a:lnTo>
                  <a:pt x="3136392" y="0"/>
                </a:lnTo>
                <a:lnTo>
                  <a:pt x="3088373" y="876"/>
                </a:lnTo>
                <a:lnTo>
                  <a:pt x="3040799" y="3441"/>
                </a:lnTo>
                <a:lnTo>
                  <a:pt x="2993694" y="7696"/>
                </a:lnTo>
                <a:lnTo>
                  <a:pt x="2947073" y="13589"/>
                </a:lnTo>
                <a:lnTo>
                  <a:pt x="2900984" y="21107"/>
                </a:lnTo>
                <a:lnTo>
                  <a:pt x="2855442" y="30213"/>
                </a:lnTo>
                <a:lnTo>
                  <a:pt x="2810497" y="40881"/>
                </a:lnTo>
                <a:lnTo>
                  <a:pt x="2766149" y="53073"/>
                </a:lnTo>
                <a:lnTo>
                  <a:pt x="2722448" y="66776"/>
                </a:lnTo>
                <a:lnTo>
                  <a:pt x="2679420" y="81940"/>
                </a:lnTo>
                <a:lnTo>
                  <a:pt x="2637091" y="98552"/>
                </a:lnTo>
                <a:lnTo>
                  <a:pt x="2595499" y="116573"/>
                </a:lnTo>
                <a:lnTo>
                  <a:pt x="2554668" y="135978"/>
                </a:lnTo>
                <a:lnTo>
                  <a:pt x="2514625" y="156730"/>
                </a:lnTo>
                <a:lnTo>
                  <a:pt x="2475407" y="178816"/>
                </a:lnTo>
                <a:lnTo>
                  <a:pt x="2437028" y="202184"/>
                </a:lnTo>
                <a:lnTo>
                  <a:pt x="2399538" y="226822"/>
                </a:lnTo>
                <a:lnTo>
                  <a:pt x="2362949" y="252691"/>
                </a:lnTo>
                <a:lnTo>
                  <a:pt x="2327300" y="279768"/>
                </a:lnTo>
                <a:lnTo>
                  <a:pt x="2292616" y="308025"/>
                </a:lnTo>
                <a:lnTo>
                  <a:pt x="2258936" y="337413"/>
                </a:lnTo>
                <a:lnTo>
                  <a:pt x="2226284" y="367931"/>
                </a:lnTo>
                <a:lnTo>
                  <a:pt x="2194687" y="399529"/>
                </a:lnTo>
                <a:lnTo>
                  <a:pt x="2164169" y="432181"/>
                </a:lnTo>
                <a:lnTo>
                  <a:pt x="2134781" y="465861"/>
                </a:lnTo>
                <a:lnTo>
                  <a:pt x="2106523" y="500545"/>
                </a:lnTo>
                <a:lnTo>
                  <a:pt x="2079447" y="536194"/>
                </a:lnTo>
                <a:lnTo>
                  <a:pt x="2053577" y="572782"/>
                </a:lnTo>
                <a:lnTo>
                  <a:pt x="2028939" y="610273"/>
                </a:lnTo>
                <a:lnTo>
                  <a:pt x="2005571" y="648652"/>
                </a:lnTo>
                <a:lnTo>
                  <a:pt x="1983486" y="687870"/>
                </a:lnTo>
                <a:lnTo>
                  <a:pt x="1962734" y="727913"/>
                </a:lnTo>
                <a:lnTo>
                  <a:pt x="1943328" y="768743"/>
                </a:lnTo>
                <a:lnTo>
                  <a:pt x="1925307" y="810336"/>
                </a:lnTo>
                <a:lnTo>
                  <a:pt x="1908695" y="852665"/>
                </a:lnTo>
                <a:lnTo>
                  <a:pt x="1893531" y="895692"/>
                </a:lnTo>
                <a:lnTo>
                  <a:pt x="1879828" y="939393"/>
                </a:lnTo>
                <a:lnTo>
                  <a:pt x="1867636" y="983742"/>
                </a:lnTo>
                <a:lnTo>
                  <a:pt x="1856968" y="1028687"/>
                </a:lnTo>
                <a:lnTo>
                  <a:pt x="1847862" y="1074229"/>
                </a:lnTo>
                <a:lnTo>
                  <a:pt x="1840344" y="1120317"/>
                </a:lnTo>
                <a:lnTo>
                  <a:pt x="1834451" y="1166939"/>
                </a:lnTo>
                <a:lnTo>
                  <a:pt x="1831619" y="1198257"/>
                </a:lnTo>
                <a:lnTo>
                  <a:pt x="1809038" y="1188466"/>
                </a:lnTo>
                <a:lnTo>
                  <a:pt x="1766709" y="1171854"/>
                </a:lnTo>
                <a:lnTo>
                  <a:pt x="1723682" y="1156690"/>
                </a:lnTo>
                <a:lnTo>
                  <a:pt x="1679981" y="1142987"/>
                </a:lnTo>
                <a:lnTo>
                  <a:pt x="1635633" y="1130795"/>
                </a:lnTo>
                <a:lnTo>
                  <a:pt x="1590687" y="1120127"/>
                </a:lnTo>
                <a:lnTo>
                  <a:pt x="1545145" y="1111021"/>
                </a:lnTo>
                <a:lnTo>
                  <a:pt x="1499057" y="1103503"/>
                </a:lnTo>
                <a:lnTo>
                  <a:pt x="1452435" y="1097610"/>
                </a:lnTo>
                <a:lnTo>
                  <a:pt x="1405331" y="1093355"/>
                </a:lnTo>
                <a:lnTo>
                  <a:pt x="1357757" y="1090790"/>
                </a:lnTo>
                <a:lnTo>
                  <a:pt x="1309751" y="1089914"/>
                </a:lnTo>
                <a:lnTo>
                  <a:pt x="1261732" y="1090790"/>
                </a:lnTo>
                <a:lnTo>
                  <a:pt x="1214145" y="1093355"/>
                </a:lnTo>
                <a:lnTo>
                  <a:pt x="1167028" y="1097610"/>
                </a:lnTo>
                <a:lnTo>
                  <a:pt x="1120406" y="1103503"/>
                </a:lnTo>
                <a:lnTo>
                  <a:pt x="1074305" y="1111021"/>
                </a:lnTo>
                <a:lnTo>
                  <a:pt x="1028763" y="1120127"/>
                </a:lnTo>
                <a:lnTo>
                  <a:pt x="983805" y="1130795"/>
                </a:lnTo>
                <a:lnTo>
                  <a:pt x="939457" y="1142987"/>
                </a:lnTo>
                <a:lnTo>
                  <a:pt x="895743" y="1156690"/>
                </a:lnTo>
                <a:lnTo>
                  <a:pt x="852716" y="1171854"/>
                </a:lnTo>
                <a:lnTo>
                  <a:pt x="810387" y="1188466"/>
                </a:lnTo>
                <a:lnTo>
                  <a:pt x="768781" y="1206487"/>
                </a:lnTo>
                <a:lnTo>
                  <a:pt x="727951" y="1225892"/>
                </a:lnTo>
                <a:lnTo>
                  <a:pt x="687895" y="1246657"/>
                </a:lnTo>
                <a:lnTo>
                  <a:pt x="648677" y="1268730"/>
                </a:lnTo>
                <a:lnTo>
                  <a:pt x="610298" y="1292110"/>
                </a:lnTo>
                <a:lnTo>
                  <a:pt x="572795" y="1316748"/>
                </a:lnTo>
                <a:lnTo>
                  <a:pt x="536206" y="1342618"/>
                </a:lnTo>
                <a:lnTo>
                  <a:pt x="500557" y="1369695"/>
                </a:lnTo>
                <a:lnTo>
                  <a:pt x="465874" y="1397939"/>
                </a:lnTo>
                <a:lnTo>
                  <a:pt x="432193" y="1427340"/>
                </a:lnTo>
                <a:lnTo>
                  <a:pt x="399529" y="1457858"/>
                </a:lnTo>
                <a:lnTo>
                  <a:pt x="367931" y="1489456"/>
                </a:lnTo>
                <a:lnTo>
                  <a:pt x="337413" y="1522120"/>
                </a:lnTo>
                <a:lnTo>
                  <a:pt x="308013" y="1555800"/>
                </a:lnTo>
                <a:lnTo>
                  <a:pt x="279768" y="1590484"/>
                </a:lnTo>
                <a:lnTo>
                  <a:pt x="252691" y="1626133"/>
                </a:lnTo>
                <a:lnTo>
                  <a:pt x="226822" y="1662722"/>
                </a:lnTo>
                <a:lnTo>
                  <a:pt x="202184" y="1700225"/>
                </a:lnTo>
                <a:lnTo>
                  <a:pt x="178803" y="1738604"/>
                </a:lnTo>
                <a:lnTo>
                  <a:pt x="156730" y="1777822"/>
                </a:lnTo>
                <a:lnTo>
                  <a:pt x="135966" y="1817878"/>
                </a:lnTo>
                <a:lnTo>
                  <a:pt x="116560" y="1858708"/>
                </a:lnTo>
                <a:lnTo>
                  <a:pt x="98539" y="1900313"/>
                </a:lnTo>
                <a:lnTo>
                  <a:pt x="81927" y="1942642"/>
                </a:lnTo>
                <a:lnTo>
                  <a:pt x="66763" y="1985670"/>
                </a:lnTo>
                <a:lnTo>
                  <a:pt x="53060" y="2029383"/>
                </a:lnTo>
                <a:lnTo>
                  <a:pt x="40868" y="2073732"/>
                </a:lnTo>
                <a:lnTo>
                  <a:pt x="30200" y="2118690"/>
                </a:lnTo>
                <a:lnTo>
                  <a:pt x="21094" y="2164232"/>
                </a:lnTo>
                <a:lnTo>
                  <a:pt x="13576" y="2210333"/>
                </a:lnTo>
                <a:lnTo>
                  <a:pt x="7683" y="2256955"/>
                </a:lnTo>
                <a:lnTo>
                  <a:pt x="3429" y="2304072"/>
                </a:lnTo>
                <a:lnTo>
                  <a:pt x="863" y="2351659"/>
                </a:lnTo>
                <a:lnTo>
                  <a:pt x="0" y="2399665"/>
                </a:lnTo>
                <a:lnTo>
                  <a:pt x="863" y="2447683"/>
                </a:lnTo>
                <a:lnTo>
                  <a:pt x="3429" y="2495258"/>
                </a:lnTo>
                <a:lnTo>
                  <a:pt x="7683" y="2542362"/>
                </a:lnTo>
                <a:lnTo>
                  <a:pt x="13576" y="2588984"/>
                </a:lnTo>
                <a:lnTo>
                  <a:pt x="21094" y="2635072"/>
                </a:lnTo>
                <a:lnTo>
                  <a:pt x="30200" y="2680614"/>
                </a:lnTo>
                <a:lnTo>
                  <a:pt x="40868" y="2725559"/>
                </a:lnTo>
                <a:lnTo>
                  <a:pt x="53060" y="2769908"/>
                </a:lnTo>
                <a:lnTo>
                  <a:pt x="66763" y="2813608"/>
                </a:lnTo>
                <a:lnTo>
                  <a:pt x="81927" y="2856636"/>
                </a:lnTo>
                <a:lnTo>
                  <a:pt x="98539" y="2898965"/>
                </a:lnTo>
                <a:lnTo>
                  <a:pt x="116560" y="2940558"/>
                </a:lnTo>
                <a:lnTo>
                  <a:pt x="135966" y="2981388"/>
                </a:lnTo>
                <a:lnTo>
                  <a:pt x="156730" y="3021431"/>
                </a:lnTo>
                <a:lnTo>
                  <a:pt x="178803" y="3060649"/>
                </a:lnTo>
                <a:lnTo>
                  <a:pt x="202184" y="3099028"/>
                </a:lnTo>
                <a:lnTo>
                  <a:pt x="226822" y="3136519"/>
                </a:lnTo>
                <a:lnTo>
                  <a:pt x="252691" y="3173107"/>
                </a:lnTo>
                <a:lnTo>
                  <a:pt x="279768" y="3208756"/>
                </a:lnTo>
                <a:lnTo>
                  <a:pt x="308013" y="3243440"/>
                </a:lnTo>
                <a:lnTo>
                  <a:pt x="337413" y="3277120"/>
                </a:lnTo>
                <a:lnTo>
                  <a:pt x="367931" y="3309772"/>
                </a:lnTo>
                <a:lnTo>
                  <a:pt x="399529" y="3341370"/>
                </a:lnTo>
                <a:lnTo>
                  <a:pt x="432193" y="3371888"/>
                </a:lnTo>
                <a:lnTo>
                  <a:pt x="465874" y="3401276"/>
                </a:lnTo>
                <a:lnTo>
                  <a:pt x="500557" y="3429533"/>
                </a:lnTo>
                <a:lnTo>
                  <a:pt x="536206" y="3456609"/>
                </a:lnTo>
                <a:lnTo>
                  <a:pt x="572795" y="3482479"/>
                </a:lnTo>
                <a:lnTo>
                  <a:pt x="610298" y="3507117"/>
                </a:lnTo>
                <a:lnTo>
                  <a:pt x="648677" y="3530485"/>
                </a:lnTo>
                <a:lnTo>
                  <a:pt x="687895" y="3552571"/>
                </a:lnTo>
                <a:lnTo>
                  <a:pt x="727951" y="3573322"/>
                </a:lnTo>
                <a:lnTo>
                  <a:pt x="768781" y="3592728"/>
                </a:lnTo>
                <a:lnTo>
                  <a:pt x="810387" y="3610749"/>
                </a:lnTo>
                <a:lnTo>
                  <a:pt x="852716" y="3627361"/>
                </a:lnTo>
                <a:lnTo>
                  <a:pt x="895743" y="3642525"/>
                </a:lnTo>
                <a:lnTo>
                  <a:pt x="939457" y="3656228"/>
                </a:lnTo>
                <a:lnTo>
                  <a:pt x="983805" y="3668420"/>
                </a:lnTo>
                <a:lnTo>
                  <a:pt x="1028763" y="3679088"/>
                </a:lnTo>
                <a:lnTo>
                  <a:pt x="1074305" y="3688194"/>
                </a:lnTo>
                <a:lnTo>
                  <a:pt x="1120406" y="3695712"/>
                </a:lnTo>
                <a:lnTo>
                  <a:pt x="1167028" y="3701605"/>
                </a:lnTo>
                <a:lnTo>
                  <a:pt x="1214145" y="3705860"/>
                </a:lnTo>
                <a:lnTo>
                  <a:pt x="1261732" y="3708425"/>
                </a:lnTo>
                <a:lnTo>
                  <a:pt x="1309751" y="3709289"/>
                </a:lnTo>
                <a:lnTo>
                  <a:pt x="1357757" y="3708425"/>
                </a:lnTo>
                <a:lnTo>
                  <a:pt x="1405331" y="3705860"/>
                </a:lnTo>
                <a:lnTo>
                  <a:pt x="1452435" y="3701605"/>
                </a:lnTo>
                <a:lnTo>
                  <a:pt x="1499057" y="3695712"/>
                </a:lnTo>
                <a:lnTo>
                  <a:pt x="1545145" y="3688194"/>
                </a:lnTo>
                <a:lnTo>
                  <a:pt x="1590687" y="3679088"/>
                </a:lnTo>
                <a:lnTo>
                  <a:pt x="1635633" y="3668420"/>
                </a:lnTo>
                <a:lnTo>
                  <a:pt x="1679981" y="3656228"/>
                </a:lnTo>
                <a:lnTo>
                  <a:pt x="1723682" y="3642525"/>
                </a:lnTo>
                <a:lnTo>
                  <a:pt x="1766709" y="3627361"/>
                </a:lnTo>
                <a:lnTo>
                  <a:pt x="1809038" y="3610749"/>
                </a:lnTo>
                <a:lnTo>
                  <a:pt x="1850631" y="3592728"/>
                </a:lnTo>
                <a:lnTo>
                  <a:pt x="1891461" y="3573322"/>
                </a:lnTo>
                <a:lnTo>
                  <a:pt x="1931504" y="3552571"/>
                </a:lnTo>
                <a:lnTo>
                  <a:pt x="1970722" y="3530485"/>
                </a:lnTo>
                <a:lnTo>
                  <a:pt x="2009101" y="3507117"/>
                </a:lnTo>
                <a:lnTo>
                  <a:pt x="2046592" y="3482479"/>
                </a:lnTo>
                <a:lnTo>
                  <a:pt x="2083181" y="3456609"/>
                </a:lnTo>
                <a:lnTo>
                  <a:pt x="2118830" y="3429533"/>
                </a:lnTo>
                <a:lnTo>
                  <a:pt x="2153513" y="3401276"/>
                </a:lnTo>
                <a:lnTo>
                  <a:pt x="2187194" y="3371888"/>
                </a:lnTo>
                <a:lnTo>
                  <a:pt x="2219845" y="3341370"/>
                </a:lnTo>
                <a:lnTo>
                  <a:pt x="2251443" y="3309772"/>
                </a:lnTo>
                <a:lnTo>
                  <a:pt x="2281961" y="3277120"/>
                </a:lnTo>
                <a:lnTo>
                  <a:pt x="2311349" y="3243440"/>
                </a:lnTo>
                <a:lnTo>
                  <a:pt x="2339606" y="3208756"/>
                </a:lnTo>
                <a:lnTo>
                  <a:pt x="2366683" y="3173107"/>
                </a:lnTo>
                <a:lnTo>
                  <a:pt x="2392553" y="3136519"/>
                </a:lnTo>
                <a:lnTo>
                  <a:pt x="2417191" y="3099028"/>
                </a:lnTo>
                <a:lnTo>
                  <a:pt x="2440559" y="3060649"/>
                </a:lnTo>
                <a:lnTo>
                  <a:pt x="2462644" y="3021431"/>
                </a:lnTo>
                <a:lnTo>
                  <a:pt x="2483396" y="2981388"/>
                </a:lnTo>
                <a:lnTo>
                  <a:pt x="2502801" y="2940558"/>
                </a:lnTo>
                <a:lnTo>
                  <a:pt x="2520823" y="2898965"/>
                </a:lnTo>
                <a:lnTo>
                  <a:pt x="2537434" y="2856636"/>
                </a:lnTo>
                <a:lnTo>
                  <a:pt x="2552598" y="2813608"/>
                </a:lnTo>
                <a:lnTo>
                  <a:pt x="2566301" y="2769908"/>
                </a:lnTo>
                <a:lnTo>
                  <a:pt x="2578493" y="2725559"/>
                </a:lnTo>
                <a:lnTo>
                  <a:pt x="2589161" y="2680614"/>
                </a:lnTo>
                <a:lnTo>
                  <a:pt x="2598267" y="2635072"/>
                </a:lnTo>
                <a:lnTo>
                  <a:pt x="2605786" y="2588984"/>
                </a:lnTo>
                <a:lnTo>
                  <a:pt x="2611678" y="2542362"/>
                </a:lnTo>
                <a:lnTo>
                  <a:pt x="2614498" y="2511044"/>
                </a:lnTo>
                <a:lnTo>
                  <a:pt x="2637091" y="2520823"/>
                </a:lnTo>
                <a:lnTo>
                  <a:pt x="2679420" y="2537434"/>
                </a:lnTo>
                <a:lnTo>
                  <a:pt x="2722448" y="2552598"/>
                </a:lnTo>
                <a:lnTo>
                  <a:pt x="2766149" y="2566301"/>
                </a:lnTo>
                <a:lnTo>
                  <a:pt x="2810497" y="2578493"/>
                </a:lnTo>
                <a:lnTo>
                  <a:pt x="2855442" y="2589174"/>
                </a:lnTo>
                <a:lnTo>
                  <a:pt x="2900984" y="2598280"/>
                </a:lnTo>
                <a:lnTo>
                  <a:pt x="2947073" y="2605798"/>
                </a:lnTo>
                <a:lnTo>
                  <a:pt x="2993694" y="2611691"/>
                </a:lnTo>
                <a:lnTo>
                  <a:pt x="3040799" y="2615946"/>
                </a:lnTo>
                <a:lnTo>
                  <a:pt x="3088373" y="2618511"/>
                </a:lnTo>
                <a:lnTo>
                  <a:pt x="3136392" y="2619375"/>
                </a:lnTo>
                <a:lnTo>
                  <a:pt x="3184398" y="2618511"/>
                </a:lnTo>
                <a:lnTo>
                  <a:pt x="3231985" y="2615946"/>
                </a:lnTo>
                <a:lnTo>
                  <a:pt x="3279102" y="2611691"/>
                </a:lnTo>
                <a:lnTo>
                  <a:pt x="3325723" y="2605798"/>
                </a:lnTo>
                <a:lnTo>
                  <a:pt x="3371824" y="2598280"/>
                </a:lnTo>
                <a:lnTo>
                  <a:pt x="3417366" y="2589174"/>
                </a:lnTo>
                <a:lnTo>
                  <a:pt x="3462324" y="2578493"/>
                </a:lnTo>
                <a:lnTo>
                  <a:pt x="3506673" y="2566301"/>
                </a:lnTo>
                <a:lnTo>
                  <a:pt x="3550386" y="2552598"/>
                </a:lnTo>
                <a:lnTo>
                  <a:pt x="3593414" y="2537434"/>
                </a:lnTo>
                <a:lnTo>
                  <a:pt x="3635743" y="2520823"/>
                </a:lnTo>
                <a:lnTo>
                  <a:pt x="3677348" y="2502789"/>
                </a:lnTo>
                <a:lnTo>
                  <a:pt x="3691509" y="2496058"/>
                </a:lnTo>
                <a:lnTo>
                  <a:pt x="3691509" y="123304"/>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06" name="Google Shape;106;g3c2fad7efde_0_27"/>
          <p:cNvSpPr/>
          <p:nvPr/>
        </p:nvSpPr>
        <p:spPr>
          <a:xfrm>
            <a:off x="11217896" y="6133871"/>
            <a:ext cx="974513" cy="724323"/>
          </a:xfrm>
          <a:custGeom>
            <a:avLst/>
            <a:gdLst/>
            <a:ahLst/>
            <a:cxnLst/>
            <a:rect l="l" t="t" r="r" b="b"/>
            <a:pathLst>
              <a:path w="1461769" h="1086484" extrusionOk="0">
                <a:moveTo>
                  <a:pt x="1290468" y="0"/>
                </a:moveTo>
                <a:lnTo>
                  <a:pt x="1242458" y="863"/>
                </a:lnTo>
                <a:lnTo>
                  <a:pt x="1194883" y="3435"/>
                </a:lnTo>
                <a:lnTo>
                  <a:pt x="1147773" y="7684"/>
                </a:lnTo>
                <a:lnTo>
                  <a:pt x="1101158" y="13583"/>
                </a:lnTo>
                <a:lnTo>
                  <a:pt x="1055067" y="21100"/>
                </a:lnTo>
                <a:lnTo>
                  <a:pt x="1009529" y="30207"/>
                </a:lnTo>
                <a:lnTo>
                  <a:pt x="964574" y="40873"/>
                </a:lnTo>
                <a:lnTo>
                  <a:pt x="920233" y="53070"/>
                </a:lnTo>
                <a:lnTo>
                  <a:pt x="876533" y="66767"/>
                </a:lnTo>
                <a:lnTo>
                  <a:pt x="833506" y="81936"/>
                </a:lnTo>
                <a:lnTo>
                  <a:pt x="791180" y="98546"/>
                </a:lnTo>
                <a:lnTo>
                  <a:pt x="749585" y="116568"/>
                </a:lnTo>
                <a:lnTo>
                  <a:pt x="708752" y="135972"/>
                </a:lnTo>
                <a:lnTo>
                  <a:pt x="668708" y="156729"/>
                </a:lnTo>
                <a:lnTo>
                  <a:pt x="629485" y="178808"/>
                </a:lnTo>
                <a:lnTo>
                  <a:pt x="591111" y="202182"/>
                </a:lnTo>
                <a:lnTo>
                  <a:pt x="553616" y="226819"/>
                </a:lnTo>
                <a:lnTo>
                  <a:pt x="517030" y="252691"/>
                </a:lnTo>
                <a:lnTo>
                  <a:pt x="481382" y="279767"/>
                </a:lnTo>
                <a:lnTo>
                  <a:pt x="446702" y="308019"/>
                </a:lnTo>
                <a:lnTo>
                  <a:pt x="413020" y="337416"/>
                </a:lnTo>
                <a:lnTo>
                  <a:pt x="380365" y="367929"/>
                </a:lnTo>
                <a:lnTo>
                  <a:pt x="348766" y="399529"/>
                </a:lnTo>
                <a:lnTo>
                  <a:pt x="318254" y="432185"/>
                </a:lnTo>
                <a:lnTo>
                  <a:pt x="288858" y="465869"/>
                </a:lnTo>
                <a:lnTo>
                  <a:pt x="260607" y="500550"/>
                </a:lnTo>
                <a:lnTo>
                  <a:pt x="233531" y="536199"/>
                </a:lnTo>
                <a:lnTo>
                  <a:pt x="207660" y="572787"/>
                </a:lnTo>
                <a:lnTo>
                  <a:pt x="183023" y="610283"/>
                </a:lnTo>
                <a:lnTo>
                  <a:pt x="159650" y="648659"/>
                </a:lnTo>
                <a:lnTo>
                  <a:pt x="137571" y="687885"/>
                </a:lnTo>
                <a:lnTo>
                  <a:pt x="116815" y="727930"/>
                </a:lnTo>
                <a:lnTo>
                  <a:pt x="97411" y="768766"/>
                </a:lnTo>
                <a:lnTo>
                  <a:pt x="79389" y="810363"/>
                </a:lnTo>
                <a:lnTo>
                  <a:pt x="62780" y="852691"/>
                </a:lnTo>
                <a:lnTo>
                  <a:pt x="47611" y="895721"/>
                </a:lnTo>
                <a:lnTo>
                  <a:pt x="33914" y="939424"/>
                </a:lnTo>
                <a:lnTo>
                  <a:pt x="21717" y="983768"/>
                </a:lnTo>
                <a:lnTo>
                  <a:pt x="11051" y="1028726"/>
                </a:lnTo>
                <a:lnTo>
                  <a:pt x="1944" y="1074267"/>
                </a:lnTo>
                <a:lnTo>
                  <a:pt x="0" y="1086192"/>
                </a:lnTo>
                <a:lnTo>
                  <a:pt x="1461156" y="1086192"/>
                </a:lnTo>
                <a:lnTo>
                  <a:pt x="1461156" y="11223"/>
                </a:lnTo>
                <a:lnTo>
                  <a:pt x="1433186" y="7684"/>
                </a:lnTo>
                <a:lnTo>
                  <a:pt x="1386069" y="3435"/>
                </a:lnTo>
                <a:lnTo>
                  <a:pt x="1338486" y="863"/>
                </a:lnTo>
                <a:lnTo>
                  <a:pt x="1290468"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07" name="Google Shape;107;g3c2fad7efde_0_27"/>
          <p:cNvSpPr/>
          <p:nvPr/>
        </p:nvSpPr>
        <p:spPr>
          <a:xfrm>
            <a:off x="517599" y="125"/>
            <a:ext cx="1963843" cy="6858000"/>
          </a:xfrm>
          <a:custGeom>
            <a:avLst/>
            <a:gdLst/>
            <a:ahLst/>
            <a:cxnLst/>
            <a:rect l="l" t="t" r="r" b="b"/>
            <a:pathLst>
              <a:path w="2945765" h="10287000" extrusionOk="0">
                <a:moveTo>
                  <a:pt x="2067471" y="0"/>
                </a:moveTo>
                <a:lnTo>
                  <a:pt x="0" y="0"/>
                </a:lnTo>
                <a:lnTo>
                  <a:pt x="3822" y="5029"/>
                </a:lnTo>
                <a:lnTo>
                  <a:pt x="32067" y="39712"/>
                </a:lnTo>
                <a:lnTo>
                  <a:pt x="61468" y="73393"/>
                </a:lnTo>
                <a:lnTo>
                  <a:pt x="91986" y="106057"/>
                </a:lnTo>
                <a:lnTo>
                  <a:pt x="123583" y="137655"/>
                </a:lnTo>
                <a:lnTo>
                  <a:pt x="156248" y="168173"/>
                </a:lnTo>
                <a:lnTo>
                  <a:pt x="189928" y="197573"/>
                </a:lnTo>
                <a:lnTo>
                  <a:pt x="224612" y="225818"/>
                </a:lnTo>
                <a:lnTo>
                  <a:pt x="260261" y="252895"/>
                </a:lnTo>
                <a:lnTo>
                  <a:pt x="296849" y="278765"/>
                </a:lnTo>
                <a:lnTo>
                  <a:pt x="334352" y="303403"/>
                </a:lnTo>
                <a:lnTo>
                  <a:pt x="372732" y="326783"/>
                </a:lnTo>
                <a:lnTo>
                  <a:pt x="411949" y="348856"/>
                </a:lnTo>
                <a:lnTo>
                  <a:pt x="452005" y="369620"/>
                </a:lnTo>
                <a:lnTo>
                  <a:pt x="492836" y="389026"/>
                </a:lnTo>
                <a:lnTo>
                  <a:pt x="534441" y="407047"/>
                </a:lnTo>
                <a:lnTo>
                  <a:pt x="576770" y="423659"/>
                </a:lnTo>
                <a:lnTo>
                  <a:pt x="619798" y="438823"/>
                </a:lnTo>
                <a:lnTo>
                  <a:pt x="663511" y="452526"/>
                </a:lnTo>
                <a:lnTo>
                  <a:pt x="707859" y="464718"/>
                </a:lnTo>
                <a:lnTo>
                  <a:pt x="752817" y="475386"/>
                </a:lnTo>
                <a:lnTo>
                  <a:pt x="798360" y="484492"/>
                </a:lnTo>
                <a:lnTo>
                  <a:pt x="844461" y="492010"/>
                </a:lnTo>
                <a:lnTo>
                  <a:pt x="891082" y="497903"/>
                </a:lnTo>
                <a:lnTo>
                  <a:pt x="938199" y="502158"/>
                </a:lnTo>
                <a:lnTo>
                  <a:pt x="985786" y="504723"/>
                </a:lnTo>
                <a:lnTo>
                  <a:pt x="1033805" y="505587"/>
                </a:lnTo>
                <a:lnTo>
                  <a:pt x="1081811" y="504723"/>
                </a:lnTo>
                <a:lnTo>
                  <a:pt x="1129385" y="502158"/>
                </a:lnTo>
                <a:lnTo>
                  <a:pt x="1176489" y="497903"/>
                </a:lnTo>
                <a:lnTo>
                  <a:pt x="1223111" y="492010"/>
                </a:lnTo>
                <a:lnTo>
                  <a:pt x="1269199" y="484492"/>
                </a:lnTo>
                <a:lnTo>
                  <a:pt x="1314742" y="475386"/>
                </a:lnTo>
                <a:lnTo>
                  <a:pt x="1359687" y="464718"/>
                </a:lnTo>
                <a:lnTo>
                  <a:pt x="1404035" y="452526"/>
                </a:lnTo>
                <a:lnTo>
                  <a:pt x="1447736" y="438823"/>
                </a:lnTo>
                <a:lnTo>
                  <a:pt x="1490764" y="423659"/>
                </a:lnTo>
                <a:lnTo>
                  <a:pt x="1533093" y="407047"/>
                </a:lnTo>
                <a:lnTo>
                  <a:pt x="1574685" y="389026"/>
                </a:lnTo>
                <a:lnTo>
                  <a:pt x="1615516" y="369620"/>
                </a:lnTo>
                <a:lnTo>
                  <a:pt x="1655559" y="348856"/>
                </a:lnTo>
                <a:lnTo>
                  <a:pt x="1694776" y="326783"/>
                </a:lnTo>
                <a:lnTo>
                  <a:pt x="1733156" y="303403"/>
                </a:lnTo>
                <a:lnTo>
                  <a:pt x="1770646" y="278765"/>
                </a:lnTo>
                <a:lnTo>
                  <a:pt x="1807235" y="252895"/>
                </a:lnTo>
                <a:lnTo>
                  <a:pt x="1842884" y="225818"/>
                </a:lnTo>
                <a:lnTo>
                  <a:pt x="1877568" y="197573"/>
                </a:lnTo>
                <a:lnTo>
                  <a:pt x="1911248" y="168173"/>
                </a:lnTo>
                <a:lnTo>
                  <a:pt x="1943900" y="137655"/>
                </a:lnTo>
                <a:lnTo>
                  <a:pt x="1975497" y="106057"/>
                </a:lnTo>
                <a:lnTo>
                  <a:pt x="2006015" y="73393"/>
                </a:lnTo>
                <a:lnTo>
                  <a:pt x="2035403" y="39712"/>
                </a:lnTo>
                <a:lnTo>
                  <a:pt x="2063661" y="5029"/>
                </a:lnTo>
                <a:lnTo>
                  <a:pt x="2067471" y="0"/>
                </a:lnTo>
                <a:close/>
              </a:path>
              <a:path w="2945765" h="10287000" extrusionOk="0">
                <a:moveTo>
                  <a:pt x="2945193" y="10287000"/>
                </a:moveTo>
                <a:lnTo>
                  <a:pt x="2913024" y="10228313"/>
                </a:lnTo>
                <a:lnTo>
                  <a:pt x="2889643" y="10189947"/>
                </a:lnTo>
                <a:lnTo>
                  <a:pt x="2865005" y="10152443"/>
                </a:lnTo>
                <a:lnTo>
                  <a:pt x="2839135" y="10115855"/>
                </a:lnTo>
                <a:lnTo>
                  <a:pt x="2812059" y="10080206"/>
                </a:lnTo>
                <a:lnTo>
                  <a:pt x="2783814" y="10045522"/>
                </a:lnTo>
                <a:lnTo>
                  <a:pt x="2754414" y="10011842"/>
                </a:lnTo>
                <a:lnTo>
                  <a:pt x="2723896" y="9979190"/>
                </a:lnTo>
                <a:lnTo>
                  <a:pt x="2692298" y="9947592"/>
                </a:lnTo>
                <a:lnTo>
                  <a:pt x="2659634" y="9917074"/>
                </a:lnTo>
                <a:lnTo>
                  <a:pt x="2625953" y="9887674"/>
                </a:lnTo>
                <a:lnTo>
                  <a:pt x="2591270" y="9859429"/>
                </a:lnTo>
                <a:lnTo>
                  <a:pt x="2555621" y="9832353"/>
                </a:lnTo>
                <a:lnTo>
                  <a:pt x="2519032" y="9806483"/>
                </a:lnTo>
                <a:lnTo>
                  <a:pt x="2481529" y="9781845"/>
                </a:lnTo>
                <a:lnTo>
                  <a:pt x="2443149" y="9758464"/>
                </a:lnTo>
                <a:lnTo>
                  <a:pt x="2403932" y="9736391"/>
                </a:lnTo>
                <a:lnTo>
                  <a:pt x="2363876" y="9715627"/>
                </a:lnTo>
                <a:lnTo>
                  <a:pt x="2323046" y="9696221"/>
                </a:lnTo>
                <a:lnTo>
                  <a:pt x="2281440" y="9678200"/>
                </a:lnTo>
                <a:lnTo>
                  <a:pt x="2239111" y="9661588"/>
                </a:lnTo>
                <a:lnTo>
                  <a:pt x="2196084" y="9646425"/>
                </a:lnTo>
                <a:lnTo>
                  <a:pt x="2152370" y="9632721"/>
                </a:lnTo>
                <a:lnTo>
                  <a:pt x="2108022" y="9620529"/>
                </a:lnTo>
                <a:lnTo>
                  <a:pt x="2063064" y="9609861"/>
                </a:lnTo>
                <a:lnTo>
                  <a:pt x="2017522" y="9600755"/>
                </a:lnTo>
                <a:lnTo>
                  <a:pt x="1971421" y="9593237"/>
                </a:lnTo>
                <a:lnTo>
                  <a:pt x="1924799" y="9587344"/>
                </a:lnTo>
                <a:lnTo>
                  <a:pt x="1877682" y="9583090"/>
                </a:lnTo>
                <a:lnTo>
                  <a:pt x="1830095" y="9580524"/>
                </a:lnTo>
                <a:lnTo>
                  <a:pt x="1782089" y="9579648"/>
                </a:lnTo>
                <a:lnTo>
                  <a:pt x="1734070" y="9580524"/>
                </a:lnTo>
                <a:lnTo>
                  <a:pt x="1686496" y="9583090"/>
                </a:lnTo>
                <a:lnTo>
                  <a:pt x="1639392" y="9587344"/>
                </a:lnTo>
                <a:lnTo>
                  <a:pt x="1592770" y="9593237"/>
                </a:lnTo>
                <a:lnTo>
                  <a:pt x="1546682" y="9600755"/>
                </a:lnTo>
                <a:lnTo>
                  <a:pt x="1501140" y="9609861"/>
                </a:lnTo>
                <a:lnTo>
                  <a:pt x="1456194" y="9620529"/>
                </a:lnTo>
                <a:lnTo>
                  <a:pt x="1411846" y="9632721"/>
                </a:lnTo>
                <a:lnTo>
                  <a:pt x="1368145" y="9646425"/>
                </a:lnTo>
                <a:lnTo>
                  <a:pt x="1325118" y="9661588"/>
                </a:lnTo>
                <a:lnTo>
                  <a:pt x="1282788" y="9678200"/>
                </a:lnTo>
                <a:lnTo>
                  <a:pt x="1241196" y="9696221"/>
                </a:lnTo>
                <a:lnTo>
                  <a:pt x="1200365" y="9715627"/>
                </a:lnTo>
                <a:lnTo>
                  <a:pt x="1160322" y="9736391"/>
                </a:lnTo>
                <a:lnTo>
                  <a:pt x="1121105" y="9758464"/>
                </a:lnTo>
                <a:lnTo>
                  <a:pt x="1082725" y="9781845"/>
                </a:lnTo>
                <a:lnTo>
                  <a:pt x="1045235" y="9806483"/>
                </a:lnTo>
                <a:lnTo>
                  <a:pt x="1008646" y="9832353"/>
                </a:lnTo>
                <a:lnTo>
                  <a:pt x="972997" y="9859429"/>
                </a:lnTo>
                <a:lnTo>
                  <a:pt x="938314" y="9887674"/>
                </a:lnTo>
                <a:lnTo>
                  <a:pt x="904633" y="9917074"/>
                </a:lnTo>
                <a:lnTo>
                  <a:pt x="871982" y="9947592"/>
                </a:lnTo>
                <a:lnTo>
                  <a:pt x="840384" y="9979190"/>
                </a:lnTo>
                <a:lnTo>
                  <a:pt x="809866" y="10011842"/>
                </a:lnTo>
                <a:lnTo>
                  <a:pt x="780478" y="10045522"/>
                </a:lnTo>
                <a:lnTo>
                  <a:pt x="752221" y="10080206"/>
                </a:lnTo>
                <a:lnTo>
                  <a:pt x="725144" y="10115855"/>
                </a:lnTo>
                <a:lnTo>
                  <a:pt x="699274" y="10152443"/>
                </a:lnTo>
                <a:lnTo>
                  <a:pt x="674636" y="10189947"/>
                </a:lnTo>
                <a:lnTo>
                  <a:pt x="651268" y="10228313"/>
                </a:lnTo>
                <a:lnTo>
                  <a:pt x="629183" y="10267544"/>
                </a:lnTo>
                <a:lnTo>
                  <a:pt x="619099" y="10287000"/>
                </a:lnTo>
                <a:lnTo>
                  <a:pt x="2945193" y="1028700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08" name="Google Shape;108;g3c2fad7efde_0_27"/>
          <p:cNvSpPr txBox="1"/>
          <p:nvPr/>
        </p:nvSpPr>
        <p:spPr>
          <a:xfrm>
            <a:off x="1247417" y="895467"/>
            <a:ext cx="10846600" cy="918308"/>
          </a:xfrm>
          <a:prstGeom prst="rect">
            <a:avLst/>
          </a:prstGeom>
          <a:noFill/>
          <a:ln>
            <a:noFill/>
          </a:ln>
        </p:spPr>
        <p:txBody>
          <a:bodyPr spcFirstLastPara="1" wrap="square" lIns="60950" tIns="60950" rIns="60950" bIns="60950" anchor="t" anchorCtr="0">
            <a:spAutoFit/>
          </a:bodyPr>
          <a:lstStyle/>
          <a:p>
            <a:pPr algn="ctr" defTabSz="609630">
              <a:lnSpc>
                <a:spcPct val="115000"/>
              </a:lnSpc>
              <a:spcBef>
                <a:spcPts val="800"/>
              </a:spcBef>
              <a:spcAft>
                <a:spcPts val="800"/>
              </a:spcAft>
              <a:buClr>
                <a:srgbClr val="000000"/>
              </a:buClr>
              <a:buSzPts val="1900"/>
            </a:pPr>
            <a:r>
              <a:rPr lang="en-US" sz="1667" b="1" kern="0">
                <a:solidFill>
                  <a:srgbClr val="215968"/>
                </a:solidFill>
                <a:latin typeface="Poppins"/>
                <a:ea typeface="Poppins"/>
                <a:cs typeface="Poppins"/>
                <a:sym typeface="Poppins"/>
              </a:rPr>
              <a:t>Customs administrations play a critical role in ensuring compliance with both international and national regulations, preventing illegal trade, and facilitating legitimate commerce.</a:t>
            </a:r>
            <a:endParaRPr sz="1667" b="1" kern="0">
              <a:solidFill>
                <a:srgbClr val="215968"/>
              </a:solidFill>
              <a:latin typeface="Poppins"/>
              <a:ea typeface="Poppins"/>
              <a:cs typeface="Poppins"/>
              <a:sym typeface="Poppins"/>
            </a:endParaRPr>
          </a:p>
        </p:txBody>
      </p:sp>
      <p:pic>
        <p:nvPicPr>
          <p:cNvPr id="109" name="Google Shape;109;g3c2fad7efde_0_27"/>
          <p:cNvPicPr preferRelativeResize="0"/>
          <p:nvPr/>
        </p:nvPicPr>
        <p:blipFill rotWithShape="1">
          <a:blip r:embed="rId3">
            <a:alphaModFix/>
          </a:blip>
          <a:srcRect/>
          <a:stretch/>
        </p:blipFill>
        <p:spPr>
          <a:xfrm>
            <a:off x="731907" y="5955826"/>
            <a:ext cx="1390143" cy="805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DF9102F8-C974-EB20-BE54-C963B7DDFE2A}"/>
            </a:ext>
          </a:extLst>
        </p:cNvPr>
        <p:cNvGrpSpPr/>
        <p:nvPr/>
      </p:nvGrpSpPr>
      <p:grpSpPr>
        <a:xfrm>
          <a:off x="0" y="0"/>
          <a:ext cx="0" cy="0"/>
          <a:chOff x="0" y="0"/>
          <a:chExt cx="0" cy="0"/>
        </a:xfrm>
      </p:grpSpPr>
      <p:grpSp>
        <p:nvGrpSpPr>
          <p:cNvPr id="198" name="Google Shape;198;p3">
            <a:extLst>
              <a:ext uri="{FF2B5EF4-FFF2-40B4-BE49-F238E27FC236}">
                <a16:creationId xmlns:a16="http://schemas.microsoft.com/office/drawing/2014/main" id="{F293687C-C39F-4F23-5975-EB910ACB682E}"/>
              </a:ext>
            </a:extLst>
          </p:cNvPr>
          <p:cNvGrpSpPr/>
          <p:nvPr/>
        </p:nvGrpSpPr>
        <p:grpSpPr>
          <a:xfrm>
            <a:off x="2840631" y="277172"/>
            <a:ext cx="8927922" cy="5371116"/>
            <a:chOff x="-138675" y="66675"/>
            <a:chExt cx="13088475" cy="10742232"/>
          </a:xfrm>
        </p:grpSpPr>
        <p:sp>
          <p:nvSpPr>
            <p:cNvPr id="199" name="Google Shape;199;p3">
              <a:extLst>
                <a:ext uri="{FF2B5EF4-FFF2-40B4-BE49-F238E27FC236}">
                  <a16:creationId xmlns:a16="http://schemas.microsoft.com/office/drawing/2014/main" id="{0CA79F8A-972B-2034-A757-A772325DAF90}"/>
                </a:ext>
              </a:extLst>
            </p:cNvPr>
            <p:cNvSpPr txBox="1"/>
            <p:nvPr/>
          </p:nvSpPr>
          <p:spPr>
            <a:xfrm>
              <a:off x="0" y="66675"/>
              <a:ext cx="12949800" cy="315856"/>
            </a:xfrm>
            <a:prstGeom prst="rect">
              <a:avLst/>
            </a:prstGeom>
            <a:noFill/>
            <a:ln>
              <a:noFill/>
            </a:ln>
          </p:spPr>
          <p:txBody>
            <a:bodyPr spcFirstLastPara="1" wrap="square" lIns="0" tIns="0" rIns="0" bIns="0" anchor="t" anchorCtr="0">
              <a:spAutoFit/>
            </a:bodyPr>
            <a:lstStyle/>
            <a:p>
              <a:pPr defTabSz="609630">
                <a:lnSpc>
                  <a:spcPct val="110000"/>
                </a:lnSpc>
                <a:buClr>
                  <a:srgbClr val="000000"/>
                </a:buClr>
              </a:pPr>
              <a:endParaRPr sz="933" kern="0">
                <a:solidFill>
                  <a:schemeClr val="bg2"/>
                </a:solidFill>
                <a:latin typeface="Franklin Gothic Book" panose="020B0503020102020204" pitchFamily="34" charset="0"/>
                <a:cs typeface="Arial"/>
                <a:sym typeface="Arial"/>
              </a:endParaRPr>
            </a:p>
          </p:txBody>
        </p:sp>
        <p:sp>
          <p:nvSpPr>
            <p:cNvPr id="200" name="Google Shape;200;p3">
              <a:extLst>
                <a:ext uri="{FF2B5EF4-FFF2-40B4-BE49-F238E27FC236}">
                  <a16:creationId xmlns:a16="http://schemas.microsoft.com/office/drawing/2014/main" id="{1AF3B176-E1F1-C84E-0478-DF974643CE5B}"/>
                </a:ext>
              </a:extLst>
            </p:cNvPr>
            <p:cNvSpPr txBox="1"/>
            <p:nvPr/>
          </p:nvSpPr>
          <p:spPr>
            <a:xfrm>
              <a:off x="-138675" y="2486629"/>
              <a:ext cx="12788607" cy="8322278"/>
            </a:xfrm>
            <a:prstGeom prst="rect">
              <a:avLst/>
            </a:prstGeom>
            <a:noFill/>
            <a:ln>
              <a:noFill/>
            </a:ln>
          </p:spPr>
          <p:txBody>
            <a:bodyPr spcFirstLastPara="1" wrap="square" lIns="0" tIns="0" rIns="0" bIns="0" anchor="t" anchorCtr="0">
              <a:spAutoFit/>
            </a:bodyPr>
            <a:lstStyle/>
            <a:p>
              <a:pPr defTabSz="609630">
                <a:lnSpc>
                  <a:spcPct val="130000"/>
                </a:lnSpc>
                <a:buClr>
                  <a:srgbClr val="000000"/>
                </a:buClr>
              </a:pPr>
              <a:r>
                <a:rPr lang="en-US" sz="2000" b="1" kern="0">
                  <a:solidFill>
                    <a:srgbClr val="000000"/>
                  </a:solidFill>
                  <a:latin typeface="Franklin Gothic Book" panose="020B0503020102020204" pitchFamily="34" charset="0"/>
                  <a:ea typeface="Fira Sans Medium"/>
                  <a:cs typeface="Fira Sans Medium"/>
                  <a:sym typeface="Fira Sans Medium"/>
                </a:rPr>
                <a:t>Throughout the project, the Government of Jamaica has taken several steps towards elimination of </a:t>
              </a:r>
              <a:r>
                <a:rPr lang="en-US" sz="2000" b="1" kern="0">
                  <a:solidFill>
                    <a:schemeClr val="bg2"/>
                  </a:solidFill>
                  <a:latin typeface="Franklin Gothic Book" panose="020B0503020102020204" pitchFamily="34" charset="0"/>
                  <a:ea typeface="Fira Sans Medium"/>
                  <a:cs typeface="Fira Sans Medium"/>
                  <a:sym typeface="Fira Sans Medium"/>
                </a:rPr>
                <a:t>mercury-added skin lightening products (Hg SLPs). </a:t>
              </a:r>
            </a:p>
            <a:p>
              <a:pPr defTabSz="609630">
                <a:lnSpc>
                  <a:spcPct val="130000"/>
                </a:lnSpc>
                <a:buClr>
                  <a:srgbClr val="000000"/>
                </a:buClr>
              </a:pPr>
              <a:endParaRPr lang="en-US" sz="2000" b="1" kern="0">
                <a:solidFill>
                  <a:srgbClr val="000000"/>
                </a:solidFill>
                <a:latin typeface="Franklin Gothic Book" panose="020B0503020102020204" pitchFamily="34" charset="0"/>
                <a:ea typeface="Fira Sans Medium"/>
                <a:cs typeface="Fira Sans Medium"/>
                <a:sym typeface="Fira Sans Medium"/>
              </a:endParaRPr>
            </a:p>
            <a:p>
              <a:pPr defTabSz="609630">
                <a:lnSpc>
                  <a:spcPct val="130000"/>
                </a:lnSpc>
                <a:buClr>
                  <a:srgbClr val="000000"/>
                </a:buClr>
              </a:pPr>
              <a:r>
                <a:rPr lang="en-US" sz="2000" b="1" kern="0">
                  <a:solidFill>
                    <a:srgbClr val="000000"/>
                  </a:solidFill>
                  <a:latin typeface="Franklin Gothic Book" panose="020B0503020102020204" pitchFamily="34" charset="0"/>
                  <a:ea typeface="Fira Sans Medium"/>
                  <a:cs typeface="Fira Sans Medium"/>
                  <a:sym typeface="Fira Sans Medium"/>
                </a:rPr>
                <a:t>Today’s webinar aims to strengthen the </a:t>
              </a:r>
              <a:r>
                <a:rPr lang="en-US" sz="2000" b="1" kern="0">
                  <a:solidFill>
                    <a:schemeClr val="bg2"/>
                  </a:solidFill>
                  <a:latin typeface="Franklin Gothic Book" panose="020B0503020102020204" pitchFamily="34" charset="0"/>
                  <a:ea typeface="Fira Sans Medium"/>
                  <a:cs typeface="Fira Sans Medium"/>
                  <a:sym typeface="Fira Sans Medium"/>
                </a:rPr>
                <a:t>enforcement efforts against Hg SLP trade </a:t>
              </a:r>
              <a:r>
                <a:rPr lang="en-US" sz="2000" b="1" kern="0">
                  <a:solidFill>
                    <a:srgbClr val="000000"/>
                  </a:solidFill>
                  <a:latin typeface="Franklin Gothic Book" panose="020B0503020102020204" pitchFamily="34" charset="0"/>
                  <a:ea typeface="Fira Sans Medium"/>
                  <a:cs typeface="Fira Sans Medium"/>
                  <a:sym typeface="Fira Sans Medium"/>
                </a:rPr>
                <a:t>through knowledge sharing and information exchange with the Jamaica Customs Agency and other key stakeholders related to mercury management in Jamaica. </a:t>
              </a:r>
              <a:endParaRPr lang="en-US" sz="2000" b="1" kern="0">
                <a:latin typeface="Franklin Gothic Book" panose="020B0503020102020204" pitchFamily="34" charset="0"/>
                <a:ea typeface="Fira Sans Medium"/>
                <a:cs typeface="Fira Sans Medium"/>
                <a:sym typeface="Fira Sans Medium"/>
              </a:endParaRPr>
            </a:p>
            <a:p>
              <a:pPr defTabSz="609630">
                <a:lnSpc>
                  <a:spcPct val="130000"/>
                </a:lnSpc>
                <a:buClr>
                  <a:srgbClr val="000000"/>
                </a:buClr>
              </a:pPr>
              <a:endParaRPr lang="en-US" sz="2000" b="1" kern="0">
                <a:latin typeface="Franklin Gothic Book" panose="020B0503020102020204" pitchFamily="34" charset="0"/>
                <a:ea typeface="Fira Sans Medium"/>
                <a:cs typeface="Fira Sans Medium"/>
                <a:sym typeface="Fira Sans Medium"/>
              </a:endParaRPr>
            </a:p>
            <a:p>
              <a:pPr defTabSz="609630">
                <a:lnSpc>
                  <a:spcPct val="130000"/>
                </a:lnSpc>
                <a:buClr>
                  <a:srgbClr val="000000"/>
                </a:buClr>
              </a:pPr>
              <a:endParaRPr lang="en-US" sz="2000" b="1" kern="0">
                <a:latin typeface="Franklin Gothic Book" panose="020B0503020102020204" pitchFamily="34" charset="0"/>
                <a:ea typeface="Fira Sans Medium"/>
                <a:cs typeface="Fira Sans Medium"/>
                <a:sym typeface="Fira Sans Medium"/>
              </a:endParaRPr>
            </a:p>
            <a:p>
              <a:pPr defTabSz="609630">
                <a:lnSpc>
                  <a:spcPct val="130000"/>
                </a:lnSpc>
                <a:buClr>
                  <a:srgbClr val="000000"/>
                </a:buClr>
              </a:pPr>
              <a:endParaRPr lang="en-US" sz="2000" b="1" kern="0">
                <a:latin typeface="Franklin Gothic Book" panose="020B0503020102020204" pitchFamily="34" charset="0"/>
                <a:ea typeface="Fira Sans Medium"/>
                <a:cs typeface="Fira Sans Medium"/>
                <a:sym typeface="Fira Sans Medium"/>
              </a:endParaRPr>
            </a:p>
            <a:p>
              <a:pPr defTabSz="609630">
                <a:lnSpc>
                  <a:spcPct val="130000"/>
                </a:lnSpc>
                <a:buClr>
                  <a:srgbClr val="000000"/>
                </a:buClr>
              </a:pPr>
              <a:endParaRPr lang="en-US" sz="2000" b="1" kern="0">
                <a:latin typeface="Franklin Gothic Book" panose="020B0503020102020204" pitchFamily="34" charset="0"/>
                <a:cs typeface="Arial"/>
                <a:sym typeface="Fira Sans Medium"/>
              </a:endParaRPr>
            </a:p>
            <a:p>
              <a:pPr defTabSz="609630">
                <a:lnSpc>
                  <a:spcPct val="130000"/>
                </a:lnSpc>
                <a:buClr>
                  <a:srgbClr val="000000"/>
                </a:buClr>
              </a:pPr>
              <a:endParaRPr sz="800" kern="0">
                <a:latin typeface="Franklin Gothic Book" panose="020B0503020102020204" pitchFamily="34" charset="0"/>
                <a:cs typeface="Arial"/>
                <a:sym typeface="Arial"/>
              </a:endParaRPr>
            </a:p>
          </p:txBody>
        </p:sp>
      </p:grpSp>
      <p:pic>
        <p:nvPicPr>
          <p:cNvPr id="11" name="Picture 10">
            <a:extLst>
              <a:ext uri="{FF2B5EF4-FFF2-40B4-BE49-F238E27FC236}">
                <a16:creationId xmlns:a16="http://schemas.microsoft.com/office/drawing/2014/main" id="{C0468628-FC0F-5F76-149D-4BAF1129D77B}"/>
              </a:ext>
            </a:extLst>
          </p:cNvPr>
          <p:cNvPicPr>
            <a:picLocks noChangeAspect="1"/>
          </p:cNvPicPr>
          <p:nvPr/>
        </p:nvPicPr>
        <p:blipFill>
          <a:blip r:embed="rId3"/>
          <a:stretch>
            <a:fillRect/>
          </a:stretch>
        </p:blipFill>
        <p:spPr>
          <a:xfrm>
            <a:off x="146946" y="102745"/>
            <a:ext cx="2262212" cy="6652510"/>
          </a:xfrm>
          <a:prstGeom prst="rect">
            <a:avLst/>
          </a:prstGeom>
        </p:spPr>
      </p:pic>
      <p:pic>
        <p:nvPicPr>
          <p:cNvPr id="5" name="Picture 4">
            <a:extLst>
              <a:ext uri="{FF2B5EF4-FFF2-40B4-BE49-F238E27FC236}">
                <a16:creationId xmlns:a16="http://schemas.microsoft.com/office/drawing/2014/main" id="{905407DB-840E-BB8D-4D79-B8EC1BB8D2FF}"/>
              </a:ext>
            </a:extLst>
          </p:cNvPr>
          <p:cNvPicPr>
            <a:picLocks noChangeAspect="1"/>
          </p:cNvPicPr>
          <p:nvPr/>
        </p:nvPicPr>
        <p:blipFill>
          <a:blip r:embed="rId4">
            <a:extLst>
              <a:ext uri="{28A0092B-C50C-407E-A947-70E740481C1C}">
                <a14:useLocalDpi xmlns:a14="http://schemas.microsoft.com/office/drawing/2010/main" val="0"/>
              </a:ext>
            </a:extLst>
          </a:blip>
          <a:srcRect b="11926"/>
          <a:stretch>
            <a:fillRect/>
          </a:stretch>
        </p:blipFill>
        <p:spPr>
          <a:xfrm>
            <a:off x="9808568" y="4919382"/>
            <a:ext cx="1820227" cy="902938"/>
          </a:xfrm>
          <a:prstGeom prst="rect">
            <a:avLst/>
          </a:prstGeom>
        </p:spPr>
      </p:pic>
    </p:spTree>
    <p:extLst>
      <p:ext uri="{BB962C8B-B14F-4D97-AF65-F5344CB8AC3E}">
        <p14:creationId xmlns:p14="http://schemas.microsoft.com/office/powerpoint/2010/main" val="618944934"/>
      </p:ext>
    </p:extLst>
  </p:cSld>
  <p:clrMapOvr>
    <a:masterClrMapping/>
  </p:clrMapOvr>
  <mc:AlternateContent xmlns:mc="http://schemas.openxmlformats.org/markup-compatibility/2006">
    <mc:Choice xmlns:p14="http://schemas.microsoft.com/office/powerpoint/2010/main" Requires="p14">
      <p:transition spd="slow" p14:dur="2000" advTm="17770"/>
    </mc:Choice>
    <mc:Fallback>
      <p:transition spd="slow" advTm="17770"/>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113"/>
        <p:cNvGrpSpPr/>
        <p:nvPr/>
      </p:nvGrpSpPr>
      <p:grpSpPr>
        <a:xfrm>
          <a:off x="0" y="0"/>
          <a:ext cx="0" cy="0"/>
          <a:chOff x="0" y="0"/>
          <a:chExt cx="0" cy="0"/>
        </a:xfrm>
      </p:grpSpPr>
      <p:grpSp>
        <p:nvGrpSpPr>
          <p:cNvPr id="114" name="Google Shape;114;p3"/>
          <p:cNvGrpSpPr/>
          <p:nvPr/>
        </p:nvGrpSpPr>
        <p:grpSpPr>
          <a:xfrm>
            <a:off x="0" y="0"/>
            <a:ext cx="2122047" cy="6858253"/>
            <a:chOff x="0" y="0"/>
            <a:chExt cx="3745229" cy="10287380"/>
          </a:xfrm>
        </p:grpSpPr>
        <p:sp>
          <p:nvSpPr>
            <p:cNvPr id="115" name="Google Shape;115;p3"/>
            <p:cNvSpPr/>
            <p:nvPr/>
          </p:nvSpPr>
          <p:spPr>
            <a:xfrm>
              <a:off x="0" y="0"/>
              <a:ext cx="2245995" cy="3967479"/>
            </a:xfrm>
            <a:custGeom>
              <a:avLst/>
              <a:gdLst/>
              <a:ahLst/>
              <a:cxnLst/>
              <a:rect l="l" t="t" r="r" b="b"/>
              <a:pathLst>
                <a:path w="2245995" h="3967479" extrusionOk="0">
                  <a:moveTo>
                    <a:pt x="1753941" y="0"/>
                  </a:moveTo>
                  <a:lnTo>
                    <a:pt x="0" y="0"/>
                  </a:lnTo>
                  <a:lnTo>
                    <a:pt x="0" y="3967479"/>
                  </a:lnTo>
                  <a:lnTo>
                    <a:pt x="446824" y="3967479"/>
                  </a:lnTo>
                  <a:lnTo>
                    <a:pt x="2245614" y="851661"/>
                  </a:lnTo>
                  <a:lnTo>
                    <a:pt x="1753941"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16" name="Google Shape;116;p3"/>
            <p:cNvSpPr/>
            <p:nvPr/>
          </p:nvSpPr>
          <p:spPr>
            <a:xfrm>
              <a:off x="0" y="2339085"/>
              <a:ext cx="3745229" cy="7948295"/>
            </a:xfrm>
            <a:custGeom>
              <a:avLst/>
              <a:gdLst/>
              <a:ahLst/>
              <a:cxnLst/>
              <a:rect l="l" t="t" r="r" b="b"/>
              <a:pathLst>
                <a:path w="3745229" h="7948295" extrusionOk="0">
                  <a:moveTo>
                    <a:pt x="775436" y="0"/>
                  </a:moveTo>
                  <a:lnTo>
                    <a:pt x="0" y="0"/>
                  </a:lnTo>
                  <a:lnTo>
                    <a:pt x="0" y="7947914"/>
                  </a:lnTo>
                  <a:lnTo>
                    <a:pt x="2126107" y="7947914"/>
                  </a:lnTo>
                  <a:lnTo>
                    <a:pt x="3744976" y="5143754"/>
                  </a:lnTo>
                  <a:lnTo>
                    <a:pt x="775436"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grpSp>
      <p:sp>
        <p:nvSpPr>
          <p:cNvPr id="117" name="Google Shape;117;p3"/>
          <p:cNvSpPr txBox="1"/>
          <p:nvPr/>
        </p:nvSpPr>
        <p:spPr>
          <a:xfrm>
            <a:off x="2240950" y="1334767"/>
            <a:ext cx="9656600" cy="4310660"/>
          </a:xfrm>
          <a:prstGeom prst="rect">
            <a:avLst/>
          </a:prstGeom>
          <a:noFill/>
          <a:ln>
            <a:noFill/>
          </a:ln>
        </p:spPr>
        <p:txBody>
          <a:bodyPr spcFirstLastPara="1" wrap="square" lIns="0" tIns="8883" rIns="0" bIns="0" anchor="t" anchorCtr="0">
            <a:spAutoFit/>
          </a:bodyPr>
          <a:lstStyle/>
          <a:p>
            <a:pPr marL="304815" indent="-279414" defTabSz="609630">
              <a:lnSpc>
                <a:spcPct val="115000"/>
              </a:lnSpc>
              <a:spcBef>
                <a:spcPts val="667"/>
              </a:spcBef>
              <a:buClr>
                <a:srgbClr val="0B5394"/>
              </a:buClr>
              <a:buSzPts val="3000"/>
              <a:buFont typeface="Poppins"/>
              <a:buChar char="●"/>
            </a:pPr>
            <a:r>
              <a:rPr lang="en-US" sz="2000" b="1" kern="0">
                <a:solidFill>
                  <a:srgbClr val="0B5394"/>
                </a:solidFill>
                <a:latin typeface="Poppins"/>
                <a:ea typeface="Poppins"/>
                <a:cs typeface="Poppins"/>
                <a:sym typeface="Poppins"/>
              </a:rPr>
              <a:t>Law Enforcement:</a:t>
            </a:r>
            <a:endParaRPr sz="2000" b="1" kern="0">
              <a:solidFill>
                <a:srgbClr val="0B5394"/>
              </a:solidFill>
              <a:latin typeface="Poppins"/>
              <a:ea typeface="Poppins"/>
              <a:cs typeface="Poppins"/>
              <a:sym typeface="Poppins"/>
            </a:endParaRPr>
          </a:p>
          <a:p>
            <a:pPr marL="609630" lvl="1" indent="-266713" defTabSz="609630">
              <a:lnSpc>
                <a:spcPct val="115000"/>
              </a:lnSpc>
              <a:buClr>
                <a:srgbClr val="0B5394"/>
              </a:buClr>
              <a:buSzPts val="2700"/>
              <a:buFont typeface="Poppins"/>
              <a:buChar char="○"/>
            </a:pPr>
            <a:r>
              <a:rPr lang="en-US" kern="0">
                <a:solidFill>
                  <a:srgbClr val="0B5394"/>
                </a:solidFill>
                <a:latin typeface="Poppins"/>
                <a:ea typeface="Poppins"/>
                <a:cs typeface="Poppins"/>
                <a:sym typeface="Poppins"/>
              </a:rPr>
              <a:t>Conduct investigations, raids, and ensure legal accountability </a:t>
            </a:r>
            <a:endParaRPr kern="0">
              <a:solidFill>
                <a:srgbClr val="0B5394"/>
              </a:solidFill>
              <a:latin typeface="Poppins"/>
              <a:ea typeface="Poppins"/>
              <a:cs typeface="Poppins"/>
              <a:sym typeface="Poppins"/>
            </a:endParaRPr>
          </a:p>
          <a:p>
            <a:pPr marL="609630" lvl="1" indent="-266713" defTabSz="609630">
              <a:lnSpc>
                <a:spcPct val="115000"/>
              </a:lnSpc>
              <a:buClr>
                <a:srgbClr val="0B5394"/>
              </a:buClr>
              <a:buSzPts val="2700"/>
              <a:buFont typeface="Poppins"/>
              <a:buChar char="○"/>
            </a:pPr>
            <a:r>
              <a:rPr lang="en-US" kern="0">
                <a:solidFill>
                  <a:srgbClr val="0B5394"/>
                </a:solidFill>
                <a:latin typeface="Poppins"/>
                <a:ea typeface="Poppins"/>
                <a:cs typeface="Poppins"/>
                <a:sym typeface="Poppins"/>
              </a:rPr>
              <a:t>Support arrests and prosecution of offenders </a:t>
            </a:r>
            <a:endParaRPr kern="0">
              <a:solidFill>
                <a:srgbClr val="0B5394"/>
              </a:solidFill>
              <a:latin typeface="Poppins"/>
              <a:ea typeface="Poppins"/>
              <a:cs typeface="Poppins"/>
              <a:sym typeface="Poppins"/>
            </a:endParaRPr>
          </a:p>
          <a:p>
            <a:pPr marL="609630" lvl="1" indent="-266713" defTabSz="609630">
              <a:lnSpc>
                <a:spcPct val="115000"/>
              </a:lnSpc>
              <a:buClr>
                <a:srgbClr val="0B5394"/>
              </a:buClr>
              <a:buSzPts val="2700"/>
              <a:buFont typeface="Poppins"/>
              <a:buChar char="○"/>
            </a:pPr>
            <a:r>
              <a:rPr lang="en-US" kern="0">
                <a:solidFill>
                  <a:srgbClr val="0B5394"/>
                </a:solidFill>
                <a:latin typeface="Poppins"/>
                <a:ea typeface="Poppins"/>
                <a:cs typeface="Poppins"/>
                <a:sym typeface="Poppins"/>
              </a:rPr>
              <a:t>Uncover and dismantle organized criminal networks </a:t>
            </a:r>
            <a:endParaRPr kern="0">
              <a:solidFill>
                <a:srgbClr val="0B5394"/>
              </a:solidFill>
              <a:latin typeface="Poppins"/>
              <a:ea typeface="Poppins"/>
              <a:cs typeface="Poppins"/>
              <a:sym typeface="Poppins"/>
            </a:endParaRPr>
          </a:p>
          <a:p>
            <a:pPr marL="609630" lvl="1" indent="-266713" defTabSz="609630">
              <a:lnSpc>
                <a:spcPct val="115000"/>
              </a:lnSpc>
              <a:buClr>
                <a:srgbClr val="0B5394"/>
              </a:buClr>
              <a:buSzPts val="2700"/>
              <a:buFont typeface="Poppins"/>
              <a:buChar char="○"/>
            </a:pPr>
            <a:r>
              <a:rPr lang="en-US" kern="0">
                <a:solidFill>
                  <a:srgbClr val="0B5394"/>
                </a:solidFill>
                <a:latin typeface="Poppins"/>
                <a:ea typeface="Poppins"/>
                <a:cs typeface="Poppins"/>
                <a:sym typeface="Poppins"/>
              </a:rPr>
              <a:t>Identify links between mercury trafficking and related crimes (e.g., illegal mining, smuggling</a:t>
            </a:r>
            <a:endParaRPr kern="0">
              <a:solidFill>
                <a:srgbClr val="0B5394"/>
              </a:solidFill>
              <a:latin typeface="Poppins"/>
              <a:ea typeface="Poppins"/>
              <a:cs typeface="Poppins"/>
              <a:sym typeface="Poppins"/>
            </a:endParaRPr>
          </a:p>
          <a:p>
            <a:pPr marL="609630" defTabSz="609630">
              <a:lnSpc>
                <a:spcPct val="115000"/>
              </a:lnSpc>
              <a:buClr>
                <a:srgbClr val="000000"/>
              </a:buClr>
            </a:pPr>
            <a:endParaRPr kern="0">
              <a:solidFill>
                <a:srgbClr val="0B5394"/>
              </a:solidFill>
              <a:latin typeface="Poppins"/>
              <a:ea typeface="Poppins"/>
              <a:cs typeface="Poppins"/>
              <a:sym typeface="Poppins"/>
            </a:endParaRPr>
          </a:p>
          <a:p>
            <a:pPr marL="304815" indent="-279414" defTabSz="609630">
              <a:lnSpc>
                <a:spcPct val="115000"/>
              </a:lnSpc>
              <a:buClr>
                <a:srgbClr val="0B5394"/>
              </a:buClr>
              <a:buSzPts val="3000"/>
              <a:buFont typeface="Poppins"/>
              <a:buChar char="●"/>
            </a:pPr>
            <a:r>
              <a:rPr lang="en-US" sz="2000" b="1" kern="0">
                <a:solidFill>
                  <a:srgbClr val="0B5394"/>
                </a:solidFill>
                <a:latin typeface="Poppins"/>
                <a:ea typeface="Poppins"/>
                <a:cs typeface="Poppins"/>
                <a:sym typeface="Poppins"/>
              </a:rPr>
              <a:t>Health Authorities:</a:t>
            </a:r>
            <a:endParaRPr sz="2000" b="1" kern="0">
              <a:solidFill>
                <a:srgbClr val="0B5394"/>
              </a:solidFill>
              <a:latin typeface="Poppins"/>
              <a:ea typeface="Poppins"/>
              <a:cs typeface="Poppins"/>
              <a:sym typeface="Poppins"/>
            </a:endParaRPr>
          </a:p>
          <a:p>
            <a:pPr marL="609630" lvl="1" indent="-266713" defTabSz="609630">
              <a:lnSpc>
                <a:spcPct val="115000"/>
              </a:lnSpc>
              <a:buClr>
                <a:srgbClr val="0B5394"/>
              </a:buClr>
              <a:buSzPts val="2700"/>
              <a:buFont typeface="Poppins"/>
              <a:buChar char="○"/>
            </a:pPr>
            <a:r>
              <a:rPr lang="en-US" kern="0">
                <a:solidFill>
                  <a:srgbClr val="0B5394"/>
                </a:solidFill>
                <a:latin typeface="Poppins"/>
                <a:ea typeface="Poppins"/>
                <a:cs typeface="Poppins"/>
                <a:sym typeface="Poppins"/>
              </a:rPr>
              <a:t>Identify unlicensed mercury use and illegal mercury trade channels </a:t>
            </a:r>
            <a:endParaRPr kern="0">
              <a:solidFill>
                <a:srgbClr val="0B5394"/>
              </a:solidFill>
              <a:latin typeface="Poppins"/>
              <a:ea typeface="Poppins"/>
              <a:cs typeface="Poppins"/>
              <a:sym typeface="Poppins"/>
            </a:endParaRPr>
          </a:p>
          <a:p>
            <a:pPr marL="609630" lvl="1" indent="-266713" defTabSz="609630">
              <a:lnSpc>
                <a:spcPct val="115000"/>
              </a:lnSpc>
              <a:buClr>
                <a:srgbClr val="0B5394"/>
              </a:buClr>
              <a:buSzPts val="2700"/>
              <a:buFont typeface="Poppins"/>
              <a:buChar char="○"/>
            </a:pPr>
            <a:r>
              <a:rPr lang="en-US" kern="0">
                <a:solidFill>
                  <a:srgbClr val="0B5394"/>
                </a:solidFill>
                <a:latin typeface="Poppins"/>
                <a:ea typeface="Poppins"/>
                <a:cs typeface="Poppins"/>
                <a:sym typeface="Poppins"/>
              </a:rPr>
              <a:t>Provide technical expertise on mercury exposure and health risks </a:t>
            </a:r>
            <a:endParaRPr kern="0">
              <a:solidFill>
                <a:srgbClr val="0B5394"/>
              </a:solidFill>
              <a:latin typeface="Poppins"/>
              <a:ea typeface="Poppins"/>
              <a:cs typeface="Poppins"/>
              <a:sym typeface="Poppins"/>
            </a:endParaRPr>
          </a:p>
          <a:p>
            <a:pPr marL="609630" lvl="1" indent="-266713" defTabSz="609630">
              <a:lnSpc>
                <a:spcPct val="115000"/>
              </a:lnSpc>
              <a:buClr>
                <a:srgbClr val="0B5394"/>
              </a:buClr>
              <a:buSzPts val="2700"/>
              <a:buFont typeface="Poppins"/>
              <a:buChar char="○"/>
            </a:pPr>
            <a:r>
              <a:rPr lang="en-US" kern="0">
                <a:solidFill>
                  <a:srgbClr val="0B5394"/>
                </a:solidFill>
                <a:latin typeface="Poppins"/>
                <a:ea typeface="Poppins"/>
                <a:cs typeface="Poppins"/>
                <a:sym typeface="Poppins"/>
              </a:rPr>
              <a:t>Monitor public health impacts of mercury </a:t>
            </a:r>
            <a:endParaRPr kern="0">
              <a:solidFill>
                <a:srgbClr val="0B5394"/>
              </a:solidFill>
              <a:latin typeface="Poppins"/>
              <a:ea typeface="Poppins"/>
              <a:cs typeface="Poppins"/>
              <a:sym typeface="Poppins"/>
            </a:endParaRPr>
          </a:p>
          <a:p>
            <a:pPr marL="609630" lvl="1" indent="-266713" defTabSz="609630">
              <a:lnSpc>
                <a:spcPct val="115000"/>
              </a:lnSpc>
              <a:buClr>
                <a:srgbClr val="0B5394"/>
              </a:buClr>
              <a:buSzPts val="2700"/>
              <a:buFont typeface="Poppins"/>
              <a:buChar char="○"/>
            </a:pPr>
            <a:r>
              <a:rPr lang="en-US" kern="0">
                <a:solidFill>
                  <a:srgbClr val="0B5394"/>
                </a:solidFill>
                <a:latin typeface="Poppins"/>
                <a:ea typeface="Poppins"/>
                <a:cs typeface="Poppins"/>
                <a:sym typeface="Poppins"/>
              </a:rPr>
              <a:t>Support implementation and enforcement of health-related regulations</a:t>
            </a:r>
            <a:endParaRPr kern="0">
              <a:solidFill>
                <a:srgbClr val="0B5394"/>
              </a:solidFill>
              <a:latin typeface="Poppins"/>
              <a:ea typeface="Poppins"/>
              <a:cs typeface="Poppins"/>
              <a:sym typeface="Poppins"/>
            </a:endParaRPr>
          </a:p>
          <a:p>
            <a:pPr marL="609630" lvl="1" indent="-266713" defTabSz="609630">
              <a:lnSpc>
                <a:spcPct val="115000"/>
              </a:lnSpc>
              <a:buClr>
                <a:srgbClr val="0B5394"/>
              </a:buClr>
              <a:buSzPts val="2700"/>
              <a:buFont typeface="Poppins"/>
              <a:buChar char="○"/>
            </a:pPr>
            <a:r>
              <a:rPr lang="en-US" kern="0">
                <a:solidFill>
                  <a:srgbClr val="0B5394"/>
                </a:solidFill>
                <a:latin typeface="Poppins"/>
                <a:ea typeface="Poppins"/>
                <a:cs typeface="Poppins"/>
                <a:sym typeface="Poppins"/>
              </a:rPr>
              <a:t>Assess risks to human health and promote safer alternatives</a:t>
            </a:r>
            <a:endParaRPr kern="0">
              <a:solidFill>
                <a:srgbClr val="0B5394"/>
              </a:solidFill>
              <a:latin typeface="Poppins"/>
              <a:ea typeface="Poppins"/>
              <a:cs typeface="Poppins"/>
              <a:sym typeface="Poppins"/>
            </a:endParaRPr>
          </a:p>
        </p:txBody>
      </p:sp>
      <p:sp>
        <p:nvSpPr>
          <p:cNvPr id="118" name="Google Shape;118;p3" descr="$PPTXTitle"/>
          <p:cNvSpPr txBox="1">
            <a:spLocks noGrp="1"/>
          </p:cNvSpPr>
          <p:nvPr>
            <p:ph type="title"/>
          </p:nvPr>
        </p:nvSpPr>
        <p:spPr>
          <a:xfrm>
            <a:off x="517600" y="237683"/>
            <a:ext cx="10959600" cy="449090"/>
          </a:xfrm>
          <a:prstGeom prst="rect">
            <a:avLst/>
          </a:prstGeom>
          <a:noFill/>
          <a:ln>
            <a:noFill/>
          </a:ln>
        </p:spPr>
        <p:txBody>
          <a:bodyPr spcFirstLastPara="1" wrap="square" lIns="0" tIns="8883" rIns="0" bIns="0" anchor="t" anchorCtr="0">
            <a:spAutoFit/>
          </a:bodyPr>
          <a:lstStyle/>
          <a:p>
            <a:pPr marL="1191319" marR="3387">
              <a:lnSpc>
                <a:spcPct val="110000"/>
              </a:lnSpc>
            </a:pPr>
            <a:r>
              <a:rPr lang="en-US" sz="2600" b="1">
                <a:solidFill>
                  <a:srgbClr val="1F487C"/>
                </a:solidFill>
                <a:latin typeface="Poppins"/>
                <a:ea typeface="Poppins"/>
                <a:cs typeface="Poppins"/>
                <a:sym typeface="Poppins"/>
              </a:rPr>
              <a:t>Key Stakeholders and Roles in Controlling Mercury Trade</a:t>
            </a:r>
            <a:endParaRPr sz="2600" b="1">
              <a:latin typeface="Poppins"/>
              <a:ea typeface="Poppins"/>
              <a:cs typeface="Poppins"/>
              <a:sym typeface="Poppins"/>
            </a:endParaRPr>
          </a:p>
        </p:txBody>
      </p:sp>
      <p:sp>
        <p:nvSpPr>
          <p:cNvPr id="119" name="Google Shape;119;p3"/>
          <p:cNvSpPr/>
          <p:nvPr/>
        </p:nvSpPr>
        <p:spPr>
          <a:xfrm>
            <a:off x="11477244" y="1"/>
            <a:ext cx="715010" cy="1110403"/>
          </a:xfrm>
          <a:custGeom>
            <a:avLst/>
            <a:gdLst/>
            <a:ahLst/>
            <a:cxnLst/>
            <a:rect l="l" t="t" r="r" b="b"/>
            <a:pathLst>
              <a:path w="1072515" h="1665605" extrusionOk="0">
                <a:moveTo>
                  <a:pt x="1072134" y="0"/>
                </a:moveTo>
                <a:lnTo>
                  <a:pt x="55250" y="0"/>
                </a:lnTo>
                <a:lnTo>
                  <a:pt x="53070" y="6954"/>
                </a:lnTo>
                <a:lnTo>
                  <a:pt x="40874" y="51296"/>
                </a:lnTo>
                <a:lnTo>
                  <a:pt x="30207" y="96251"/>
                </a:lnTo>
                <a:lnTo>
                  <a:pt x="21100" y="141788"/>
                </a:lnTo>
                <a:lnTo>
                  <a:pt x="13583" y="187880"/>
                </a:lnTo>
                <a:lnTo>
                  <a:pt x="7684" y="234495"/>
                </a:lnTo>
                <a:lnTo>
                  <a:pt x="3435" y="281605"/>
                </a:lnTo>
                <a:lnTo>
                  <a:pt x="863" y="329180"/>
                </a:lnTo>
                <a:lnTo>
                  <a:pt x="0" y="377190"/>
                </a:lnTo>
                <a:lnTo>
                  <a:pt x="863" y="425208"/>
                </a:lnTo>
                <a:lnTo>
                  <a:pt x="3435" y="472790"/>
                </a:lnTo>
                <a:lnTo>
                  <a:pt x="7684" y="519908"/>
                </a:lnTo>
                <a:lnTo>
                  <a:pt x="13583" y="566530"/>
                </a:lnTo>
                <a:lnTo>
                  <a:pt x="21100" y="612629"/>
                </a:lnTo>
                <a:lnTo>
                  <a:pt x="30207" y="658173"/>
                </a:lnTo>
                <a:lnTo>
                  <a:pt x="40874" y="703134"/>
                </a:lnTo>
                <a:lnTo>
                  <a:pt x="53070" y="747481"/>
                </a:lnTo>
                <a:lnTo>
                  <a:pt x="66768" y="791186"/>
                </a:lnTo>
                <a:lnTo>
                  <a:pt x="81937" y="834219"/>
                </a:lnTo>
                <a:lnTo>
                  <a:pt x="98547" y="876550"/>
                </a:lnTo>
                <a:lnTo>
                  <a:pt x="116569" y="918149"/>
                </a:lnTo>
                <a:lnTo>
                  <a:pt x="135973" y="958987"/>
                </a:lnTo>
                <a:lnTo>
                  <a:pt x="156730" y="999035"/>
                </a:lnTo>
                <a:lnTo>
                  <a:pt x="178811" y="1038262"/>
                </a:lnTo>
                <a:lnTo>
                  <a:pt x="202185" y="1076640"/>
                </a:lnTo>
                <a:lnTo>
                  <a:pt x="226823" y="1114138"/>
                </a:lnTo>
                <a:lnTo>
                  <a:pt x="252695" y="1150727"/>
                </a:lnTo>
                <a:lnTo>
                  <a:pt x="279772" y="1186378"/>
                </a:lnTo>
                <a:lnTo>
                  <a:pt x="308024" y="1221060"/>
                </a:lnTo>
                <a:lnTo>
                  <a:pt x="337423" y="1254745"/>
                </a:lnTo>
                <a:lnTo>
                  <a:pt x="367937" y="1287403"/>
                </a:lnTo>
                <a:lnTo>
                  <a:pt x="399537" y="1319003"/>
                </a:lnTo>
                <a:lnTo>
                  <a:pt x="432195" y="1349517"/>
                </a:lnTo>
                <a:lnTo>
                  <a:pt x="465880" y="1378916"/>
                </a:lnTo>
                <a:lnTo>
                  <a:pt x="500562" y="1407168"/>
                </a:lnTo>
                <a:lnTo>
                  <a:pt x="536213" y="1434245"/>
                </a:lnTo>
                <a:lnTo>
                  <a:pt x="572802" y="1460117"/>
                </a:lnTo>
                <a:lnTo>
                  <a:pt x="610300" y="1484755"/>
                </a:lnTo>
                <a:lnTo>
                  <a:pt x="648678" y="1508129"/>
                </a:lnTo>
                <a:lnTo>
                  <a:pt x="687905" y="1530210"/>
                </a:lnTo>
                <a:lnTo>
                  <a:pt x="727953" y="1550967"/>
                </a:lnTo>
                <a:lnTo>
                  <a:pt x="768791" y="1570371"/>
                </a:lnTo>
                <a:lnTo>
                  <a:pt x="810390" y="1588393"/>
                </a:lnTo>
                <a:lnTo>
                  <a:pt x="852721" y="1605003"/>
                </a:lnTo>
                <a:lnTo>
                  <a:pt x="895754" y="1620172"/>
                </a:lnTo>
                <a:lnTo>
                  <a:pt x="939459" y="1633870"/>
                </a:lnTo>
                <a:lnTo>
                  <a:pt x="983806" y="1646066"/>
                </a:lnTo>
                <a:lnTo>
                  <a:pt x="1028767" y="1656733"/>
                </a:lnTo>
                <a:lnTo>
                  <a:pt x="1072134" y="1665404"/>
                </a:lnTo>
                <a:lnTo>
                  <a:pt x="1072134"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20" name="Google Shape;120;p3"/>
          <p:cNvSpPr/>
          <p:nvPr/>
        </p:nvSpPr>
        <p:spPr>
          <a:xfrm>
            <a:off x="9731194" y="1708474"/>
            <a:ext cx="2461260" cy="2473113"/>
          </a:xfrm>
          <a:custGeom>
            <a:avLst/>
            <a:gdLst/>
            <a:ahLst/>
            <a:cxnLst/>
            <a:rect l="l" t="t" r="r" b="b"/>
            <a:pathLst>
              <a:path w="3691890" h="3709670" extrusionOk="0">
                <a:moveTo>
                  <a:pt x="3691509" y="123304"/>
                </a:moveTo>
                <a:lnTo>
                  <a:pt x="3635743" y="98552"/>
                </a:lnTo>
                <a:lnTo>
                  <a:pt x="3593414" y="81940"/>
                </a:lnTo>
                <a:lnTo>
                  <a:pt x="3550386" y="66776"/>
                </a:lnTo>
                <a:lnTo>
                  <a:pt x="3506673" y="53073"/>
                </a:lnTo>
                <a:lnTo>
                  <a:pt x="3462324" y="40881"/>
                </a:lnTo>
                <a:lnTo>
                  <a:pt x="3417366" y="30213"/>
                </a:lnTo>
                <a:lnTo>
                  <a:pt x="3371824" y="21107"/>
                </a:lnTo>
                <a:lnTo>
                  <a:pt x="3325723" y="13589"/>
                </a:lnTo>
                <a:lnTo>
                  <a:pt x="3279102" y="7696"/>
                </a:lnTo>
                <a:lnTo>
                  <a:pt x="3231985" y="3441"/>
                </a:lnTo>
                <a:lnTo>
                  <a:pt x="3184398" y="876"/>
                </a:lnTo>
                <a:lnTo>
                  <a:pt x="3136392" y="0"/>
                </a:lnTo>
                <a:lnTo>
                  <a:pt x="3088373" y="876"/>
                </a:lnTo>
                <a:lnTo>
                  <a:pt x="3040799" y="3441"/>
                </a:lnTo>
                <a:lnTo>
                  <a:pt x="2993694" y="7696"/>
                </a:lnTo>
                <a:lnTo>
                  <a:pt x="2947073" y="13589"/>
                </a:lnTo>
                <a:lnTo>
                  <a:pt x="2900984" y="21107"/>
                </a:lnTo>
                <a:lnTo>
                  <a:pt x="2855442" y="30213"/>
                </a:lnTo>
                <a:lnTo>
                  <a:pt x="2810497" y="40881"/>
                </a:lnTo>
                <a:lnTo>
                  <a:pt x="2766149" y="53073"/>
                </a:lnTo>
                <a:lnTo>
                  <a:pt x="2722448" y="66776"/>
                </a:lnTo>
                <a:lnTo>
                  <a:pt x="2679420" y="81940"/>
                </a:lnTo>
                <a:lnTo>
                  <a:pt x="2637091" y="98552"/>
                </a:lnTo>
                <a:lnTo>
                  <a:pt x="2595499" y="116573"/>
                </a:lnTo>
                <a:lnTo>
                  <a:pt x="2554668" y="135978"/>
                </a:lnTo>
                <a:lnTo>
                  <a:pt x="2514625" y="156730"/>
                </a:lnTo>
                <a:lnTo>
                  <a:pt x="2475407" y="178816"/>
                </a:lnTo>
                <a:lnTo>
                  <a:pt x="2437028" y="202184"/>
                </a:lnTo>
                <a:lnTo>
                  <a:pt x="2399538" y="226822"/>
                </a:lnTo>
                <a:lnTo>
                  <a:pt x="2362949" y="252691"/>
                </a:lnTo>
                <a:lnTo>
                  <a:pt x="2327300" y="279768"/>
                </a:lnTo>
                <a:lnTo>
                  <a:pt x="2292616" y="308025"/>
                </a:lnTo>
                <a:lnTo>
                  <a:pt x="2258936" y="337413"/>
                </a:lnTo>
                <a:lnTo>
                  <a:pt x="2226284" y="367931"/>
                </a:lnTo>
                <a:lnTo>
                  <a:pt x="2194687" y="399529"/>
                </a:lnTo>
                <a:lnTo>
                  <a:pt x="2164169" y="432181"/>
                </a:lnTo>
                <a:lnTo>
                  <a:pt x="2134781" y="465861"/>
                </a:lnTo>
                <a:lnTo>
                  <a:pt x="2106523" y="500545"/>
                </a:lnTo>
                <a:lnTo>
                  <a:pt x="2079447" y="536194"/>
                </a:lnTo>
                <a:lnTo>
                  <a:pt x="2053577" y="572782"/>
                </a:lnTo>
                <a:lnTo>
                  <a:pt x="2028939" y="610273"/>
                </a:lnTo>
                <a:lnTo>
                  <a:pt x="2005571" y="648652"/>
                </a:lnTo>
                <a:lnTo>
                  <a:pt x="1983486" y="687870"/>
                </a:lnTo>
                <a:lnTo>
                  <a:pt x="1962734" y="727913"/>
                </a:lnTo>
                <a:lnTo>
                  <a:pt x="1943328" y="768743"/>
                </a:lnTo>
                <a:lnTo>
                  <a:pt x="1925307" y="810336"/>
                </a:lnTo>
                <a:lnTo>
                  <a:pt x="1908695" y="852665"/>
                </a:lnTo>
                <a:lnTo>
                  <a:pt x="1893531" y="895692"/>
                </a:lnTo>
                <a:lnTo>
                  <a:pt x="1879828" y="939393"/>
                </a:lnTo>
                <a:lnTo>
                  <a:pt x="1867636" y="983742"/>
                </a:lnTo>
                <a:lnTo>
                  <a:pt x="1856968" y="1028687"/>
                </a:lnTo>
                <a:lnTo>
                  <a:pt x="1847862" y="1074229"/>
                </a:lnTo>
                <a:lnTo>
                  <a:pt x="1840344" y="1120317"/>
                </a:lnTo>
                <a:lnTo>
                  <a:pt x="1834451" y="1166939"/>
                </a:lnTo>
                <a:lnTo>
                  <a:pt x="1831619" y="1198257"/>
                </a:lnTo>
                <a:lnTo>
                  <a:pt x="1809038" y="1188466"/>
                </a:lnTo>
                <a:lnTo>
                  <a:pt x="1766709" y="1171854"/>
                </a:lnTo>
                <a:lnTo>
                  <a:pt x="1723682" y="1156690"/>
                </a:lnTo>
                <a:lnTo>
                  <a:pt x="1679981" y="1142987"/>
                </a:lnTo>
                <a:lnTo>
                  <a:pt x="1635633" y="1130795"/>
                </a:lnTo>
                <a:lnTo>
                  <a:pt x="1590687" y="1120127"/>
                </a:lnTo>
                <a:lnTo>
                  <a:pt x="1545145" y="1111021"/>
                </a:lnTo>
                <a:lnTo>
                  <a:pt x="1499057" y="1103503"/>
                </a:lnTo>
                <a:lnTo>
                  <a:pt x="1452435" y="1097610"/>
                </a:lnTo>
                <a:lnTo>
                  <a:pt x="1405331" y="1093355"/>
                </a:lnTo>
                <a:lnTo>
                  <a:pt x="1357757" y="1090790"/>
                </a:lnTo>
                <a:lnTo>
                  <a:pt x="1309751" y="1089914"/>
                </a:lnTo>
                <a:lnTo>
                  <a:pt x="1261732" y="1090790"/>
                </a:lnTo>
                <a:lnTo>
                  <a:pt x="1214145" y="1093355"/>
                </a:lnTo>
                <a:lnTo>
                  <a:pt x="1167028" y="1097610"/>
                </a:lnTo>
                <a:lnTo>
                  <a:pt x="1120406" y="1103503"/>
                </a:lnTo>
                <a:lnTo>
                  <a:pt x="1074305" y="1111021"/>
                </a:lnTo>
                <a:lnTo>
                  <a:pt x="1028763" y="1120127"/>
                </a:lnTo>
                <a:lnTo>
                  <a:pt x="983805" y="1130795"/>
                </a:lnTo>
                <a:lnTo>
                  <a:pt x="939457" y="1142987"/>
                </a:lnTo>
                <a:lnTo>
                  <a:pt x="895743" y="1156690"/>
                </a:lnTo>
                <a:lnTo>
                  <a:pt x="852716" y="1171854"/>
                </a:lnTo>
                <a:lnTo>
                  <a:pt x="810387" y="1188466"/>
                </a:lnTo>
                <a:lnTo>
                  <a:pt x="768781" y="1206487"/>
                </a:lnTo>
                <a:lnTo>
                  <a:pt x="727951" y="1225892"/>
                </a:lnTo>
                <a:lnTo>
                  <a:pt x="687895" y="1246657"/>
                </a:lnTo>
                <a:lnTo>
                  <a:pt x="648677" y="1268730"/>
                </a:lnTo>
                <a:lnTo>
                  <a:pt x="610298" y="1292110"/>
                </a:lnTo>
                <a:lnTo>
                  <a:pt x="572795" y="1316748"/>
                </a:lnTo>
                <a:lnTo>
                  <a:pt x="536206" y="1342618"/>
                </a:lnTo>
                <a:lnTo>
                  <a:pt x="500557" y="1369695"/>
                </a:lnTo>
                <a:lnTo>
                  <a:pt x="465874" y="1397939"/>
                </a:lnTo>
                <a:lnTo>
                  <a:pt x="432193" y="1427340"/>
                </a:lnTo>
                <a:lnTo>
                  <a:pt x="399529" y="1457858"/>
                </a:lnTo>
                <a:lnTo>
                  <a:pt x="367931" y="1489456"/>
                </a:lnTo>
                <a:lnTo>
                  <a:pt x="337413" y="1522120"/>
                </a:lnTo>
                <a:lnTo>
                  <a:pt x="308013" y="1555800"/>
                </a:lnTo>
                <a:lnTo>
                  <a:pt x="279768" y="1590484"/>
                </a:lnTo>
                <a:lnTo>
                  <a:pt x="252691" y="1626133"/>
                </a:lnTo>
                <a:lnTo>
                  <a:pt x="226822" y="1662722"/>
                </a:lnTo>
                <a:lnTo>
                  <a:pt x="202184" y="1700225"/>
                </a:lnTo>
                <a:lnTo>
                  <a:pt x="178803" y="1738604"/>
                </a:lnTo>
                <a:lnTo>
                  <a:pt x="156730" y="1777822"/>
                </a:lnTo>
                <a:lnTo>
                  <a:pt x="135966" y="1817878"/>
                </a:lnTo>
                <a:lnTo>
                  <a:pt x="116560" y="1858708"/>
                </a:lnTo>
                <a:lnTo>
                  <a:pt x="98539" y="1900313"/>
                </a:lnTo>
                <a:lnTo>
                  <a:pt x="81927" y="1942642"/>
                </a:lnTo>
                <a:lnTo>
                  <a:pt x="66763" y="1985670"/>
                </a:lnTo>
                <a:lnTo>
                  <a:pt x="53060" y="2029383"/>
                </a:lnTo>
                <a:lnTo>
                  <a:pt x="40868" y="2073732"/>
                </a:lnTo>
                <a:lnTo>
                  <a:pt x="30200" y="2118690"/>
                </a:lnTo>
                <a:lnTo>
                  <a:pt x="21094" y="2164232"/>
                </a:lnTo>
                <a:lnTo>
                  <a:pt x="13576" y="2210333"/>
                </a:lnTo>
                <a:lnTo>
                  <a:pt x="7683" y="2256955"/>
                </a:lnTo>
                <a:lnTo>
                  <a:pt x="3429" y="2304072"/>
                </a:lnTo>
                <a:lnTo>
                  <a:pt x="863" y="2351659"/>
                </a:lnTo>
                <a:lnTo>
                  <a:pt x="0" y="2399665"/>
                </a:lnTo>
                <a:lnTo>
                  <a:pt x="863" y="2447683"/>
                </a:lnTo>
                <a:lnTo>
                  <a:pt x="3429" y="2495258"/>
                </a:lnTo>
                <a:lnTo>
                  <a:pt x="7683" y="2542362"/>
                </a:lnTo>
                <a:lnTo>
                  <a:pt x="13576" y="2588984"/>
                </a:lnTo>
                <a:lnTo>
                  <a:pt x="21094" y="2635072"/>
                </a:lnTo>
                <a:lnTo>
                  <a:pt x="30200" y="2680614"/>
                </a:lnTo>
                <a:lnTo>
                  <a:pt x="40868" y="2725559"/>
                </a:lnTo>
                <a:lnTo>
                  <a:pt x="53060" y="2769908"/>
                </a:lnTo>
                <a:lnTo>
                  <a:pt x="66763" y="2813608"/>
                </a:lnTo>
                <a:lnTo>
                  <a:pt x="81927" y="2856636"/>
                </a:lnTo>
                <a:lnTo>
                  <a:pt x="98539" y="2898965"/>
                </a:lnTo>
                <a:lnTo>
                  <a:pt x="116560" y="2940558"/>
                </a:lnTo>
                <a:lnTo>
                  <a:pt x="135966" y="2981388"/>
                </a:lnTo>
                <a:lnTo>
                  <a:pt x="156730" y="3021431"/>
                </a:lnTo>
                <a:lnTo>
                  <a:pt x="178803" y="3060649"/>
                </a:lnTo>
                <a:lnTo>
                  <a:pt x="202184" y="3099028"/>
                </a:lnTo>
                <a:lnTo>
                  <a:pt x="226822" y="3136519"/>
                </a:lnTo>
                <a:lnTo>
                  <a:pt x="252691" y="3173107"/>
                </a:lnTo>
                <a:lnTo>
                  <a:pt x="279768" y="3208756"/>
                </a:lnTo>
                <a:lnTo>
                  <a:pt x="308013" y="3243440"/>
                </a:lnTo>
                <a:lnTo>
                  <a:pt x="337413" y="3277120"/>
                </a:lnTo>
                <a:lnTo>
                  <a:pt x="367931" y="3309772"/>
                </a:lnTo>
                <a:lnTo>
                  <a:pt x="399529" y="3341370"/>
                </a:lnTo>
                <a:lnTo>
                  <a:pt x="432193" y="3371888"/>
                </a:lnTo>
                <a:lnTo>
                  <a:pt x="465874" y="3401276"/>
                </a:lnTo>
                <a:lnTo>
                  <a:pt x="500557" y="3429533"/>
                </a:lnTo>
                <a:lnTo>
                  <a:pt x="536206" y="3456609"/>
                </a:lnTo>
                <a:lnTo>
                  <a:pt x="572795" y="3482479"/>
                </a:lnTo>
                <a:lnTo>
                  <a:pt x="610298" y="3507117"/>
                </a:lnTo>
                <a:lnTo>
                  <a:pt x="648677" y="3530485"/>
                </a:lnTo>
                <a:lnTo>
                  <a:pt x="687895" y="3552571"/>
                </a:lnTo>
                <a:lnTo>
                  <a:pt x="727951" y="3573322"/>
                </a:lnTo>
                <a:lnTo>
                  <a:pt x="768781" y="3592728"/>
                </a:lnTo>
                <a:lnTo>
                  <a:pt x="810387" y="3610749"/>
                </a:lnTo>
                <a:lnTo>
                  <a:pt x="852716" y="3627361"/>
                </a:lnTo>
                <a:lnTo>
                  <a:pt x="895743" y="3642525"/>
                </a:lnTo>
                <a:lnTo>
                  <a:pt x="939457" y="3656228"/>
                </a:lnTo>
                <a:lnTo>
                  <a:pt x="983805" y="3668420"/>
                </a:lnTo>
                <a:lnTo>
                  <a:pt x="1028763" y="3679088"/>
                </a:lnTo>
                <a:lnTo>
                  <a:pt x="1074305" y="3688194"/>
                </a:lnTo>
                <a:lnTo>
                  <a:pt x="1120406" y="3695712"/>
                </a:lnTo>
                <a:lnTo>
                  <a:pt x="1167028" y="3701605"/>
                </a:lnTo>
                <a:lnTo>
                  <a:pt x="1214145" y="3705860"/>
                </a:lnTo>
                <a:lnTo>
                  <a:pt x="1261732" y="3708425"/>
                </a:lnTo>
                <a:lnTo>
                  <a:pt x="1309751" y="3709289"/>
                </a:lnTo>
                <a:lnTo>
                  <a:pt x="1357757" y="3708425"/>
                </a:lnTo>
                <a:lnTo>
                  <a:pt x="1405331" y="3705860"/>
                </a:lnTo>
                <a:lnTo>
                  <a:pt x="1452435" y="3701605"/>
                </a:lnTo>
                <a:lnTo>
                  <a:pt x="1499057" y="3695712"/>
                </a:lnTo>
                <a:lnTo>
                  <a:pt x="1545145" y="3688194"/>
                </a:lnTo>
                <a:lnTo>
                  <a:pt x="1590687" y="3679088"/>
                </a:lnTo>
                <a:lnTo>
                  <a:pt x="1635633" y="3668420"/>
                </a:lnTo>
                <a:lnTo>
                  <a:pt x="1679981" y="3656228"/>
                </a:lnTo>
                <a:lnTo>
                  <a:pt x="1723682" y="3642525"/>
                </a:lnTo>
                <a:lnTo>
                  <a:pt x="1766709" y="3627361"/>
                </a:lnTo>
                <a:lnTo>
                  <a:pt x="1809038" y="3610749"/>
                </a:lnTo>
                <a:lnTo>
                  <a:pt x="1850631" y="3592728"/>
                </a:lnTo>
                <a:lnTo>
                  <a:pt x="1891461" y="3573322"/>
                </a:lnTo>
                <a:lnTo>
                  <a:pt x="1931504" y="3552571"/>
                </a:lnTo>
                <a:lnTo>
                  <a:pt x="1970722" y="3530485"/>
                </a:lnTo>
                <a:lnTo>
                  <a:pt x="2009101" y="3507117"/>
                </a:lnTo>
                <a:lnTo>
                  <a:pt x="2046592" y="3482479"/>
                </a:lnTo>
                <a:lnTo>
                  <a:pt x="2083181" y="3456609"/>
                </a:lnTo>
                <a:lnTo>
                  <a:pt x="2118830" y="3429533"/>
                </a:lnTo>
                <a:lnTo>
                  <a:pt x="2153513" y="3401276"/>
                </a:lnTo>
                <a:lnTo>
                  <a:pt x="2187194" y="3371888"/>
                </a:lnTo>
                <a:lnTo>
                  <a:pt x="2219845" y="3341370"/>
                </a:lnTo>
                <a:lnTo>
                  <a:pt x="2251443" y="3309772"/>
                </a:lnTo>
                <a:lnTo>
                  <a:pt x="2281961" y="3277120"/>
                </a:lnTo>
                <a:lnTo>
                  <a:pt x="2311349" y="3243440"/>
                </a:lnTo>
                <a:lnTo>
                  <a:pt x="2339606" y="3208756"/>
                </a:lnTo>
                <a:lnTo>
                  <a:pt x="2366683" y="3173107"/>
                </a:lnTo>
                <a:lnTo>
                  <a:pt x="2392553" y="3136519"/>
                </a:lnTo>
                <a:lnTo>
                  <a:pt x="2417191" y="3099028"/>
                </a:lnTo>
                <a:lnTo>
                  <a:pt x="2440559" y="3060649"/>
                </a:lnTo>
                <a:lnTo>
                  <a:pt x="2462644" y="3021431"/>
                </a:lnTo>
                <a:lnTo>
                  <a:pt x="2483396" y="2981388"/>
                </a:lnTo>
                <a:lnTo>
                  <a:pt x="2502801" y="2940558"/>
                </a:lnTo>
                <a:lnTo>
                  <a:pt x="2520823" y="2898965"/>
                </a:lnTo>
                <a:lnTo>
                  <a:pt x="2537434" y="2856636"/>
                </a:lnTo>
                <a:lnTo>
                  <a:pt x="2552598" y="2813608"/>
                </a:lnTo>
                <a:lnTo>
                  <a:pt x="2566301" y="2769908"/>
                </a:lnTo>
                <a:lnTo>
                  <a:pt x="2578493" y="2725559"/>
                </a:lnTo>
                <a:lnTo>
                  <a:pt x="2589161" y="2680614"/>
                </a:lnTo>
                <a:lnTo>
                  <a:pt x="2598267" y="2635072"/>
                </a:lnTo>
                <a:lnTo>
                  <a:pt x="2605786" y="2588984"/>
                </a:lnTo>
                <a:lnTo>
                  <a:pt x="2611678" y="2542362"/>
                </a:lnTo>
                <a:lnTo>
                  <a:pt x="2614498" y="2511044"/>
                </a:lnTo>
                <a:lnTo>
                  <a:pt x="2637091" y="2520823"/>
                </a:lnTo>
                <a:lnTo>
                  <a:pt x="2679420" y="2537434"/>
                </a:lnTo>
                <a:lnTo>
                  <a:pt x="2722448" y="2552598"/>
                </a:lnTo>
                <a:lnTo>
                  <a:pt x="2766149" y="2566301"/>
                </a:lnTo>
                <a:lnTo>
                  <a:pt x="2810497" y="2578493"/>
                </a:lnTo>
                <a:lnTo>
                  <a:pt x="2855442" y="2589174"/>
                </a:lnTo>
                <a:lnTo>
                  <a:pt x="2900984" y="2598280"/>
                </a:lnTo>
                <a:lnTo>
                  <a:pt x="2947073" y="2605798"/>
                </a:lnTo>
                <a:lnTo>
                  <a:pt x="2993694" y="2611691"/>
                </a:lnTo>
                <a:lnTo>
                  <a:pt x="3040799" y="2615946"/>
                </a:lnTo>
                <a:lnTo>
                  <a:pt x="3088373" y="2618511"/>
                </a:lnTo>
                <a:lnTo>
                  <a:pt x="3136392" y="2619375"/>
                </a:lnTo>
                <a:lnTo>
                  <a:pt x="3184398" y="2618511"/>
                </a:lnTo>
                <a:lnTo>
                  <a:pt x="3231985" y="2615946"/>
                </a:lnTo>
                <a:lnTo>
                  <a:pt x="3279102" y="2611691"/>
                </a:lnTo>
                <a:lnTo>
                  <a:pt x="3325723" y="2605798"/>
                </a:lnTo>
                <a:lnTo>
                  <a:pt x="3371824" y="2598280"/>
                </a:lnTo>
                <a:lnTo>
                  <a:pt x="3417366" y="2589174"/>
                </a:lnTo>
                <a:lnTo>
                  <a:pt x="3462324" y="2578493"/>
                </a:lnTo>
                <a:lnTo>
                  <a:pt x="3506673" y="2566301"/>
                </a:lnTo>
                <a:lnTo>
                  <a:pt x="3550386" y="2552598"/>
                </a:lnTo>
                <a:lnTo>
                  <a:pt x="3593414" y="2537434"/>
                </a:lnTo>
                <a:lnTo>
                  <a:pt x="3635743" y="2520823"/>
                </a:lnTo>
                <a:lnTo>
                  <a:pt x="3677348" y="2502789"/>
                </a:lnTo>
                <a:lnTo>
                  <a:pt x="3691509" y="2496058"/>
                </a:lnTo>
                <a:lnTo>
                  <a:pt x="3691509" y="123304"/>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21" name="Google Shape;121;p3"/>
          <p:cNvSpPr/>
          <p:nvPr/>
        </p:nvSpPr>
        <p:spPr>
          <a:xfrm>
            <a:off x="11217896" y="6133872"/>
            <a:ext cx="974513" cy="724323"/>
          </a:xfrm>
          <a:custGeom>
            <a:avLst/>
            <a:gdLst/>
            <a:ahLst/>
            <a:cxnLst/>
            <a:rect l="l" t="t" r="r" b="b"/>
            <a:pathLst>
              <a:path w="1461769" h="1086484" extrusionOk="0">
                <a:moveTo>
                  <a:pt x="1290468" y="0"/>
                </a:moveTo>
                <a:lnTo>
                  <a:pt x="1242458" y="863"/>
                </a:lnTo>
                <a:lnTo>
                  <a:pt x="1194883" y="3435"/>
                </a:lnTo>
                <a:lnTo>
                  <a:pt x="1147773" y="7684"/>
                </a:lnTo>
                <a:lnTo>
                  <a:pt x="1101158" y="13583"/>
                </a:lnTo>
                <a:lnTo>
                  <a:pt x="1055067" y="21100"/>
                </a:lnTo>
                <a:lnTo>
                  <a:pt x="1009529" y="30207"/>
                </a:lnTo>
                <a:lnTo>
                  <a:pt x="964574" y="40873"/>
                </a:lnTo>
                <a:lnTo>
                  <a:pt x="920233" y="53070"/>
                </a:lnTo>
                <a:lnTo>
                  <a:pt x="876533" y="66767"/>
                </a:lnTo>
                <a:lnTo>
                  <a:pt x="833506" y="81936"/>
                </a:lnTo>
                <a:lnTo>
                  <a:pt x="791180" y="98546"/>
                </a:lnTo>
                <a:lnTo>
                  <a:pt x="749585" y="116568"/>
                </a:lnTo>
                <a:lnTo>
                  <a:pt x="708752" y="135972"/>
                </a:lnTo>
                <a:lnTo>
                  <a:pt x="668708" y="156729"/>
                </a:lnTo>
                <a:lnTo>
                  <a:pt x="629485" y="178808"/>
                </a:lnTo>
                <a:lnTo>
                  <a:pt x="591111" y="202182"/>
                </a:lnTo>
                <a:lnTo>
                  <a:pt x="553616" y="226819"/>
                </a:lnTo>
                <a:lnTo>
                  <a:pt x="517030" y="252691"/>
                </a:lnTo>
                <a:lnTo>
                  <a:pt x="481382" y="279767"/>
                </a:lnTo>
                <a:lnTo>
                  <a:pt x="446702" y="308019"/>
                </a:lnTo>
                <a:lnTo>
                  <a:pt x="413020" y="337416"/>
                </a:lnTo>
                <a:lnTo>
                  <a:pt x="380365" y="367929"/>
                </a:lnTo>
                <a:lnTo>
                  <a:pt x="348766" y="399529"/>
                </a:lnTo>
                <a:lnTo>
                  <a:pt x="318254" y="432185"/>
                </a:lnTo>
                <a:lnTo>
                  <a:pt x="288858" y="465869"/>
                </a:lnTo>
                <a:lnTo>
                  <a:pt x="260607" y="500550"/>
                </a:lnTo>
                <a:lnTo>
                  <a:pt x="233531" y="536199"/>
                </a:lnTo>
                <a:lnTo>
                  <a:pt x="207660" y="572787"/>
                </a:lnTo>
                <a:lnTo>
                  <a:pt x="183023" y="610283"/>
                </a:lnTo>
                <a:lnTo>
                  <a:pt x="159650" y="648659"/>
                </a:lnTo>
                <a:lnTo>
                  <a:pt x="137571" y="687885"/>
                </a:lnTo>
                <a:lnTo>
                  <a:pt x="116815" y="727930"/>
                </a:lnTo>
                <a:lnTo>
                  <a:pt x="97411" y="768766"/>
                </a:lnTo>
                <a:lnTo>
                  <a:pt x="79389" y="810363"/>
                </a:lnTo>
                <a:lnTo>
                  <a:pt x="62780" y="852691"/>
                </a:lnTo>
                <a:lnTo>
                  <a:pt x="47611" y="895721"/>
                </a:lnTo>
                <a:lnTo>
                  <a:pt x="33914" y="939424"/>
                </a:lnTo>
                <a:lnTo>
                  <a:pt x="21717" y="983768"/>
                </a:lnTo>
                <a:lnTo>
                  <a:pt x="11051" y="1028726"/>
                </a:lnTo>
                <a:lnTo>
                  <a:pt x="1944" y="1074267"/>
                </a:lnTo>
                <a:lnTo>
                  <a:pt x="0" y="1086192"/>
                </a:lnTo>
                <a:lnTo>
                  <a:pt x="1461156" y="1086192"/>
                </a:lnTo>
                <a:lnTo>
                  <a:pt x="1461156" y="11223"/>
                </a:lnTo>
                <a:lnTo>
                  <a:pt x="1433186" y="7684"/>
                </a:lnTo>
                <a:lnTo>
                  <a:pt x="1386069" y="3435"/>
                </a:lnTo>
                <a:lnTo>
                  <a:pt x="1338486" y="863"/>
                </a:lnTo>
                <a:lnTo>
                  <a:pt x="1290468"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22" name="Google Shape;122;p3"/>
          <p:cNvSpPr/>
          <p:nvPr/>
        </p:nvSpPr>
        <p:spPr>
          <a:xfrm>
            <a:off x="517599" y="125"/>
            <a:ext cx="1963843" cy="6858000"/>
          </a:xfrm>
          <a:custGeom>
            <a:avLst/>
            <a:gdLst/>
            <a:ahLst/>
            <a:cxnLst/>
            <a:rect l="l" t="t" r="r" b="b"/>
            <a:pathLst>
              <a:path w="2945765" h="10287000" extrusionOk="0">
                <a:moveTo>
                  <a:pt x="2067471" y="0"/>
                </a:moveTo>
                <a:lnTo>
                  <a:pt x="0" y="0"/>
                </a:lnTo>
                <a:lnTo>
                  <a:pt x="3822" y="5029"/>
                </a:lnTo>
                <a:lnTo>
                  <a:pt x="32067" y="39712"/>
                </a:lnTo>
                <a:lnTo>
                  <a:pt x="61468" y="73393"/>
                </a:lnTo>
                <a:lnTo>
                  <a:pt x="91986" y="106057"/>
                </a:lnTo>
                <a:lnTo>
                  <a:pt x="123583" y="137655"/>
                </a:lnTo>
                <a:lnTo>
                  <a:pt x="156248" y="168173"/>
                </a:lnTo>
                <a:lnTo>
                  <a:pt x="189928" y="197573"/>
                </a:lnTo>
                <a:lnTo>
                  <a:pt x="224612" y="225818"/>
                </a:lnTo>
                <a:lnTo>
                  <a:pt x="260261" y="252895"/>
                </a:lnTo>
                <a:lnTo>
                  <a:pt x="296849" y="278765"/>
                </a:lnTo>
                <a:lnTo>
                  <a:pt x="334352" y="303403"/>
                </a:lnTo>
                <a:lnTo>
                  <a:pt x="372732" y="326783"/>
                </a:lnTo>
                <a:lnTo>
                  <a:pt x="411949" y="348856"/>
                </a:lnTo>
                <a:lnTo>
                  <a:pt x="452005" y="369620"/>
                </a:lnTo>
                <a:lnTo>
                  <a:pt x="492836" y="389026"/>
                </a:lnTo>
                <a:lnTo>
                  <a:pt x="534441" y="407047"/>
                </a:lnTo>
                <a:lnTo>
                  <a:pt x="576770" y="423659"/>
                </a:lnTo>
                <a:lnTo>
                  <a:pt x="619798" y="438823"/>
                </a:lnTo>
                <a:lnTo>
                  <a:pt x="663511" y="452526"/>
                </a:lnTo>
                <a:lnTo>
                  <a:pt x="707859" y="464718"/>
                </a:lnTo>
                <a:lnTo>
                  <a:pt x="752817" y="475386"/>
                </a:lnTo>
                <a:lnTo>
                  <a:pt x="798360" y="484492"/>
                </a:lnTo>
                <a:lnTo>
                  <a:pt x="844461" y="492010"/>
                </a:lnTo>
                <a:lnTo>
                  <a:pt x="891082" y="497903"/>
                </a:lnTo>
                <a:lnTo>
                  <a:pt x="938199" y="502158"/>
                </a:lnTo>
                <a:lnTo>
                  <a:pt x="985786" y="504723"/>
                </a:lnTo>
                <a:lnTo>
                  <a:pt x="1033805" y="505587"/>
                </a:lnTo>
                <a:lnTo>
                  <a:pt x="1081811" y="504723"/>
                </a:lnTo>
                <a:lnTo>
                  <a:pt x="1129385" y="502158"/>
                </a:lnTo>
                <a:lnTo>
                  <a:pt x="1176489" y="497903"/>
                </a:lnTo>
                <a:lnTo>
                  <a:pt x="1223111" y="492010"/>
                </a:lnTo>
                <a:lnTo>
                  <a:pt x="1269199" y="484492"/>
                </a:lnTo>
                <a:lnTo>
                  <a:pt x="1314742" y="475386"/>
                </a:lnTo>
                <a:lnTo>
                  <a:pt x="1359687" y="464718"/>
                </a:lnTo>
                <a:lnTo>
                  <a:pt x="1404035" y="452526"/>
                </a:lnTo>
                <a:lnTo>
                  <a:pt x="1447736" y="438823"/>
                </a:lnTo>
                <a:lnTo>
                  <a:pt x="1490764" y="423659"/>
                </a:lnTo>
                <a:lnTo>
                  <a:pt x="1533093" y="407047"/>
                </a:lnTo>
                <a:lnTo>
                  <a:pt x="1574685" y="389026"/>
                </a:lnTo>
                <a:lnTo>
                  <a:pt x="1615516" y="369620"/>
                </a:lnTo>
                <a:lnTo>
                  <a:pt x="1655559" y="348856"/>
                </a:lnTo>
                <a:lnTo>
                  <a:pt x="1694776" y="326783"/>
                </a:lnTo>
                <a:lnTo>
                  <a:pt x="1733156" y="303403"/>
                </a:lnTo>
                <a:lnTo>
                  <a:pt x="1770646" y="278765"/>
                </a:lnTo>
                <a:lnTo>
                  <a:pt x="1807235" y="252895"/>
                </a:lnTo>
                <a:lnTo>
                  <a:pt x="1842884" y="225818"/>
                </a:lnTo>
                <a:lnTo>
                  <a:pt x="1877568" y="197573"/>
                </a:lnTo>
                <a:lnTo>
                  <a:pt x="1911248" y="168173"/>
                </a:lnTo>
                <a:lnTo>
                  <a:pt x="1943900" y="137655"/>
                </a:lnTo>
                <a:lnTo>
                  <a:pt x="1975497" y="106057"/>
                </a:lnTo>
                <a:lnTo>
                  <a:pt x="2006015" y="73393"/>
                </a:lnTo>
                <a:lnTo>
                  <a:pt x="2035403" y="39712"/>
                </a:lnTo>
                <a:lnTo>
                  <a:pt x="2063661" y="5029"/>
                </a:lnTo>
                <a:lnTo>
                  <a:pt x="2067471" y="0"/>
                </a:lnTo>
                <a:close/>
              </a:path>
              <a:path w="2945765" h="10287000" extrusionOk="0">
                <a:moveTo>
                  <a:pt x="2945193" y="10287000"/>
                </a:moveTo>
                <a:lnTo>
                  <a:pt x="2913024" y="10228313"/>
                </a:lnTo>
                <a:lnTo>
                  <a:pt x="2889643" y="10189947"/>
                </a:lnTo>
                <a:lnTo>
                  <a:pt x="2865005" y="10152443"/>
                </a:lnTo>
                <a:lnTo>
                  <a:pt x="2839135" y="10115855"/>
                </a:lnTo>
                <a:lnTo>
                  <a:pt x="2812059" y="10080206"/>
                </a:lnTo>
                <a:lnTo>
                  <a:pt x="2783814" y="10045522"/>
                </a:lnTo>
                <a:lnTo>
                  <a:pt x="2754414" y="10011842"/>
                </a:lnTo>
                <a:lnTo>
                  <a:pt x="2723896" y="9979190"/>
                </a:lnTo>
                <a:lnTo>
                  <a:pt x="2692298" y="9947592"/>
                </a:lnTo>
                <a:lnTo>
                  <a:pt x="2659634" y="9917074"/>
                </a:lnTo>
                <a:lnTo>
                  <a:pt x="2625953" y="9887674"/>
                </a:lnTo>
                <a:lnTo>
                  <a:pt x="2591270" y="9859429"/>
                </a:lnTo>
                <a:lnTo>
                  <a:pt x="2555621" y="9832353"/>
                </a:lnTo>
                <a:lnTo>
                  <a:pt x="2519032" y="9806483"/>
                </a:lnTo>
                <a:lnTo>
                  <a:pt x="2481529" y="9781845"/>
                </a:lnTo>
                <a:lnTo>
                  <a:pt x="2443149" y="9758464"/>
                </a:lnTo>
                <a:lnTo>
                  <a:pt x="2403932" y="9736391"/>
                </a:lnTo>
                <a:lnTo>
                  <a:pt x="2363876" y="9715627"/>
                </a:lnTo>
                <a:lnTo>
                  <a:pt x="2323046" y="9696221"/>
                </a:lnTo>
                <a:lnTo>
                  <a:pt x="2281440" y="9678200"/>
                </a:lnTo>
                <a:lnTo>
                  <a:pt x="2239111" y="9661588"/>
                </a:lnTo>
                <a:lnTo>
                  <a:pt x="2196084" y="9646425"/>
                </a:lnTo>
                <a:lnTo>
                  <a:pt x="2152370" y="9632721"/>
                </a:lnTo>
                <a:lnTo>
                  <a:pt x="2108022" y="9620529"/>
                </a:lnTo>
                <a:lnTo>
                  <a:pt x="2063064" y="9609861"/>
                </a:lnTo>
                <a:lnTo>
                  <a:pt x="2017522" y="9600755"/>
                </a:lnTo>
                <a:lnTo>
                  <a:pt x="1971421" y="9593237"/>
                </a:lnTo>
                <a:lnTo>
                  <a:pt x="1924799" y="9587344"/>
                </a:lnTo>
                <a:lnTo>
                  <a:pt x="1877682" y="9583090"/>
                </a:lnTo>
                <a:lnTo>
                  <a:pt x="1830095" y="9580524"/>
                </a:lnTo>
                <a:lnTo>
                  <a:pt x="1782089" y="9579648"/>
                </a:lnTo>
                <a:lnTo>
                  <a:pt x="1734070" y="9580524"/>
                </a:lnTo>
                <a:lnTo>
                  <a:pt x="1686496" y="9583090"/>
                </a:lnTo>
                <a:lnTo>
                  <a:pt x="1639392" y="9587344"/>
                </a:lnTo>
                <a:lnTo>
                  <a:pt x="1592770" y="9593237"/>
                </a:lnTo>
                <a:lnTo>
                  <a:pt x="1546682" y="9600755"/>
                </a:lnTo>
                <a:lnTo>
                  <a:pt x="1501140" y="9609861"/>
                </a:lnTo>
                <a:lnTo>
                  <a:pt x="1456194" y="9620529"/>
                </a:lnTo>
                <a:lnTo>
                  <a:pt x="1411846" y="9632721"/>
                </a:lnTo>
                <a:lnTo>
                  <a:pt x="1368145" y="9646425"/>
                </a:lnTo>
                <a:lnTo>
                  <a:pt x="1325118" y="9661588"/>
                </a:lnTo>
                <a:lnTo>
                  <a:pt x="1282788" y="9678200"/>
                </a:lnTo>
                <a:lnTo>
                  <a:pt x="1241196" y="9696221"/>
                </a:lnTo>
                <a:lnTo>
                  <a:pt x="1200365" y="9715627"/>
                </a:lnTo>
                <a:lnTo>
                  <a:pt x="1160322" y="9736391"/>
                </a:lnTo>
                <a:lnTo>
                  <a:pt x="1121105" y="9758464"/>
                </a:lnTo>
                <a:lnTo>
                  <a:pt x="1082725" y="9781845"/>
                </a:lnTo>
                <a:lnTo>
                  <a:pt x="1045235" y="9806483"/>
                </a:lnTo>
                <a:lnTo>
                  <a:pt x="1008646" y="9832353"/>
                </a:lnTo>
                <a:lnTo>
                  <a:pt x="972997" y="9859429"/>
                </a:lnTo>
                <a:lnTo>
                  <a:pt x="938314" y="9887674"/>
                </a:lnTo>
                <a:lnTo>
                  <a:pt x="904633" y="9917074"/>
                </a:lnTo>
                <a:lnTo>
                  <a:pt x="871982" y="9947592"/>
                </a:lnTo>
                <a:lnTo>
                  <a:pt x="840384" y="9979190"/>
                </a:lnTo>
                <a:lnTo>
                  <a:pt x="809866" y="10011842"/>
                </a:lnTo>
                <a:lnTo>
                  <a:pt x="780478" y="10045522"/>
                </a:lnTo>
                <a:lnTo>
                  <a:pt x="752221" y="10080206"/>
                </a:lnTo>
                <a:lnTo>
                  <a:pt x="725144" y="10115855"/>
                </a:lnTo>
                <a:lnTo>
                  <a:pt x="699274" y="10152443"/>
                </a:lnTo>
                <a:lnTo>
                  <a:pt x="674636" y="10189947"/>
                </a:lnTo>
                <a:lnTo>
                  <a:pt x="651268" y="10228313"/>
                </a:lnTo>
                <a:lnTo>
                  <a:pt x="629183" y="10267544"/>
                </a:lnTo>
                <a:lnTo>
                  <a:pt x="619099" y="10287000"/>
                </a:lnTo>
                <a:lnTo>
                  <a:pt x="2945193" y="1028700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pic>
        <p:nvPicPr>
          <p:cNvPr id="123" name="Google Shape;123;p3"/>
          <p:cNvPicPr preferRelativeResize="0"/>
          <p:nvPr/>
        </p:nvPicPr>
        <p:blipFill rotWithShape="1">
          <a:blip r:embed="rId3">
            <a:alphaModFix/>
          </a:blip>
          <a:srcRect/>
          <a:stretch/>
        </p:blipFill>
        <p:spPr>
          <a:xfrm>
            <a:off x="10801857" y="6052451"/>
            <a:ext cx="1390143" cy="8055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127"/>
        <p:cNvGrpSpPr/>
        <p:nvPr/>
      </p:nvGrpSpPr>
      <p:grpSpPr>
        <a:xfrm>
          <a:off x="0" y="0"/>
          <a:ext cx="0" cy="0"/>
          <a:chOff x="0" y="0"/>
          <a:chExt cx="0" cy="0"/>
        </a:xfrm>
      </p:grpSpPr>
      <p:grpSp>
        <p:nvGrpSpPr>
          <p:cNvPr id="128" name="Google Shape;128;g3c2fad7efde_0_11"/>
          <p:cNvGrpSpPr/>
          <p:nvPr/>
        </p:nvGrpSpPr>
        <p:grpSpPr>
          <a:xfrm>
            <a:off x="0" y="0"/>
            <a:ext cx="2122047" cy="6858253"/>
            <a:chOff x="0" y="0"/>
            <a:chExt cx="3745229" cy="10287380"/>
          </a:xfrm>
        </p:grpSpPr>
        <p:sp>
          <p:nvSpPr>
            <p:cNvPr id="129" name="Google Shape;129;g3c2fad7efde_0_11"/>
            <p:cNvSpPr/>
            <p:nvPr/>
          </p:nvSpPr>
          <p:spPr>
            <a:xfrm>
              <a:off x="0" y="0"/>
              <a:ext cx="2245995" cy="3967479"/>
            </a:xfrm>
            <a:custGeom>
              <a:avLst/>
              <a:gdLst/>
              <a:ahLst/>
              <a:cxnLst/>
              <a:rect l="l" t="t" r="r" b="b"/>
              <a:pathLst>
                <a:path w="2245995" h="3967479" extrusionOk="0">
                  <a:moveTo>
                    <a:pt x="1753941" y="0"/>
                  </a:moveTo>
                  <a:lnTo>
                    <a:pt x="0" y="0"/>
                  </a:lnTo>
                  <a:lnTo>
                    <a:pt x="0" y="3967479"/>
                  </a:lnTo>
                  <a:lnTo>
                    <a:pt x="446824" y="3967479"/>
                  </a:lnTo>
                  <a:lnTo>
                    <a:pt x="2245614" y="851661"/>
                  </a:lnTo>
                  <a:lnTo>
                    <a:pt x="1753941"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30" name="Google Shape;130;g3c2fad7efde_0_11"/>
            <p:cNvSpPr/>
            <p:nvPr/>
          </p:nvSpPr>
          <p:spPr>
            <a:xfrm>
              <a:off x="0" y="2339085"/>
              <a:ext cx="3745229" cy="7948295"/>
            </a:xfrm>
            <a:custGeom>
              <a:avLst/>
              <a:gdLst/>
              <a:ahLst/>
              <a:cxnLst/>
              <a:rect l="l" t="t" r="r" b="b"/>
              <a:pathLst>
                <a:path w="3745229" h="7948295" extrusionOk="0">
                  <a:moveTo>
                    <a:pt x="775436" y="0"/>
                  </a:moveTo>
                  <a:lnTo>
                    <a:pt x="0" y="0"/>
                  </a:lnTo>
                  <a:lnTo>
                    <a:pt x="0" y="7947914"/>
                  </a:lnTo>
                  <a:lnTo>
                    <a:pt x="2126107" y="7947914"/>
                  </a:lnTo>
                  <a:lnTo>
                    <a:pt x="3744976" y="5143754"/>
                  </a:lnTo>
                  <a:lnTo>
                    <a:pt x="775436"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grpSp>
      <p:sp>
        <p:nvSpPr>
          <p:cNvPr id="131" name="Google Shape;131;g3c2fad7efde_0_11"/>
          <p:cNvSpPr txBox="1"/>
          <p:nvPr/>
        </p:nvSpPr>
        <p:spPr>
          <a:xfrm>
            <a:off x="2122050" y="1661183"/>
            <a:ext cx="9686400" cy="5148325"/>
          </a:xfrm>
          <a:prstGeom prst="rect">
            <a:avLst/>
          </a:prstGeom>
          <a:noFill/>
          <a:ln>
            <a:noFill/>
          </a:ln>
        </p:spPr>
        <p:txBody>
          <a:bodyPr spcFirstLastPara="1" wrap="square" lIns="0" tIns="8883" rIns="0" bIns="0" anchor="t" anchorCtr="0">
            <a:spAutoFit/>
          </a:bodyPr>
          <a:lstStyle/>
          <a:p>
            <a:pPr marL="8467" marR="688374" defTabSz="609630">
              <a:lnSpc>
                <a:spcPct val="115000"/>
              </a:lnSpc>
              <a:buClr>
                <a:srgbClr val="000000"/>
              </a:buClr>
              <a:buSzPts val="3000"/>
            </a:pPr>
            <a:r>
              <a:rPr lang="en-US" kern="0">
                <a:solidFill>
                  <a:srgbClr val="1F487C"/>
                </a:solidFill>
                <a:latin typeface="Poppins"/>
                <a:ea typeface="Poppins"/>
                <a:cs typeface="Poppins"/>
                <a:sym typeface="Poppins"/>
              </a:rPr>
              <a:t>Risk assessment and profiling methods can be used to identify, assess, and prioritize high-risk trade activities involving mercury various mercury shipments, including:</a:t>
            </a:r>
            <a:endParaRPr kern="0">
              <a:solidFill>
                <a:srgbClr val="000000"/>
              </a:solidFill>
              <a:latin typeface="Poppins"/>
              <a:ea typeface="Poppins"/>
              <a:cs typeface="Poppins"/>
              <a:sym typeface="Poppins"/>
            </a:endParaRPr>
          </a:p>
          <a:p>
            <a:pPr marL="312859" indent="-266290" defTabSz="609630">
              <a:lnSpc>
                <a:spcPct val="115000"/>
              </a:lnSpc>
              <a:spcBef>
                <a:spcPts val="1050"/>
              </a:spcBef>
              <a:buClr>
                <a:srgbClr val="1F487C"/>
              </a:buClr>
              <a:buSzPts val="2700"/>
              <a:buFont typeface="Poppins"/>
              <a:buChar char="●"/>
            </a:pPr>
            <a:r>
              <a:rPr lang="en-US" kern="0">
                <a:solidFill>
                  <a:srgbClr val="1F487C"/>
                </a:solidFill>
                <a:latin typeface="Poppins"/>
                <a:ea typeface="Poppins"/>
                <a:cs typeface="Poppins"/>
                <a:sym typeface="Poppins"/>
              </a:rPr>
              <a:t>Elemental mercury, mercury compounds, mercury-containing waste, and mercury-added products</a:t>
            </a:r>
            <a:endParaRPr kern="0">
              <a:solidFill>
                <a:srgbClr val="1F487C"/>
              </a:solidFill>
              <a:latin typeface="Poppins"/>
              <a:ea typeface="Poppins"/>
              <a:cs typeface="Poppins"/>
              <a:sym typeface="Poppins"/>
            </a:endParaRPr>
          </a:p>
          <a:p>
            <a:pPr defTabSz="609630">
              <a:lnSpc>
                <a:spcPct val="115000"/>
              </a:lnSpc>
              <a:spcBef>
                <a:spcPts val="1050"/>
              </a:spcBef>
              <a:buClr>
                <a:srgbClr val="000000"/>
              </a:buClr>
            </a:pPr>
            <a:r>
              <a:rPr lang="en-US" kern="0">
                <a:solidFill>
                  <a:srgbClr val="1F487C"/>
                </a:solidFill>
                <a:latin typeface="Poppins"/>
                <a:ea typeface="Poppins"/>
                <a:cs typeface="Poppins"/>
                <a:sym typeface="Poppins"/>
              </a:rPr>
              <a:t>Risk profiling can be executed by flagging shipments from high-risk regions, monitoring unusual trade volumes or routes, and screening traders with past violations</a:t>
            </a:r>
            <a:endParaRPr kern="0">
              <a:solidFill>
                <a:srgbClr val="000000"/>
              </a:solidFill>
              <a:latin typeface="Poppins"/>
              <a:ea typeface="Poppins"/>
              <a:cs typeface="Poppins"/>
              <a:sym typeface="Poppins"/>
            </a:endParaRPr>
          </a:p>
          <a:p>
            <a:pPr marL="8467" marR="801833" defTabSz="609630">
              <a:lnSpc>
                <a:spcPct val="115000"/>
              </a:lnSpc>
              <a:spcBef>
                <a:spcPts val="667"/>
              </a:spcBef>
              <a:buClr>
                <a:srgbClr val="000000"/>
              </a:buClr>
              <a:buSzPts val="3000"/>
            </a:pPr>
            <a:r>
              <a:rPr lang="en-US" kern="0">
                <a:solidFill>
                  <a:srgbClr val="1F487C"/>
                </a:solidFill>
                <a:latin typeface="Poppins"/>
                <a:ea typeface="Poppins"/>
                <a:cs typeface="Poppins"/>
                <a:sym typeface="Poppins"/>
              </a:rPr>
              <a:t>For the purposes of this presentation, mercury-added skin lightening products (SLPs) will be used as a case study.</a:t>
            </a:r>
            <a:endParaRPr kern="0">
              <a:solidFill>
                <a:srgbClr val="000000"/>
              </a:solidFill>
              <a:latin typeface="Poppins"/>
              <a:ea typeface="Poppins"/>
              <a:cs typeface="Poppins"/>
              <a:sym typeface="Poppins"/>
            </a:endParaRPr>
          </a:p>
          <a:p>
            <a:pPr marL="312859" indent="-266290" defTabSz="609630">
              <a:lnSpc>
                <a:spcPct val="115000"/>
              </a:lnSpc>
              <a:spcBef>
                <a:spcPts val="1183"/>
              </a:spcBef>
              <a:buClr>
                <a:srgbClr val="1F487C"/>
              </a:buClr>
              <a:buSzPts val="2700"/>
              <a:buFont typeface="Arial"/>
              <a:buChar char="●"/>
            </a:pPr>
            <a:r>
              <a:rPr lang="en-US" kern="0">
                <a:solidFill>
                  <a:srgbClr val="1F487C"/>
                </a:solidFill>
                <a:latin typeface="Poppins"/>
                <a:ea typeface="Poppins"/>
                <a:cs typeface="Poppins"/>
                <a:sym typeface="Poppins"/>
              </a:rPr>
              <a:t>This product category represents an emerging issue and is</a:t>
            </a:r>
            <a:endParaRPr kern="0">
              <a:solidFill>
                <a:srgbClr val="000000"/>
              </a:solidFill>
              <a:latin typeface="Poppins"/>
              <a:ea typeface="Poppins"/>
              <a:cs typeface="Poppins"/>
              <a:sym typeface="Poppins"/>
            </a:endParaRPr>
          </a:p>
          <a:p>
            <a:pPr marL="313282" defTabSz="609630">
              <a:lnSpc>
                <a:spcPct val="115000"/>
              </a:lnSpc>
              <a:spcBef>
                <a:spcPts val="383"/>
              </a:spcBef>
              <a:buClr>
                <a:srgbClr val="000000"/>
              </a:buClr>
              <a:buSzPts val="3000"/>
            </a:pPr>
            <a:r>
              <a:rPr lang="en-US" kern="0">
                <a:solidFill>
                  <a:srgbClr val="1F487C"/>
                </a:solidFill>
                <a:latin typeface="Poppins"/>
                <a:ea typeface="Poppins"/>
                <a:cs typeface="Poppins"/>
                <a:sym typeface="Poppins"/>
              </a:rPr>
              <a:t>more difficult to identify than elemental mercury.</a:t>
            </a:r>
            <a:endParaRPr kern="0">
              <a:solidFill>
                <a:srgbClr val="000000"/>
              </a:solidFill>
              <a:latin typeface="Poppins"/>
              <a:ea typeface="Poppins"/>
              <a:cs typeface="Poppins"/>
              <a:sym typeface="Poppins"/>
            </a:endParaRPr>
          </a:p>
          <a:p>
            <a:pPr marL="312859" indent="-266290" defTabSz="609630">
              <a:lnSpc>
                <a:spcPct val="115000"/>
              </a:lnSpc>
              <a:spcBef>
                <a:spcPts val="387"/>
              </a:spcBef>
              <a:buClr>
                <a:srgbClr val="1F487C"/>
              </a:buClr>
              <a:buSzPts val="2700"/>
              <a:buFont typeface="Arial"/>
              <a:buChar char="●"/>
            </a:pPr>
            <a:r>
              <a:rPr lang="en-US" kern="0">
                <a:solidFill>
                  <a:srgbClr val="1F487C"/>
                </a:solidFill>
                <a:latin typeface="Poppins"/>
                <a:ea typeface="Poppins"/>
                <a:cs typeface="Poppins"/>
                <a:sym typeface="Poppins"/>
              </a:rPr>
              <a:t>However, the underlying principles and assessment methods</a:t>
            </a:r>
            <a:endParaRPr kern="0">
              <a:solidFill>
                <a:srgbClr val="000000"/>
              </a:solidFill>
              <a:latin typeface="Poppins"/>
              <a:ea typeface="Poppins"/>
              <a:cs typeface="Poppins"/>
              <a:sym typeface="Poppins"/>
            </a:endParaRPr>
          </a:p>
          <a:p>
            <a:pPr marL="313282" defTabSz="609630">
              <a:lnSpc>
                <a:spcPct val="115000"/>
              </a:lnSpc>
              <a:spcBef>
                <a:spcPts val="383"/>
              </a:spcBef>
              <a:buClr>
                <a:srgbClr val="000000"/>
              </a:buClr>
              <a:buSzPts val="3000"/>
            </a:pPr>
            <a:r>
              <a:rPr lang="en-US" kern="0">
                <a:solidFill>
                  <a:srgbClr val="1F487C"/>
                </a:solidFill>
                <a:latin typeface="Poppins"/>
                <a:ea typeface="Poppins"/>
                <a:cs typeface="Poppins"/>
                <a:sym typeface="Poppins"/>
              </a:rPr>
              <a:t>apply similarly across all mercury forms and product types.</a:t>
            </a:r>
            <a:endParaRPr kern="0">
              <a:solidFill>
                <a:srgbClr val="000000"/>
              </a:solidFill>
              <a:latin typeface="Poppins"/>
              <a:ea typeface="Poppins"/>
              <a:cs typeface="Poppins"/>
              <a:sym typeface="Poppins"/>
            </a:endParaRPr>
          </a:p>
        </p:txBody>
      </p:sp>
      <p:sp>
        <p:nvSpPr>
          <p:cNvPr id="132" name="Google Shape;132;g3c2fad7efde_0_11" descr="$PPTXTitle"/>
          <p:cNvSpPr txBox="1">
            <a:spLocks noGrp="1"/>
          </p:cNvSpPr>
          <p:nvPr>
            <p:ph type="title"/>
          </p:nvPr>
        </p:nvSpPr>
        <p:spPr>
          <a:xfrm>
            <a:off x="517600" y="237684"/>
            <a:ext cx="10959600" cy="1069645"/>
          </a:xfrm>
          <a:prstGeom prst="rect">
            <a:avLst/>
          </a:prstGeom>
          <a:noFill/>
          <a:ln>
            <a:noFill/>
          </a:ln>
        </p:spPr>
        <p:txBody>
          <a:bodyPr spcFirstLastPara="1" wrap="square" lIns="0" tIns="8883" rIns="0" bIns="0" anchor="t" anchorCtr="0">
            <a:spAutoFit/>
          </a:bodyPr>
          <a:lstStyle/>
          <a:p>
            <a:pPr marL="1191318" marR="3387">
              <a:lnSpc>
                <a:spcPct val="110000"/>
              </a:lnSpc>
            </a:pPr>
            <a:r>
              <a:rPr lang="en-US" sz="3133" b="1">
                <a:solidFill>
                  <a:srgbClr val="1F487C"/>
                </a:solidFill>
                <a:latin typeface="Poppins"/>
                <a:ea typeface="Poppins"/>
                <a:cs typeface="Poppins"/>
                <a:sym typeface="Poppins"/>
              </a:rPr>
              <a:t>Applicability of Risk assessment methods in Mercury Trade Management</a:t>
            </a:r>
            <a:endParaRPr sz="3133" b="1">
              <a:latin typeface="Poppins"/>
              <a:ea typeface="Poppins"/>
              <a:cs typeface="Poppins"/>
              <a:sym typeface="Poppins"/>
            </a:endParaRPr>
          </a:p>
        </p:txBody>
      </p:sp>
      <p:sp>
        <p:nvSpPr>
          <p:cNvPr id="133" name="Google Shape;133;g3c2fad7efde_0_11"/>
          <p:cNvSpPr/>
          <p:nvPr/>
        </p:nvSpPr>
        <p:spPr>
          <a:xfrm>
            <a:off x="11477244" y="1"/>
            <a:ext cx="715010" cy="1110403"/>
          </a:xfrm>
          <a:custGeom>
            <a:avLst/>
            <a:gdLst/>
            <a:ahLst/>
            <a:cxnLst/>
            <a:rect l="l" t="t" r="r" b="b"/>
            <a:pathLst>
              <a:path w="1072515" h="1665605" extrusionOk="0">
                <a:moveTo>
                  <a:pt x="1072134" y="0"/>
                </a:moveTo>
                <a:lnTo>
                  <a:pt x="55250" y="0"/>
                </a:lnTo>
                <a:lnTo>
                  <a:pt x="53070" y="6954"/>
                </a:lnTo>
                <a:lnTo>
                  <a:pt x="40874" y="51296"/>
                </a:lnTo>
                <a:lnTo>
                  <a:pt x="30207" y="96251"/>
                </a:lnTo>
                <a:lnTo>
                  <a:pt x="21100" y="141788"/>
                </a:lnTo>
                <a:lnTo>
                  <a:pt x="13583" y="187880"/>
                </a:lnTo>
                <a:lnTo>
                  <a:pt x="7684" y="234495"/>
                </a:lnTo>
                <a:lnTo>
                  <a:pt x="3435" y="281605"/>
                </a:lnTo>
                <a:lnTo>
                  <a:pt x="863" y="329180"/>
                </a:lnTo>
                <a:lnTo>
                  <a:pt x="0" y="377190"/>
                </a:lnTo>
                <a:lnTo>
                  <a:pt x="863" y="425208"/>
                </a:lnTo>
                <a:lnTo>
                  <a:pt x="3435" y="472790"/>
                </a:lnTo>
                <a:lnTo>
                  <a:pt x="7684" y="519908"/>
                </a:lnTo>
                <a:lnTo>
                  <a:pt x="13583" y="566530"/>
                </a:lnTo>
                <a:lnTo>
                  <a:pt x="21100" y="612629"/>
                </a:lnTo>
                <a:lnTo>
                  <a:pt x="30207" y="658173"/>
                </a:lnTo>
                <a:lnTo>
                  <a:pt x="40874" y="703134"/>
                </a:lnTo>
                <a:lnTo>
                  <a:pt x="53070" y="747481"/>
                </a:lnTo>
                <a:lnTo>
                  <a:pt x="66768" y="791186"/>
                </a:lnTo>
                <a:lnTo>
                  <a:pt x="81937" y="834219"/>
                </a:lnTo>
                <a:lnTo>
                  <a:pt x="98547" y="876550"/>
                </a:lnTo>
                <a:lnTo>
                  <a:pt x="116569" y="918149"/>
                </a:lnTo>
                <a:lnTo>
                  <a:pt x="135973" y="958987"/>
                </a:lnTo>
                <a:lnTo>
                  <a:pt x="156730" y="999035"/>
                </a:lnTo>
                <a:lnTo>
                  <a:pt x="178811" y="1038262"/>
                </a:lnTo>
                <a:lnTo>
                  <a:pt x="202185" y="1076640"/>
                </a:lnTo>
                <a:lnTo>
                  <a:pt x="226823" y="1114138"/>
                </a:lnTo>
                <a:lnTo>
                  <a:pt x="252695" y="1150727"/>
                </a:lnTo>
                <a:lnTo>
                  <a:pt x="279772" y="1186378"/>
                </a:lnTo>
                <a:lnTo>
                  <a:pt x="308024" y="1221060"/>
                </a:lnTo>
                <a:lnTo>
                  <a:pt x="337423" y="1254745"/>
                </a:lnTo>
                <a:lnTo>
                  <a:pt x="367937" y="1287403"/>
                </a:lnTo>
                <a:lnTo>
                  <a:pt x="399537" y="1319003"/>
                </a:lnTo>
                <a:lnTo>
                  <a:pt x="432195" y="1349517"/>
                </a:lnTo>
                <a:lnTo>
                  <a:pt x="465880" y="1378916"/>
                </a:lnTo>
                <a:lnTo>
                  <a:pt x="500562" y="1407168"/>
                </a:lnTo>
                <a:lnTo>
                  <a:pt x="536213" y="1434245"/>
                </a:lnTo>
                <a:lnTo>
                  <a:pt x="572802" y="1460117"/>
                </a:lnTo>
                <a:lnTo>
                  <a:pt x="610300" y="1484755"/>
                </a:lnTo>
                <a:lnTo>
                  <a:pt x="648678" y="1508129"/>
                </a:lnTo>
                <a:lnTo>
                  <a:pt x="687905" y="1530210"/>
                </a:lnTo>
                <a:lnTo>
                  <a:pt x="727953" y="1550967"/>
                </a:lnTo>
                <a:lnTo>
                  <a:pt x="768791" y="1570371"/>
                </a:lnTo>
                <a:lnTo>
                  <a:pt x="810390" y="1588393"/>
                </a:lnTo>
                <a:lnTo>
                  <a:pt x="852721" y="1605003"/>
                </a:lnTo>
                <a:lnTo>
                  <a:pt x="895754" y="1620172"/>
                </a:lnTo>
                <a:lnTo>
                  <a:pt x="939459" y="1633870"/>
                </a:lnTo>
                <a:lnTo>
                  <a:pt x="983806" y="1646066"/>
                </a:lnTo>
                <a:lnTo>
                  <a:pt x="1028767" y="1656733"/>
                </a:lnTo>
                <a:lnTo>
                  <a:pt x="1072134" y="1665404"/>
                </a:lnTo>
                <a:lnTo>
                  <a:pt x="1072134"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34" name="Google Shape;134;g3c2fad7efde_0_11"/>
          <p:cNvSpPr/>
          <p:nvPr/>
        </p:nvSpPr>
        <p:spPr>
          <a:xfrm>
            <a:off x="9731161" y="5529157"/>
            <a:ext cx="2461260" cy="2473113"/>
          </a:xfrm>
          <a:custGeom>
            <a:avLst/>
            <a:gdLst/>
            <a:ahLst/>
            <a:cxnLst/>
            <a:rect l="l" t="t" r="r" b="b"/>
            <a:pathLst>
              <a:path w="3691890" h="3709670" extrusionOk="0">
                <a:moveTo>
                  <a:pt x="3691509" y="123304"/>
                </a:moveTo>
                <a:lnTo>
                  <a:pt x="3635743" y="98552"/>
                </a:lnTo>
                <a:lnTo>
                  <a:pt x="3593414" y="81940"/>
                </a:lnTo>
                <a:lnTo>
                  <a:pt x="3550386" y="66776"/>
                </a:lnTo>
                <a:lnTo>
                  <a:pt x="3506673" y="53073"/>
                </a:lnTo>
                <a:lnTo>
                  <a:pt x="3462324" y="40881"/>
                </a:lnTo>
                <a:lnTo>
                  <a:pt x="3417366" y="30213"/>
                </a:lnTo>
                <a:lnTo>
                  <a:pt x="3371824" y="21107"/>
                </a:lnTo>
                <a:lnTo>
                  <a:pt x="3325723" y="13589"/>
                </a:lnTo>
                <a:lnTo>
                  <a:pt x="3279102" y="7696"/>
                </a:lnTo>
                <a:lnTo>
                  <a:pt x="3231985" y="3441"/>
                </a:lnTo>
                <a:lnTo>
                  <a:pt x="3184398" y="876"/>
                </a:lnTo>
                <a:lnTo>
                  <a:pt x="3136392" y="0"/>
                </a:lnTo>
                <a:lnTo>
                  <a:pt x="3088373" y="876"/>
                </a:lnTo>
                <a:lnTo>
                  <a:pt x="3040799" y="3441"/>
                </a:lnTo>
                <a:lnTo>
                  <a:pt x="2993694" y="7696"/>
                </a:lnTo>
                <a:lnTo>
                  <a:pt x="2947073" y="13589"/>
                </a:lnTo>
                <a:lnTo>
                  <a:pt x="2900984" y="21107"/>
                </a:lnTo>
                <a:lnTo>
                  <a:pt x="2855442" y="30213"/>
                </a:lnTo>
                <a:lnTo>
                  <a:pt x="2810497" y="40881"/>
                </a:lnTo>
                <a:lnTo>
                  <a:pt x="2766149" y="53073"/>
                </a:lnTo>
                <a:lnTo>
                  <a:pt x="2722448" y="66776"/>
                </a:lnTo>
                <a:lnTo>
                  <a:pt x="2679420" y="81940"/>
                </a:lnTo>
                <a:lnTo>
                  <a:pt x="2637091" y="98552"/>
                </a:lnTo>
                <a:lnTo>
                  <a:pt x="2595499" y="116573"/>
                </a:lnTo>
                <a:lnTo>
                  <a:pt x="2554668" y="135978"/>
                </a:lnTo>
                <a:lnTo>
                  <a:pt x="2514625" y="156730"/>
                </a:lnTo>
                <a:lnTo>
                  <a:pt x="2475407" y="178816"/>
                </a:lnTo>
                <a:lnTo>
                  <a:pt x="2437028" y="202184"/>
                </a:lnTo>
                <a:lnTo>
                  <a:pt x="2399538" y="226822"/>
                </a:lnTo>
                <a:lnTo>
                  <a:pt x="2362949" y="252691"/>
                </a:lnTo>
                <a:lnTo>
                  <a:pt x="2327300" y="279768"/>
                </a:lnTo>
                <a:lnTo>
                  <a:pt x="2292616" y="308025"/>
                </a:lnTo>
                <a:lnTo>
                  <a:pt x="2258936" y="337413"/>
                </a:lnTo>
                <a:lnTo>
                  <a:pt x="2226284" y="367931"/>
                </a:lnTo>
                <a:lnTo>
                  <a:pt x="2194687" y="399529"/>
                </a:lnTo>
                <a:lnTo>
                  <a:pt x="2164169" y="432181"/>
                </a:lnTo>
                <a:lnTo>
                  <a:pt x="2134781" y="465861"/>
                </a:lnTo>
                <a:lnTo>
                  <a:pt x="2106523" y="500545"/>
                </a:lnTo>
                <a:lnTo>
                  <a:pt x="2079447" y="536194"/>
                </a:lnTo>
                <a:lnTo>
                  <a:pt x="2053577" y="572782"/>
                </a:lnTo>
                <a:lnTo>
                  <a:pt x="2028939" y="610273"/>
                </a:lnTo>
                <a:lnTo>
                  <a:pt x="2005571" y="648652"/>
                </a:lnTo>
                <a:lnTo>
                  <a:pt x="1983486" y="687870"/>
                </a:lnTo>
                <a:lnTo>
                  <a:pt x="1962734" y="727913"/>
                </a:lnTo>
                <a:lnTo>
                  <a:pt x="1943328" y="768743"/>
                </a:lnTo>
                <a:lnTo>
                  <a:pt x="1925307" y="810336"/>
                </a:lnTo>
                <a:lnTo>
                  <a:pt x="1908695" y="852665"/>
                </a:lnTo>
                <a:lnTo>
                  <a:pt x="1893531" y="895692"/>
                </a:lnTo>
                <a:lnTo>
                  <a:pt x="1879828" y="939393"/>
                </a:lnTo>
                <a:lnTo>
                  <a:pt x="1867636" y="983742"/>
                </a:lnTo>
                <a:lnTo>
                  <a:pt x="1856968" y="1028687"/>
                </a:lnTo>
                <a:lnTo>
                  <a:pt x="1847862" y="1074229"/>
                </a:lnTo>
                <a:lnTo>
                  <a:pt x="1840344" y="1120317"/>
                </a:lnTo>
                <a:lnTo>
                  <a:pt x="1834451" y="1166939"/>
                </a:lnTo>
                <a:lnTo>
                  <a:pt x="1831619" y="1198257"/>
                </a:lnTo>
                <a:lnTo>
                  <a:pt x="1809038" y="1188466"/>
                </a:lnTo>
                <a:lnTo>
                  <a:pt x="1766709" y="1171854"/>
                </a:lnTo>
                <a:lnTo>
                  <a:pt x="1723682" y="1156690"/>
                </a:lnTo>
                <a:lnTo>
                  <a:pt x="1679981" y="1142987"/>
                </a:lnTo>
                <a:lnTo>
                  <a:pt x="1635633" y="1130795"/>
                </a:lnTo>
                <a:lnTo>
                  <a:pt x="1590687" y="1120127"/>
                </a:lnTo>
                <a:lnTo>
                  <a:pt x="1545145" y="1111021"/>
                </a:lnTo>
                <a:lnTo>
                  <a:pt x="1499057" y="1103503"/>
                </a:lnTo>
                <a:lnTo>
                  <a:pt x="1452435" y="1097610"/>
                </a:lnTo>
                <a:lnTo>
                  <a:pt x="1405331" y="1093355"/>
                </a:lnTo>
                <a:lnTo>
                  <a:pt x="1357757" y="1090790"/>
                </a:lnTo>
                <a:lnTo>
                  <a:pt x="1309751" y="1089914"/>
                </a:lnTo>
                <a:lnTo>
                  <a:pt x="1261732" y="1090790"/>
                </a:lnTo>
                <a:lnTo>
                  <a:pt x="1214145" y="1093355"/>
                </a:lnTo>
                <a:lnTo>
                  <a:pt x="1167028" y="1097610"/>
                </a:lnTo>
                <a:lnTo>
                  <a:pt x="1120406" y="1103503"/>
                </a:lnTo>
                <a:lnTo>
                  <a:pt x="1074305" y="1111021"/>
                </a:lnTo>
                <a:lnTo>
                  <a:pt x="1028763" y="1120127"/>
                </a:lnTo>
                <a:lnTo>
                  <a:pt x="983805" y="1130795"/>
                </a:lnTo>
                <a:lnTo>
                  <a:pt x="939457" y="1142987"/>
                </a:lnTo>
                <a:lnTo>
                  <a:pt x="895743" y="1156690"/>
                </a:lnTo>
                <a:lnTo>
                  <a:pt x="852716" y="1171854"/>
                </a:lnTo>
                <a:lnTo>
                  <a:pt x="810387" y="1188466"/>
                </a:lnTo>
                <a:lnTo>
                  <a:pt x="768781" y="1206487"/>
                </a:lnTo>
                <a:lnTo>
                  <a:pt x="727951" y="1225892"/>
                </a:lnTo>
                <a:lnTo>
                  <a:pt x="687895" y="1246657"/>
                </a:lnTo>
                <a:lnTo>
                  <a:pt x="648677" y="1268730"/>
                </a:lnTo>
                <a:lnTo>
                  <a:pt x="610298" y="1292110"/>
                </a:lnTo>
                <a:lnTo>
                  <a:pt x="572795" y="1316748"/>
                </a:lnTo>
                <a:lnTo>
                  <a:pt x="536206" y="1342618"/>
                </a:lnTo>
                <a:lnTo>
                  <a:pt x="500557" y="1369695"/>
                </a:lnTo>
                <a:lnTo>
                  <a:pt x="465874" y="1397939"/>
                </a:lnTo>
                <a:lnTo>
                  <a:pt x="432193" y="1427340"/>
                </a:lnTo>
                <a:lnTo>
                  <a:pt x="399529" y="1457858"/>
                </a:lnTo>
                <a:lnTo>
                  <a:pt x="367931" y="1489456"/>
                </a:lnTo>
                <a:lnTo>
                  <a:pt x="337413" y="1522120"/>
                </a:lnTo>
                <a:lnTo>
                  <a:pt x="308013" y="1555800"/>
                </a:lnTo>
                <a:lnTo>
                  <a:pt x="279768" y="1590484"/>
                </a:lnTo>
                <a:lnTo>
                  <a:pt x="252691" y="1626133"/>
                </a:lnTo>
                <a:lnTo>
                  <a:pt x="226822" y="1662722"/>
                </a:lnTo>
                <a:lnTo>
                  <a:pt x="202184" y="1700225"/>
                </a:lnTo>
                <a:lnTo>
                  <a:pt x="178803" y="1738604"/>
                </a:lnTo>
                <a:lnTo>
                  <a:pt x="156730" y="1777822"/>
                </a:lnTo>
                <a:lnTo>
                  <a:pt x="135966" y="1817878"/>
                </a:lnTo>
                <a:lnTo>
                  <a:pt x="116560" y="1858708"/>
                </a:lnTo>
                <a:lnTo>
                  <a:pt x="98539" y="1900313"/>
                </a:lnTo>
                <a:lnTo>
                  <a:pt x="81927" y="1942642"/>
                </a:lnTo>
                <a:lnTo>
                  <a:pt x="66763" y="1985670"/>
                </a:lnTo>
                <a:lnTo>
                  <a:pt x="53060" y="2029383"/>
                </a:lnTo>
                <a:lnTo>
                  <a:pt x="40868" y="2073732"/>
                </a:lnTo>
                <a:lnTo>
                  <a:pt x="30200" y="2118690"/>
                </a:lnTo>
                <a:lnTo>
                  <a:pt x="21094" y="2164232"/>
                </a:lnTo>
                <a:lnTo>
                  <a:pt x="13576" y="2210333"/>
                </a:lnTo>
                <a:lnTo>
                  <a:pt x="7683" y="2256955"/>
                </a:lnTo>
                <a:lnTo>
                  <a:pt x="3429" y="2304072"/>
                </a:lnTo>
                <a:lnTo>
                  <a:pt x="863" y="2351659"/>
                </a:lnTo>
                <a:lnTo>
                  <a:pt x="0" y="2399665"/>
                </a:lnTo>
                <a:lnTo>
                  <a:pt x="863" y="2447683"/>
                </a:lnTo>
                <a:lnTo>
                  <a:pt x="3429" y="2495258"/>
                </a:lnTo>
                <a:lnTo>
                  <a:pt x="7683" y="2542362"/>
                </a:lnTo>
                <a:lnTo>
                  <a:pt x="13576" y="2588984"/>
                </a:lnTo>
                <a:lnTo>
                  <a:pt x="21094" y="2635072"/>
                </a:lnTo>
                <a:lnTo>
                  <a:pt x="30200" y="2680614"/>
                </a:lnTo>
                <a:lnTo>
                  <a:pt x="40868" y="2725559"/>
                </a:lnTo>
                <a:lnTo>
                  <a:pt x="53060" y="2769908"/>
                </a:lnTo>
                <a:lnTo>
                  <a:pt x="66763" y="2813608"/>
                </a:lnTo>
                <a:lnTo>
                  <a:pt x="81927" y="2856636"/>
                </a:lnTo>
                <a:lnTo>
                  <a:pt x="98539" y="2898965"/>
                </a:lnTo>
                <a:lnTo>
                  <a:pt x="116560" y="2940558"/>
                </a:lnTo>
                <a:lnTo>
                  <a:pt x="135966" y="2981388"/>
                </a:lnTo>
                <a:lnTo>
                  <a:pt x="156730" y="3021431"/>
                </a:lnTo>
                <a:lnTo>
                  <a:pt x="178803" y="3060649"/>
                </a:lnTo>
                <a:lnTo>
                  <a:pt x="202184" y="3099028"/>
                </a:lnTo>
                <a:lnTo>
                  <a:pt x="226822" y="3136519"/>
                </a:lnTo>
                <a:lnTo>
                  <a:pt x="252691" y="3173107"/>
                </a:lnTo>
                <a:lnTo>
                  <a:pt x="279768" y="3208756"/>
                </a:lnTo>
                <a:lnTo>
                  <a:pt x="308013" y="3243440"/>
                </a:lnTo>
                <a:lnTo>
                  <a:pt x="337413" y="3277120"/>
                </a:lnTo>
                <a:lnTo>
                  <a:pt x="367931" y="3309772"/>
                </a:lnTo>
                <a:lnTo>
                  <a:pt x="399529" y="3341370"/>
                </a:lnTo>
                <a:lnTo>
                  <a:pt x="432193" y="3371888"/>
                </a:lnTo>
                <a:lnTo>
                  <a:pt x="465874" y="3401276"/>
                </a:lnTo>
                <a:lnTo>
                  <a:pt x="500557" y="3429533"/>
                </a:lnTo>
                <a:lnTo>
                  <a:pt x="536206" y="3456609"/>
                </a:lnTo>
                <a:lnTo>
                  <a:pt x="572795" y="3482479"/>
                </a:lnTo>
                <a:lnTo>
                  <a:pt x="610298" y="3507117"/>
                </a:lnTo>
                <a:lnTo>
                  <a:pt x="648677" y="3530485"/>
                </a:lnTo>
                <a:lnTo>
                  <a:pt x="687895" y="3552571"/>
                </a:lnTo>
                <a:lnTo>
                  <a:pt x="727951" y="3573322"/>
                </a:lnTo>
                <a:lnTo>
                  <a:pt x="768781" y="3592728"/>
                </a:lnTo>
                <a:lnTo>
                  <a:pt x="810387" y="3610749"/>
                </a:lnTo>
                <a:lnTo>
                  <a:pt x="852716" y="3627361"/>
                </a:lnTo>
                <a:lnTo>
                  <a:pt x="895743" y="3642525"/>
                </a:lnTo>
                <a:lnTo>
                  <a:pt x="939457" y="3656228"/>
                </a:lnTo>
                <a:lnTo>
                  <a:pt x="983805" y="3668420"/>
                </a:lnTo>
                <a:lnTo>
                  <a:pt x="1028763" y="3679088"/>
                </a:lnTo>
                <a:lnTo>
                  <a:pt x="1074305" y="3688194"/>
                </a:lnTo>
                <a:lnTo>
                  <a:pt x="1120406" y="3695712"/>
                </a:lnTo>
                <a:lnTo>
                  <a:pt x="1167028" y="3701605"/>
                </a:lnTo>
                <a:lnTo>
                  <a:pt x="1214145" y="3705860"/>
                </a:lnTo>
                <a:lnTo>
                  <a:pt x="1261732" y="3708425"/>
                </a:lnTo>
                <a:lnTo>
                  <a:pt x="1309751" y="3709289"/>
                </a:lnTo>
                <a:lnTo>
                  <a:pt x="1357757" y="3708425"/>
                </a:lnTo>
                <a:lnTo>
                  <a:pt x="1405331" y="3705860"/>
                </a:lnTo>
                <a:lnTo>
                  <a:pt x="1452435" y="3701605"/>
                </a:lnTo>
                <a:lnTo>
                  <a:pt x="1499057" y="3695712"/>
                </a:lnTo>
                <a:lnTo>
                  <a:pt x="1545145" y="3688194"/>
                </a:lnTo>
                <a:lnTo>
                  <a:pt x="1590687" y="3679088"/>
                </a:lnTo>
                <a:lnTo>
                  <a:pt x="1635633" y="3668420"/>
                </a:lnTo>
                <a:lnTo>
                  <a:pt x="1679981" y="3656228"/>
                </a:lnTo>
                <a:lnTo>
                  <a:pt x="1723682" y="3642525"/>
                </a:lnTo>
                <a:lnTo>
                  <a:pt x="1766709" y="3627361"/>
                </a:lnTo>
                <a:lnTo>
                  <a:pt x="1809038" y="3610749"/>
                </a:lnTo>
                <a:lnTo>
                  <a:pt x="1850631" y="3592728"/>
                </a:lnTo>
                <a:lnTo>
                  <a:pt x="1891461" y="3573322"/>
                </a:lnTo>
                <a:lnTo>
                  <a:pt x="1931504" y="3552571"/>
                </a:lnTo>
                <a:lnTo>
                  <a:pt x="1970722" y="3530485"/>
                </a:lnTo>
                <a:lnTo>
                  <a:pt x="2009101" y="3507117"/>
                </a:lnTo>
                <a:lnTo>
                  <a:pt x="2046592" y="3482479"/>
                </a:lnTo>
                <a:lnTo>
                  <a:pt x="2083181" y="3456609"/>
                </a:lnTo>
                <a:lnTo>
                  <a:pt x="2118830" y="3429533"/>
                </a:lnTo>
                <a:lnTo>
                  <a:pt x="2153513" y="3401276"/>
                </a:lnTo>
                <a:lnTo>
                  <a:pt x="2187194" y="3371888"/>
                </a:lnTo>
                <a:lnTo>
                  <a:pt x="2219845" y="3341370"/>
                </a:lnTo>
                <a:lnTo>
                  <a:pt x="2251443" y="3309772"/>
                </a:lnTo>
                <a:lnTo>
                  <a:pt x="2281961" y="3277120"/>
                </a:lnTo>
                <a:lnTo>
                  <a:pt x="2311349" y="3243440"/>
                </a:lnTo>
                <a:lnTo>
                  <a:pt x="2339606" y="3208756"/>
                </a:lnTo>
                <a:lnTo>
                  <a:pt x="2366683" y="3173107"/>
                </a:lnTo>
                <a:lnTo>
                  <a:pt x="2392553" y="3136519"/>
                </a:lnTo>
                <a:lnTo>
                  <a:pt x="2417191" y="3099028"/>
                </a:lnTo>
                <a:lnTo>
                  <a:pt x="2440559" y="3060649"/>
                </a:lnTo>
                <a:lnTo>
                  <a:pt x="2462644" y="3021431"/>
                </a:lnTo>
                <a:lnTo>
                  <a:pt x="2483396" y="2981388"/>
                </a:lnTo>
                <a:lnTo>
                  <a:pt x="2502801" y="2940558"/>
                </a:lnTo>
                <a:lnTo>
                  <a:pt x="2520823" y="2898965"/>
                </a:lnTo>
                <a:lnTo>
                  <a:pt x="2537434" y="2856636"/>
                </a:lnTo>
                <a:lnTo>
                  <a:pt x="2552598" y="2813608"/>
                </a:lnTo>
                <a:lnTo>
                  <a:pt x="2566301" y="2769908"/>
                </a:lnTo>
                <a:lnTo>
                  <a:pt x="2578493" y="2725559"/>
                </a:lnTo>
                <a:lnTo>
                  <a:pt x="2589161" y="2680614"/>
                </a:lnTo>
                <a:lnTo>
                  <a:pt x="2598267" y="2635072"/>
                </a:lnTo>
                <a:lnTo>
                  <a:pt x="2605786" y="2588984"/>
                </a:lnTo>
                <a:lnTo>
                  <a:pt x="2611678" y="2542362"/>
                </a:lnTo>
                <a:lnTo>
                  <a:pt x="2614498" y="2511044"/>
                </a:lnTo>
                <a:lnTo>
                  <a:pt x="2637091" y="2520823"/>
                </a:lnTo>
                <a:lnTo>
                  <a:pt x="2679420" y="2537434"/>
                </a:lnTo>
                <a:lnTo>
                  <a:pt x="2722448" y="2552598"/>
                </a:lnTo>
                <a:lnTo>
                  <a:pt x="2766149" y="2566301"/>
                </a:lnTo>
                <a:lnTo>
                  <a:pt x="2810497" y="2578493"/>
                </a:lnTo>
                <a:lnTo>
                  <a:pt x="2855442" y="2589174"/>
                </a:lnTo>
                <a:lnTo>
                  <a:pt x="2900984" y="2598280"/>
                </a:lnTo>
                <a:lnTo>
                  <a:pt x="2947073" y="2605798"/>
                </a:lnTo>
                <a:lnTo>
                  <a:pt x="2993694" y="2611691"/>
                </a:lnTo>
                <a:lnTo>
                  <a:pt x="3040799" y="2615946"/>
                </a:lnTo>
                <a:lnTo>
                  <a:pt x="3088373" y="2618511"/>
                </a:lnTo>
                <a:lnTo>
                  <a:pt x="3136392" y="2619375"/>
                </a:lnTo>
                <a:lnTo>
                  <a:pt x="3184398" y="2618511"/>
                </a:lnTo>
                <a:lnTo>
                  <a:pt x="3231985" y="2615946"/>
                </a:lnTo>
                <a:lnTo>
                  <a:pt x="3279102" y="2611691"/>
                </a:lnTo>
                <a:lnTo>
                  <a:pt x="3325723" y="2605798"/>
                </a:lnTo>
                <a:lnTo>
                  <a:pt x="3371824" y="2598280"/>
                </a:lnTo>
                <a:lnTo>
                  <a:pt x="3417366" y="2589174"/>
                </a:lnTo>
                <a:lnTo>
                  <a:pt x="3462324" y="2578493"/>
                </a:lnTo>
                <a:lnTo>
                  <a:pt x="3506673" y="2566301"/>
                </a:lnTo>
                <a:lnTo>
                  <a:pt x="3550386" y="2552598"/>
                </a:lnTo>
                <a:lnTo>
                  <a:pt x="3593414" y="2537434"/>
                </a:lnTo>
                <a:lnTo>
                  <a:pt x="3635743" y="2520823"/>
                </a:lnTo>
                <a:lnTo>
                  <a:pt x="3677348" y="2502789"/>
                </a:lnTo>
                <a:lnTo>
                  <a:pt x="3691509" y="2496058"/>
                </a:lnTo>
                <a:lnTo>
                  <a:pt x="3691509" y="123304"/>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r>
              <a:rPr lang="en-US" sz="933" kern="0">
                <a:solidFill>
                  <a:srgbClr val="000000"/>
                </a:solidFill>
                <a:latin typeface="Arial"/>
                <a:cs typeface="Arial"/>
                <a:sym typeface="Arial"/>
              </a:rPr>
              <a:t> </a:t>
            </a:r>
            <a:endParaRPr sz="933" kern="0">
              <a:solidFill>
                <a:srgbClr val="000000"/>
              </a:solidFill>
              <a:latin typeface="Arial"/>
              <a:ea typeface="Arial"/>
              <a:cs typeface="Arial"/>
              <a:sym typeface="Arial"/>
            </a:endParaRPr>
          </a:p>
        </p:txBody>
      </p:sp>
      <p:sp>
        <p:nvSpPr>
          <p:cNvPr id="135" name="Google Shape;135;g3c2fad7efde_0_11"/>
          <p:cNvSpPr/>
          <p:nvPr/>
        </p:nvSpPr>
        <p:spPr>
          <a:xfrm>
            <a:off x="11217896" y="6133871"/>
            <a:ext cx="974513" cy="724323"/>
          </a:xfrm>
          <a:custGeom>
            <a:avLst/>
            <a:gdLst/>
            <a:ahLst/>
            <a:cxnLst/>
            <a:rect l="l" t="t" r="r" b="b"/>
            <a:pathLst>
              <a:path w="1461769" h="1086484" extrusionOk="0">
                <a:moveTo>
                  <a:pt x="1290468" y="0"/>
                </a:moveTo>
                <a:lnTo>
                  <a:pt x="1242458" y="863"/>
                </a:lnTo>
                <a:lnTo>
                  <a:pt x="1194883" y="3435"/>
                </a:lnTo>
                <a:lnTo>
                  <a:pt x="1147773" y="7684"/>
                </a:lnTo>
                <a:lnTo>
                  <a:pt x="1101158" y="13583"/>
                </a:lnTo>
                <a:lnTo>
                  <a:pt x="1055067" y="21100"/>
                </a:lnTo>
                <a:lnTo>
                  <a:pt x="1009529" y="30207"/>
                </a:lnTo>
                <a:lnTo>
                  <a:pt x="964574" y="40873"/>
                </a:lnTo>
                <a:lnTo>
                  <a:pt x="920233" y="53070"/>
                </a:lnTo>
                <a:lnTo>
                  <a:pt x="876533" y="66767"/>
                </a:lnTo>
                <a:lnTo>
                  <a:pt x="833506" y="81936"/>
                </a:lnTo>
                <a:lnTo>
                  <a:pt x="791180" y="98546"/>
                </a:lnTo>
                <a:lnTo>
                  <a:pt x="749585" y="116568"/>
                </a:lnTo>
                <a:lnTo>
                  <a:pt x="708752" y="135972"/>
                </a:lnTo>
                <a:lnTo>
                  <a:pt x="668708" y="156729"/>
                </a:lnTo>
                <a:lnTo>
                  <a:pt x="629485" y="178808"/>
                </a:lnTo>
                <a:lnTo>
                  <a:pt x="591111" y="202182"/>
                </a:lnTo>
                <a:lnTo>
                  <a:pt x="553616" y="226819"/>
                </a:lnTo>
                <a:lnTo>
                  <a:pt x="517030" y="252691"/>
                </a:lnTo>
                <a:lnTo>
                  <a:pt x="481382" y="279767"/>
                </a:lnTo>
                <a:lnTo>
                  <a:pt x="446702" y="308019"/>
                </a:lnTo>
                <a:lnTo>
                  <a:pt x="413020" y="337416"/>
                </a:lnTo>
                <a:lnTo>
                  <a:pt x="380365" y="367929"/>
                </a:lnTo>
                <a:lnTo>
                  <a:pt x="348766" y="399529"/>
                </a:lnTo>
                <a:lnTo>
                  <a:pt x="318254" y="432185"/>
                </a:lnTo>
                <a:lnTo>
                  <a:pt x="288858" y="465869"/>
                </a:lnTo>
                <a:lnTo>
                  <a:pt x="260607" y="500550"/>
                </a:lnTo>
                <a:lnTo>
                  <a:pt x="233531" y="536199"/>
                </a:lnTo>
                <a:lnTo>
                  <a:pt x="207660" y="572787"/>
                </a:lnTo>
                <a:lnTo>
                  <a:pt x="183023" y="610283"/>
                </a:lnTo>
                <a:lnTo>
                  <a:pt x="159650" y="648659"/>
                </a:lnTo>
                <a:lnTo>
                  <a:pt x="137571" y="687885"/>
                </a:lnTo>
                <a:lnTo>
                  <a:pt x="116815" y="727930"/>
                </a:lnTo>
                <a:lnTo>
                  <a:pt x="97411" y="768766"/>
                </a:lnTo>
                <a:lnTo>
                  <a:pt x="79389" y="810363"/>
                </a:lnTo>
                <a:lnTo>
                  <a:pt x="62780" y="852691"/>
                </a:lnTo>
                <a:lnTo>
                  <a:pt x="47611" y="895721"/>
                </a:lnTo>
                <a:lnTo>
                  <a:pt x="33914" y="939424"/>
                </a:lnTo>
                <a:lnTo>
                  <a:pt x="21717" y="983768"/>
                </a:lnTo>
                <a:lnTo>
                  <a:pt x="11051" y="1028726"/>
                </a:lnTo>
                <a:lnTo>
                  <a:pt x="1944" y="1074267"/>
                </a:lnTo>
                <a:lnTo>
                  <a:pt x="0" y="1086192"/>
                </a:lnTo>
                <a:lnTo>
                  <a:pt x="1461156" y="1086192"/>
                </a:lnTo>
                <a:lnTo>
                  <a:pt x="1461156" y="11223"/>
                </a:lnTo>
                <a:lnTo>
                  <a:pt x="1433186" y="7684"/>
                </a:lnTo>
                <a:lnTo>
                  <a:pt x="1386069" y="3435"/>
                </a:lnTo>
                <a:lnTo>
                  <a:pt x="1338486" y="863"/>
                </a:lnTo>
                <a:lnTo>
                  <a:pt x="1290468"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36" name="Google Shape;136;g3c2fad7efde_0_11"/>
          <p:cNvSpPr/>
          <p:nvPr/>
        </p:nvSpPr>
        <p:spPr>
          <a:xfrm>
            <a:off x="517599" y="125"/>
            <a:ext cx="1963843" cy="6858000"/>
          </a:xfrm>
          <a:custGeom>
            <a:avLst/>
            <a:gdLst/>
            <a:ahLst/>
            <a:cxnLst/>
            <a:rect l="l" t="t" r="r" b="b"/>
            <a:pathLst>
              <a:path w="2945765" h="10287000" extrusionOk="0">
                <a:moveTo>
                  <a:pt x="2067471" y="0"/>
                </a:moveTo>
                <a:lnTo>
                  <a:pt x="0" y="0"/>
                </a:lnTo>
                <a:lnTo>
                  <a:pt x="3822" y="5029"/>
                </a:lnTo>
                <a:lnTo>
                  <a:pt x="32067" y="39712"/>
                </a:lnTo>
                <a:lnTo>
                  <a:pt x="61468" y="73393"/>
                </a:lnTo>
                <a:lnTo>
                  <a:pt x="91986" y="106057"/>
                </a:lnTo>
                <a:lnTo>
                  <a:pt x="123583" y="137655"/>
                </a:lnTo>
                <a:lnTo>
                  <a:pt x="156248" y="168173"/>
                </a:lnTo>
                <a:lnTo>
                  <a:pt x="189928" y="197573"/>
                </a:lnTo>
                <a:lnTo>
                  <a:pt x="224612" y="225818"/>
                </a:lnTo>
                <a:lnTo>
                  <a:pt x="260261" y="252895"/>
                </a:lnTo>
                <a:lnTo>
                  <a:pt x="296849" y="278765"/>
                </a:lnTo>
                <a:lnTo>
                  <a:pt x="334352" y="303403"/>
                </a:lnTo>
                <a:lnTo>
                  <a:pt x="372732" y="326783"/>
                </a:lnTo>
                <a:lnTo>
                  <a:pt x="411949" y="348856"/>
                </a:lnTo>
                <a:lnTo>
                  <a:pt x="452005" y="369620"/>
                </a:lnTo>
                <a:lnTo>
                  <a:pt x="492836" y="389026"/>
                </a:lnTo>
                <a:lnTo>
                  <a:pt x="534441" y="407047"/>
                </a:lnTo>
                <a:lnTo>
                  <a:pt x="576770" y="423659"/>
                </a:lnTo>
                <a:lnTo>
                  <a:pt x="619798" y="438823"/>
                </a:lnTo>
                <a:lnTo>
                  <a:pt x="663511" y="452526"/>
                </a:lnTo>
                <a:lnTo>
                  <a:pt x="707859" y="464718"/>
                </a:lnTo>
                <a:lnTo>
                  <a:pt x="752817" y="475386"/>
                </a:lnTo>
                <a:lnTo>
                  <a:pt x="798360" y="484492"/>
                </a:lnTo>
                <a:lnTo>
                  <a:pt x="844461" y="492010"/>
                </a:lnTo>
                <a:lnTo>
                  <a:pt x="891082" y="497903"/>
                </a:lnTo>
                <a:lnTo>
                  <a:pt x="938199" y="502158"/>
                </a:lnTo>
                <a:lnTo>
                  <a:pt x="985786" y="504723"/>
                </a:lnTo>
                <a:lnTo>
                  <a:pt x="1033805" y="505587"/>
                </a:lnTo>
                <a:lnTo>
                  <a:pt x="1081811" y="504723"/>
                </a:lnTo>
                <a:lnTo>
                  <a:pt x="1129385" y="502158"/>
                </a:lnTo>
                <a:lnTo>
                  <a:pt x="1176489" y="497903"/>
                </a:lnTo>
                <a:lnTo>
                  <a:pt x="1223111" y="492010"/>
                </a:lnTo>
                <a:lnTo>
                  <a:pt x="1269199" y="484492"/>
                </a:lnTo>
                <a:lnTo>
                  <a:pt x="1314742" y="475386"/>
                </a:lnTo>
                <a:lnTo>
                  <a:pt x="1359687" y="464718"/>
                </a:lnTo>
                <a:lnTo>
                  <a:pt x="1404035" y="452526"/>
                </a:lnTo>
                <a:lnTo>
                  <a:pt x="1447736" y="438823"/>
                </a:lnTo>
                <a:lnTo>
                  <a:pt x="1490764" y="423659"/>
                </a:lnTo>
                <a:lnTo>
                  <a:pt x="1533093" y="407047"/>
                </a:lnTo>
                <a:lnTo>
                  <a:pt x="1574685" y="389026"/>
                </a:lnTo>
                <a:lnTo>
                  <a:pt x="1615516" y="369620"/>
                </a:lnTo>
                <a:lnTo>
                  <a:pt x="1655559" y="348856"/>
                </a:lnTo>
                <a:lnTo>
                  <a:pt x="1694776" y="326783"/>
                </a:lnTo>
                <a:lnTo>
                  <a:pt x="1733156" y="303403"/>
                </a:lnTo>
                <a:lnTo>
                  <a:pt x="1770646" y="278765"/>
                </a:lnTo>
                <a:lnTo>
                  <a:pt x="1807235" y="252895"/>
                </a:lnTo>
                <a:lnTo>
                  <a:pt x="1842884" y="225818"/>
                </a:lnTo>
                <a:lnTo>
                  <a:pt x="1877568" y="197573"/>
                </a:lnTo>
                <a:lnTo>
                  <a:pt x="1911248" y="168173"/>
                </a:lnTo>
                <a:lnTo>
                  <a:pt x="1943900" y="137655"/>
                </a:lnTo>
                <a:lnTo>
                  <a:pt x="1975497" y="106057"/>
                </a:lnTo>
                <a:lnTo>
                  <a:pt x="2006015" y="73393"/>
                </a:lnTo>
                <a:lnTo>
                  <a:pt x="2035403" y="39712"/>
                </a:lnTo>
                <a:lnTo>
                  <a:pt x="2063661" y="5029"/>
                </a:lnTo>
                <a:lnTo>
                  <a:pt x="2067471" y="0"/>
                </a:lnTo>
                <a:close/>
              </a:path>
              <a:path w="2945765" h="10287000" extrusionOk="0">
                <a:moveTo>
                  <a:pt x="2945193" y="10287000"/>
                </a:moveTo>
                <a:lnTo>
                  <a:pt x="2913024" y="10228313"/>
                </a:lnTo>
                <a:lnTo>
                  <a:pt x="2889643" y="10189947"/>
                </a:lnTo>
                <a:lnTo>
                  <a:pt x="2865005" y="10152443"/>
                </a:lnTo>
                <a:lnTo>
                  <a:pt x="2839135" y="10115855"/>
                </a:lnTo>
                <a:lnTo>
                  <a:pt x="2812059" y="10080206"/>
                </a:lnTo>
                <a:lnTo>
                  <a:pt x="2783814" y="10045522"/>
                </a:lnTo>
                <a:lnTo>
                  <a:pt x="2754414" y="10011842"/>
                </a:lnTo>
                <a:lnTo>
                  <a:pt x="2723896" y="9979190"/>
                </a:lnTo>
                <a:lnTo>
                  <a:pt x="2692298" y="9947592"/>
                </a:lnTo>
                <a:lnTo>
                  <a:pt x="2659634" y="9917074"/>
                </a:lnTo>
                <a:lnTo>
                  <a:pt x="2625953" y="9887674"/>
                </a:lnTo>
                <a:lnTo>
                  <a:pt x="2591270" y="9859429"/>
                </a:lnTo>
                <a:lnTo>
                  <a:pt x="2555621" y="9832353"/>
                </a:lnTo>
                <a:lnTo>
                  <a:pt x="2519032" y="9806483"/>
                </a:lnTo>
                <a:lnTo>
                  <a:pt x="2481529" y="9781845"/>
                </a:lnTo>
                <a:lnTo>
                  <a:pt x="2443149" y="9758464"/>
                </a:lnTo>
                <a:lnTo>
                  <a:pt x="2403932" y="9736391"/>
                </a:lnTo>
                <a:lnTo>
                  <a:pt x="2363876" y="9715627"/>
                </a:lnTo>
                <a:lnTo>
                  <a:pt x="2323046" y="9696221"/>
                </a:lnTo>
                <a:lnTo>
                  <a:pt x="2281440" y="9678200"/>
                </a:lnTo>
                <a:lnTo>
                  <a:pt x="2239111" y="9661588"/>
                </a:lnTo>
                <a:lnTo>
                  <a:pt x="2196084" y="9646425"/>
                </a:lnTo>
                <a:lnTo>
                  <a:pt x="2152370" y="9632721"/>
                </a:lnTo>
                <a:lnTo>
                  <a:pt x="2108022" y="9620529"/>
                </a:lnTo>
                <a:lnTo>
                  <a:pt x="2063064" y="9609861"/>
                </a:lnTo>
                <a:lnTo>
                  <a:pt x="2017522" y="9600755"/>
                </a:lnTo>
                <a:lnTo>
                  <a:pt x="1971421" y="9593237"/>
                </a:lnTo>
                <a:lnTo>
                  <a:pt x="1924799" y="9587344"/>
                </a:lnTo>
                <a:lnTo>
                  <a:pt x="1877682" y="9583090"/>
                </a:lnTo>
                <a:lnTo>
                  <a:pt x="1830095" y="9580524"/>
                </a:lnTo>
                <a:lnTo>
                  <a:pt x="1782089" y="9579648"/>
                </a:lnTo>
                <a:lnTo>
                  <a:pt x="1734070" y="9580524"/>
                </a:lnTo>
                <a:lnTo>
                  <a:pt x="1686496" y="9583090"/>
                </a:lnTo>
                <a:lnTo>
                  <a:pt x="1639392" y="9587344"/>
                </a:lnTo>
                <a:lnTo>
                  <a:pt x="1592770" y="9593237"/>
                </a:lnTo>
                <a:lnTo>
                  <a:pt x="1546682" y="9600755"/>
                </a:lnTo>
                <a:lnTo>
                  <a:pt x="1501140" y="9609861"/>
                </a:lnTo>
                <a:lnTo>
                  <a:pt x="1456194" y="9620529"/>
                </a:lnTo>
                <a:lnTo>
                  <a:pt x="1411846" y="9632721"/>
                </a:lnTo>
                <a:lnTo>
                  <a:pt x="1368145" y="9646425"/>
                </a:lnTo>
                <a:lnTo>
                  <a:pt x="1325118" y="9661588"/>
                </a:lnTo>
                <a:lnTo>
                  <a:pt x="1282788" y="9678200"/>
                </a:lnTo>
                <a:lnTo>
                  <a:pt x="1241196" y="9696221"/>
                </a:lnTo>
                <a:lnTo>
                  <a:pt x="1200365" y="9715627"/>
                </a:lnTo>
                <a:lnTo>
                  <a:pt x="1160322" y="9736391"/>
                </a:lnTo>
                <a:lnTo>
                  <a:pt x="1121105" y="9758464"/>
                </a:lnTo>
                <a:lnTo>
                  <a:pt x="1082725" y="9781845"/>
                </a:lnTo>
                <a:lnTo>
                  <a:pt x="1045235" y="9806483"/>
                </a:lnTo>
                <a:lnTo>
                  <a:pt x="1008646" y="9832353"/>
                </a:lnTo>
                <a:lnTo>
                  <a:pt x="972997" y="9859429"/>
                </a:lnTo>
                <a:lnTo>
                  <a:pt x="938314" y="9887674"/>
                </a:lnTo>
                <a:lnTo>
                  <a:pt x="904633" y="9917074"/>
                </a:lnTo>
                <a:lnTo>
                  <a:pt x="871982" y="9947592"/>
                </a:lnTo>
                <a:lnTo>
                  <a:pt x="840384" y="9979190"/>
                </a:lnTo>
                <a:lnTo>
                  <a:pt x="809866" y="10011842"/>
                </a:lnTo>
                <a:lnTo>
                  <a:pt x="780478" y="10045522"/>
                </a:lnTo>
                <a:lnTo>
                  <a:pt x="752221" y="10080206"/>
                </a:lnTo>
                <a:lnTo>
                  <a:pt x="725144" y="10115855"/>
                </a:lnTo>
                <a:lnTo>
                  <a:pt x="699274" y="10152443"/>
                </a:lnTo>
                <a:lnTo>
                  <a:pt x="674636" y="10189947"/>
                </a:lnTo>
                <a:lnTo>
                  <a:pt x="651268" y="10228313"/>
                </a:lnTo>
                <a:lnTo>
                  <a:pt x="629183" y="10267544"/>
                </a:lnTo>
                <a:lnTo>
                  <a:pt x="619099" y="10287000"/>
                </a:lnTo>
                <a:lnTo>
                  <a:pt x="2945193" y="1028700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pic>
        <p:nvPicPr>
          <p:cNvPr id="137" name="Google Shape;137;g3c2fad7efde_0_11"/>
          <p:cNvPicPr preferRelativeResize="0"/>
          <p:nvPr/>
        </p:nvPicPr>
        <p:blipFill rotWithShape="1">
          <a:blip r:embed="rId3">
            <a:alphaModFix/>
          </a:blip>
          <a:srcRect/>
          <a:stretch/>
        </p:blipFill>
        <p:spPr>
          <a:xfrm>
            <a:off x="10801857" y="6052451"/>
            <a:ext cx="1390143" cy="8055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141"/>
        <p:cNvGrpSpPr/>
        <p:nvPr/>
      </p:nvGrpSpPr>
      <p:grpSpPr>
        <a:xfrm>
          <a:off x="0" y="0"/>
          <a:ext cx="0" cy="0"/>
          <a:chOff x="0" y="0"/>
          <a:chExt cx="0" cy="0"/>
        </a:xfrm>
      </p:grpSpPr>
      <p:grpSp>
        <p:nvGrpSpPr>
          <p:cNvPr id="142" name="Google Shape;142;g3c2fad7efde_0_40"/>
          <p:cNvGrpSpPr/>
          <p:nvPr/>
        </p:nvGrpSpPr>
        <p:grpSpPr>
          <a:xfrm rot="-5400000">
            <a:off x="8389331" y="2965956"/>
            <a:ext cx="2122047" cy="6676509"/>
            <a:chOff x="0" y="0"/>
            <a:chExt cx="3745229" cy="10287380"/>
          </a:xfrm>
        </p:grpSpPr>
        <p:sp>
          <p:nvSpPr>
            <p:cNvPr id="143" name="Google Shape;143;g3c2fad7efde_0_40"/>
            <p:cNvSpPr/>
            <p:nvPr/>
          </p:nvSpPr>
          <p:spPr>
            <a:xfrm>
              <a:off x="0" y="0"/>
              <a:ext cx="2245995" cy="3967479"/>
            </a:xfrm>
            <a:custGeom>
              <a:avLst/>
              <a:gdLst/>
              <a:ahLst/>
              <a:cxnLst/>
              <a:rect l="l" t="t" r="r" b="b"/>
              <a:pathLst>
                <a:path w="2245995" h="3967479" extrusionOk="0">
                  <a:moveTo>
                    <a:pt x="1753941" y="0"/>
                  </a:moveTo>
                  <a:lnTo>
                    <a:pt x="0" y="0"/>
                  </a:lnTo>
                  <a:lnTo>
                    <a:pt x="0" y="3967479"/>
                  </a:lnTo>
                  <a:lnTo>
                    <a:pt x="446824" y="3967479"/>
                  </a:lnTo>
                  <a:lnTo>
                    <a:pt x="2245614" y="851661"/>
                  </a:lnTo>
                  <a:lnTo>
                    <a:pt x="1753941"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44" name="Google Shape;144;g3c2fad7efde_0_40"/>
            <p:cNvSpPr/>
            <p:nvPr/>
          </p:nvSpPr>
          <p:spPr>
            <a:xfrm>
              <a:off x="0" y="2339085"/>
              <a:ext cx="3745229" cy="7948295"/>
            </a:xfrm>
            <a:custGeom>
              <a:avLst/>
              <a:gdLst/>
              <a:ahLst/>
              <a:cxnLst/>
              <a:rect l="l" t="t" r="r" b="b"/>
              <a:pathLst>
                <a:path w="3745229" h="7948295" extrusionOk="0">
                  <a:moveTo>
                    <a:pt x="775436" y="0"/>
                  </a:moveTo>
                  <a:lnTo>
                    <a:pt x="0" y="0"/>
                  </a:lnTo>
                  <a:lnTo>
                    <a:pt x="0" y="7947914"/>
                  </a:lnTo>
                  <a:lnTo>
                    <a:pt x="2126107" y="7947914"/>
                  </a:lnTo>
                  <a:lnTo>
                    <a:pt x="3744976" y="5143754"/>
                  </a:lnTo>
                  <a:lnTo>
                    <a:pt x="775436"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grpSp>
      <p:sp>
        <p:nvSpPr>
          <p:cNvPr id="145" name="Google Shape;145;g3c2fad7efde_0_40"/>
          <p:cNvSpPr txBox="1"/>
          <p:nvPr/>
        </p:nvSpPr>
        <p:spPr>
          <a:xfrm>
            <a:off x="736600" y="1327926"/>
            <a:ext cx="10345000" cy="3907473"/>
          </a:xfrm>
          <a:prstGeom prst="rect">
            <a:avLst/>
          </a:prstGeom>
          <a:noFill/>
          <a:ln>
            <a:noFill/>
          </a:ln>
        </p:spPr>
        <p:txBody>
          <a:bodyPr spcFirstLastPara="1" wrap="square" lIns="0" tIns="8883" rIns="0" bIns="0" anchor="t" anchorCtr="0">
            <a:spAutoFit/>
          </a:bodyPr>
          <a:lstStyle/>
          <a:p>
            <a:pPr marL="304815" indent="-279414" defTabSz="609630">
              <a:lnSpc>
                <a:spcPct val="115000"/>
              </a:lnSpc>
              <a:spcBef>
                <a:spcPts val="667"/>
              </a:spcBef>
              <a:buClr>
                <a:srgbClr val="0B5394"/>
              </a:buClr>
              <a:buSzPts val="3000"/>
              <a:buFont typeface="Poppins"/>
              <a:buChar char="●"/>
            </a:pPr>
            <a:r>
              <a:rPr lang="en-US" sz="2000" b="1" kern="0">
                <a:solidFill>
                  <a:srgbClr val="0B5394"/>
                </a:solidFill>
                <a:latin typeface="Poppins"/>
                <a:ea typeface="Poppins"/>
                <a:cs typeface="Poppins"/>
                <a:sym typeface="Poppins"/>
              </a:rPr>
              <a:t>Strategic Tool for Planning &amp; Inspection: </a:t>
            </a:r>
            <a:r>
              <a:rPr lang="en-US" sz="2000" kern="0">
                <a:solidFill>
                  <a:srgbClr val="0B5394"/>
                </a:solidFill>
                <a:latin typeface="Poppins"/>
                <a:ea typeface="Poppins"/>
                <a:cs typeface="Poppins"/>
                <a:sym typeface="Poppins"/>
              </a:rPr>
              <a:t>Well-developed and regularly updated SOPs support risk analysis and effective shipment inspections</a:t>
            </a:r>
            <a:endParaRPr sz="2000" kern="0">
              <a:solidFill>
                <a:srgbClr val="0B5394"/>
              </a:solidFill>
              <a:latin typeface="Poppins"/>
              <a:ea typeface="Poppins"/>
              <a:cs typeface="Poppins"/>
              <a:sym typeface="Poppins"/>
            </a:endParaRPr>
          </a:p>
          <a:p>
            <a:pPr marL="304815" indent="-279414" defTabSz="609630">
              <a:lnSpc>
                <a:spcPct val="115000"/>
              </a:lnSpc>
              <a:spcBef>
                <a:spcPts val="667"/>
              </a:spcBef>
              <a:buClr>
                <a:srgbClr val="0B5394"/>
              </a:buClr>
              <a:buSzPts val="3000"/>
              <a:buFont typeface="Poppins"/>
              <a:buChar char="●"/>
            </a:pPr>
            <a:r>
              <a:rPr lang="en-US" sz="2000" b="1" kern="0">
                <a:solidFill>
                  <a:srgbClr val="0B5394"/>
                </a:solidFill>
                <a:latin typeface="Poppins"/>
                <a:ea typeface="Poppins"/>
                <a:cs typeface="Poppins"/>
                <a:sym typeface="Poppins"/>
              </a:rPr>
              <a:t>Centralized &amp; Adaptable Guidance: </a:t>
            </a:r>
            <a:r>
              <a:rPr lang="en-US" sz="2000" kern="0">
                <a:solidFill>
                  <a:srgbClr val="0B5394"/>
                </a:solidFill>
                <a:latin typeface="Poppins"/>
                <a:ea typeface="Poppins"/>
                <a:cs typeface="Poppins"/>
                <a:sym typeface="Poppins"/>
              </a:rPr>
              <a:t>SOPs provide a reliable, centralized reference that evolves with changing needs and aligns with international standards </a:t>
            </a:r>
            <a:endParaRPr sz="2000" kern="0">
              <a:solidFill>
                <a:srgbClr val="0B5394"/>
              </a:solidFill>
              <a:latin typeface="Poppins"/>
              <a:ea typeface="Poppins"/>
              <a:cs typeface="Poppins"/>
              <a:sym typeface="Poppins"/>
            </a:endParaRPr>
          </a:p>
          <a:p>
            <a:pPr defTabSz="609630">
              <a:lnSpc>
                <a:spcPct val="115000"/>
              </a:lnSpc>
              <a:spcBef>
                <a:spcPts val="667"/>
              </a:spcBef>
              <a:buClr>
                <a:srgbClr val="000000"/>
              </a:buClr>
              <a:buSzPts val="3000"/>
            </a:pPr>
            <a:r>
              <a:rPr lang="en-US" sz="2000" b="1" kern="0">
                <a:solidFill>
                  <a:srgbClr val="0B5394"/>
                </a:solidFill>
                <a:latin typeface="Poppins"/>
                <a:ea typeface="Poppins"/>
                <a:cs typeface="Poppins"/>
                <a:sym typeface="Poppins"/>
              </a:rPr>
              <a:t>Key Elements of National SOPs: </a:t>
            </a:r>
            <a:endParaRPr sz="2000" b="1" kern="0">
              <a:solidFill>
                <a:srgbClr val="0B5394"/>
              </a:solidFill>
              <a:latin typeface="Poppins"/>
              <a:ea typeface="Poppins"/>
              <a:cs typeface="Poppins"/>
              <a:sym typeface="Poppins"/>
            </a:endParaRPr>
          </a:p>
          <a:p>
            <a:pPr marL="304815" indent="-266713" defTabSz="609630">
              <a:lnSpc>
                <a:spcPct val="115000"/>
              </a:lnSpc>
              <a:spcBef>
                <a:spcPts val="667"/>
              </a:spcBef>
              <a:buClr>
                <a:srgbClr val="0B5394"/>
              </a:buClr>
              <a:buSzPts val="2700"/>
              <a:buFont typeface="Poppins"/>
              <a:buChar char="●"/>
            </a:pPr>
            <a:r>
              <a:rPr lang="en-US" sz="2000" kern="0">
                <a:solidFill>
                  <a:srgbClr val="0B5394"/>
                </a:solidFill>
                <a:latin typeface="Poppins"/>
                <a:ea typeface="Poppins"/>
                <a:cs typeface="Poppins"/>
                <a:sym typeface="Poppins"/>
              </a:rPr>
              <a:t>Procedures consistent with the Minamata Convention and national laws </a:t>
            </a:r>
            <a:endParaRPr sz="2000" kern="0">
              <a:solidFill>
                <a:srgbClr val="0B5394"/>
              </a:solidFill>
              <a:latin typeface="Poppins"/>
              <a:ea typeface="Poppins"/>
              <a:cs typeface="Poppins"/>
              <a:sym typeface="Poppins"/>
            </a:endParaRPr>
          </a:p>
          <a:p>
            <a:pPr marL="304815" indent="-279414" defTabSz="609630">
              <a:lnSpc>
                <a:spcPct val="115000"/>
              </a:lnSpc>
              <a:buClr>
                <a:srgbClr val="0B5394"/>
              </a:buClr>
              <a:buSzPts val="3000"/>
              <a:buFont typeface="Poppins"/>
              <a:buChar char="●"/>
            </a:pPr>
            <a:r>
              <a:rPr lang="en-US" sz="2000" kern="0">
                <a:solidFill>
                  <a:srgbClr val="0B5394"/>
                </a:solidFill>
                <a:latin typeface="Poppins"/>
                <a:ea typeface="Poppins"/>
                <a:cs typeface="Poppins"/>
                <a:sym typeface="Poppins"/>
              </a:rPr>
              <a:t>Clear definitions of roles and responsibilities for Customs and stakeholders</a:t>
            </a:r>
            <a:endParaRPr sz="2000" kern="0">
              <a:solidFill>
                <a:srgbClr val="0B5394"/>
              </a:solidFill>
              <a:latin typeface="Poppins"/>
              <a:ea typeface="Poppins"/>
              <a:cs typeface="Poppins"/>
              <a:sym typeface="Poppins"/>
            </a:endParaRPr>
          </a:p>
          <a:p>
            <a:pPr marL="304815" indent="-279414" defTabSz="609630">
              <a:lnSpc>
                <a:spcPct val="115000"/>
              </a:lnSpc>
              <a:buClr>
                <a:srgbClr val="0B5394"/>
              </a:buClr>
              <a:buSzPts val="3000"/>
              <a:buFont typeface="Poppins"/>
              <a:buChar char="●"/>
            </a:pPr>
            <a:r>
              <a:rPr lang="en-US" sz="2000" kern="0">
                <a:solidFill>
                  <a:srgbClr val="0B5394"/>
                </a:solidFill>
                <a:latin typeface="Poppins"/>
                <a:ea typeface="Poppins"/>
                <a:cs typeface="Poppins"/>
                <a:sym typeface="Poppins"/>
              </a:rPr>
              <a:t>Detailed processes for managing imports, exports, transit, and trade involving mercury, mercury-added products, and waste</a:t>
            </a:r>
            <a:endParaRPr sz="2000" kern="0">
              <a:solidFill>
                <a:srgbClr val="0B5394"/>
              </a:solidFill>
              <a:latin typeface="Poppins"/>
              <a:ea typeface="Poppins"/>
              <a:cs typeface="Poppins"/>
              <a:sym typeface="Poppins"/>
            </a:endParaRPr>
          </a:p>
        </p:txBody>
      </p:sp>
      <p:sp>
        <p:nvSpPr>
          <p:cNvPr id="146" name="Google Shape;146;g3c2fad7efde_0_40" descr="$PPTXTitle"/>
          <p:cNvSpPr txBox="1">
            <a:spLocks noGrp="1"/>
          </p:cNvSpPr>
          <p:nvPr>
            <p:ph type="title"/>
          </p:nvPr>
        </p:nvSpPr>
        <p:spPr>
          <a:xfrm>
            <a:off x="517600" y="237683"/>
            <a:ext cx="10959600" cy="449090"/>
          </a:xfrm>
          <a:prstGeom prst="rect">
            <a:avLst/>
          </a:prstGeom>
          <a:noFill/>
          <a:ln>
            <a:noFill/>
          </a:ln>
        </p:spPr>
        <p:txBody>
          <a:bodyPr spcFirstLastPara="1" wrap="square" lIns="0" tIns="8883" rIns="0" bIns="0" anchor="t" anchorCtr="0">
            <a:spAutoFit/>
          </a:bodyPr>
          <a:lstStyle/>
          <a:p>
            <a:pPr marL="1191318" marR="3387">
              <a:lnSpc>
                <a:spcPct val="110000"/>
              </a:lnSpc>
            </a:pPr>
            <a:r>
              <a:rPr lang="en-US" sz="2600" b="1">
                <a:solidFill>
                  <a:srgbClr val="1F487C"/>
                </a:solidFill>
                <a:latin typeface="Poppins"/>
                <a:ea typeface="Poppins"/>
                <a:cs typeface="Poppins"/>
                <a:sym typeface="Poppins"/>
              </a:rPr>
              <a:t>Need for Standard Operating Procedures (SOPs) </a:t>
            </a:r>
            <a:endParaRPr sz="2600" b="1">
              <a:latin typeface="Poppins"/>
              <a:ea typeface="Poppins"/>
              <a:cs typeface="Poppins"/>
              <a:sym typeface="Poppins"/>
            </a:endParaRPr>
          </a:p>
        </p:txBody>
      </p:sp>
      <p:sp>
        <p:nvSpPr>
          <p:cNvPr id="147" name="Google Shape;147;g3c2fad7efde_0_40"/>
          <p:cNvSpPr/>
          <p:nvPr/>
        </p:nvSpPr>
        <p:spPr>
          <a:xfrm>
            <a:off x="11477244" y="1"/>
            <a:ext cx="715010" cy="1110403"/>
          </a:xfrm>
          <a:custGeom>
            <a:avLst/>
            <a:gdLst/>
            <a:ahLst/>
            <a:cxnLst/>
            <a:rect l="l" t="t" r="r" b="b"/>
            <a:pathLst>
              <a:path w="1072515" h="1665605" extrusionOk="0">
                <a:moveTo>
                  <a:pt x="1072134" y="0"/>
                </a:moveTo>
                <a:lnTo>
                  <a:pt x="55250" y="0"/>
                </a:lnTo>
                <a:lnTo>
                  <a:pt x="53070" y="6954"/>
                </a:lnTo>
                <a:lnTo>
                  <a:pt x="40874" y="51296"/>
                </a:lnTo>
                <a:lnTo>
                  <a:pt x="30207" y="96251"/>
                </a:lnTo>
                <a:lnTo>
                  <a:pt x="21100" y="141788"/>
                </a:lnTo>
                <a:lnTo>
                  <a:pt x="13583" y="187880"/>
                </a:lnTo>
                <a:lnTo>
                  <a:pt x="7684" y="234495"/>
                </a:lnTo>
                <a:lnTo>
                  <a:pt x="3435" y="281605"/>
                </a:lnTo>
                <a:lnTo>
                  <a:pt x="863" y="329180"/>
                </a:lnTo>
                <a:lnTo>
                  <a:pt x="0" y="377190"/>
                </a:lnTo>
                <a:lnTo>
                  <a:pt x="863" y="425208"/>
                </a:lnTo>
                <a:lnTo>
                  <a:pt x="3435" y="472790"/>
                </a:lnTo>
                <a:lnTo>
                  <a:pt x="7684" y="519908"/>
                </a:lnTo>
                <a:lnTo>
                  <a:pt x="13583" y="566530"/>
                </a:lnTo>
                <a:lnTo>
                  <a:pt x="21100" y="612629"/>
                </a:lnTo>
                <a:lnTo>
                  <a:pt x="30207" y="658173"/>
                </a:lnTo>
                <a:lnTo>
                  <a:pt x="40874" y="703134"/>
                </a:lnTo>
                <a:lnTo>
                  <a:pt x="53070" y="747481"/>
                </a:lnTo>
                <a:lnTo>
                  <a:pt x="66768" y="791186"/>
                </a:lnTo>
                <a:lnTo>
                  <a:pt x="81937" y="834219"/>
                </a:lnTo>
                <a:lnTo>
                  <a:pt x="98547" y="876550"/>
                </a:lnTo>
                <a:lnTo>
                  <a:pt x="116569" y="918149"/>
                </a:lnTo>
                <a:lnTo>
                  <a:pt x="135973" y="958987"/>
                </a:lnTo>
                <a:lnTo>
                  <a:pt x="156730" y="999035"/>
                </a:lnTo>
                <a:lnTo>
                  <a:pt x="178811" y="1038262"/>
                </a:lnTo>
                <a:lnTo>
                  <a:pt x="202185" y="1076640"/>
                </a:lnTo>
                <a:lnTo>
                  <a:pt x="226823" y="1114138"/>
                </a:lnTo>
                <a:lnTo>
                  <a:pt x="252695" y="1150727"/>
                </a:lnTo>
                <a:lnTo>
                  <a:pt x="279772" y="1186378"/>
                </a:lnTo>
                <a:lnTo>
                  <a:pt x="308024" y="1221060"/>
                </a:lnTo>
                <a:lnTo>
                  <a:pt x="337423" y="1254745"/>
                </a:lnTo>
                <a:lnTo>
                  <a:pt x="367937" y="1287403"/>
                </a:lnTo>
                <a:lnTo>
                  <a:pt x="399537" y="1319003"/>
                </a:lnTo>
                <a:lnTo>
                  <a:pt x="432195" y="1349517"/>
                </a:lnTo>
                <a:lnTo>
                  <a:pt x="465880" y="1378916"/>
                </a:lnTo>
                <a:lnTo>
                  <a:pt x="500562" y="1407168"/>
                </a:lnTo>
                <a:lnTo>
                  <a:pt x="536213" y="1434245"/>
                </a:lnTo>
                <a:lnTo>
                  <a:pt x="572802" y="1460117"/>
                </a:lnTo>
                <a:lnTo>
                  <a:pt x="610300" y="1484755"/>
                </a:lnTo>
                <a:lnTo>
                  <a:pt x="648678" y="1508129"/>
                </a:lnTo>
                <a:lnTo>
                  <a:pt x="687905" y="1530210"/>
                </a:lnTo>
                <a:lnTo>
                  <a:pt x="727953" y="1550967"/>
                </a:lnTo>
                <a:lnTo>
                  <a:pt x="768791" y="1570371"/>
                </a:lnTo>
                <a:lnTo>
                  <a:pt x="810390" y="1588393"/>
                </a:lnTo>
                <a:lnTo>
                  <a:pt x="852721" y="1605003"/>
                </a:lnTo>
                <a:lnTo>
                  <a:pt x="895754" y="1620172"/>
                </a:lnTo>
                <a:lnTo>
                  <a:pt x="939459" y="1633870"/>
                </a:lnTo>
                <a:lnTo>
                  <a:pt x="983806" y="1646066"/>
                </a:lnTo>
                <a:lnTo>
                  <a:pt x="1028767" y="1656733"/>
                </a:lnTo>
                <a:lnTo>
                  <a:pt x="1072134" y="1665404"/>
                </a:lnTo>
                <a:lnTo>
                  <a:pt x="1072134"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48" name="Google Shape;148;g3c2fad7efde_0_40"/>
          <p:cNvSpPr/>
          <p:nvPr/>
        </p:nvSpPr>
        <p:spPr>
          <a:xfrm>
            <a:off x="9731194" y="1708474"/>
            <a:ext cx="2461260" cy="2473113"/>
          </a:xfrm>
          <a:custGeom>
            <a:avLst/>
            <a:gdLst/>
            <a:ahLst/>
            <a:cxnLst/>
            <a:rect l="l" t="t" r="r" b="b"/>
            <a:pathLst>
              <a:path w="3691890" h="3709670" extrusionOk="0">
                <a:moveTo>
                  <a:pt x="3691509" y="123304"/>
                </a:moveTo>
                <a:lnTo>
                  <a:pt x="3635743" y="98552"/>
                </a:lnTo>
                <a:lnTo>
                  <a:pt x="3593414" y="81940"/>
                </a:lnTo>
                <a:lnTo>
                  <a:pt x="3550386" y="66776"/>
                </a:lnTo>
                <a:lnTo>
                  <a:pt x="3506673" y="53073"/>
                </a:lnTo>
                <a:lnTo>
                  <a:pt x="3462324" y="40881"/>
                </a:lnTo>
                <a:lnTo>
                  <a:pt x="3417366" y="30213"/>
                </a:lnTo>
                <a:lnTo>
                  <a:pt x="3371824" y="21107"/>
                </a:lnTo>
                <a:lnTo>
                  <a:pt x="3325723" y="13589"/>
                </a:lnTo>
                <a:lnTo>
                  <a:pt x="3279102" y="7696"/>
                </a:lnTo>
                <a:lnTo>
                  <a:pt x="3231985" y="3441"/>
                </a:lnTo>
                <a:lnTo>
                  <a:pt x="3184398" y="876"/>
                </a:lnTo>
                <a:lnTo>
                  <a:pt x="3136392" y="0"/>
                </a:lnTo>
                <a:lnTo>
                  <a:pt x="3088373" y="876"/>
                </a:lnTo>
                <a:lnTo>
                  <a:pt x="3040799" y="3441"/>
                </a:lnTo>
                <a:lnTo>
                  <a:pt x="2993694" y="7696"/>
                </a:lnTo>
                <a:lnTo>
                  <a:pt x="2947073" y="13589"/>
                </a:lnTo>
                <a:lnTo>
                  <a:pt x="2900984" y="21107"/>
                </a:lnTo>
                <a:lnTo>
                  <a:pt x="2855442" y="30213"/>
                </a:lnTo>
                <a:lnTo>
                  <a:pt x="2810497" y="40881"/>
                </a:lnTo>
                <a:lnTo>
                  <a:pt x="2766149" y="53073"/>
                </a:lnTo>
                <a:lnTo>
                  <a:pt x="2722448" y="66776"/>
                </a:lnTo>
                <a:lnTo>
                  <a:pt x="2679420" y="81940"/>
                </a:lnTo>
                <a:lnTo>
                  <a:pt x="2637091" y="98552"/>
                </a:lnTo>
                <a:lnTo>
                  <a:pt x="2595499" y="116573"/>
                </a:lnTo>
                <a:lnTo>
                  <a:pt x="2554668" y="135978"/>
                </a:lnTo>
                <a:lnTo>
                  <a:pt x="2514625" y="156730"/>
                </a:lnTo>
                <a:lnTo>
                  <a:pt x="2475407" y="178816"/>
                </a:lnTo>
                <a:lnTo>
                  <a:pt x="2437028" y="202184"/>
                </a:lnTo>
                <a:lnTo>
                  <a:pt x="2399538" y="226822"/>
                </a:lnTo>
                <a:lnTo>
                  <a:pt x="2362949" y="252691"/>
                </a:lnTo>
                <a:lnTo>
                  <a:pt x="2327300" y="279768"/>
                </a:lnTo>
                <a:lnTo>
                  <a:pt x="2292616" y="308025"/>
                </a:lnTo>
                <a:lnTo>
                  <a:pt x="2258936" y="337413"/>
                </a:lnTo>
                <a:lnTo>
                  <a:pt x="2226284" y="367931"/>
                </a:lnTo>
                <a:lnTo>
                  <a:pt x="2194687" y="399529"/>
                </a:lnTo>
                <a:lnTo>
                  <a:pt x="2164169" y="432181"/>
                </a:lnTo>
                <a:lnTo>
                  <a:pt x="2134781" y="465861"/>
                </a:lnTo>
                <a:lnTo>
                  <a:pt x="2106523" y="500545"/>
                </a:lnTo>
                <a:lnTo>
                  <a:pt x="2079447" y="536194"/>
                </a:lnTo>
                <a:lnTo>
                  <a:pt x="2053577" y="572782"/>
                </a:lnTo>
                <a:lnTo>
                  <a:pt x="2028939" y="610273"/>
                </a:lnTo>
                <a:lnTo>
                  <a:pt x="2005571" y="648652"/>
                </a:lnTo>
                <a:lnTo>
                  <a:pt x="1983486" y="687870"/>
                </a:lnTo>
                <a:lnTo>
                  <a:pt x="1962734" y="727913"/>
                </a:lnTo>
                <a:lnTo>
                  <a:pt x="1943328" y="768743"/>
                </a:lnTo>
                <a:lnTo>
                  <a:pt x="1925307" y="810336"/>
                </a:lnTo>
                <a:lnTo>
                  <a:pt x="1908695" y="852665"/>
                </a:lnTo>
                <a:lnTo>
                  <a:pt x="1893531" y="895692"/>
                </a:lnTo>
                <a:lnTo>
                  <a:pt x="1879828" y="939393"/>
                </a:lnTo>
                <a:lnTo>
                  <a:pt x="1867636" y="983742"/>
                </a:lnTo>
                <a:lnTo>
                  <a:pt x="1856968" y="1028687"/>
                </a:lnTo>
                <a:lnTo>
                  <a:pt x="1847862" y="1074229"/>
                </a:lnTo>
                <a:lnTo>
                  <a:pt x="1840344" y="1120317"/>
                </a:lnTo>
                <a:lnTo>
                  <a:pt x="1834451" y="1166939"/>
                </a:lnTo>
                <a:lnTo>
                  <a:pt x="1831619" y="1198257"/>
                </a:lnTo>
                <a:lnTo>
                  <a:pt x="1809038" y="1188466"/>
                </a:lnTo>
                <a:lnTo>
                  <a:pt x="1766709" y="1171854"/>
                </a:lnTo>
                <a:lnTo>
                  <a:pt x="1723682" y="1156690"/>
                </a:lnTo>
                <a:lnTo>
                  <a:pt x="1679981" y="1142987"/>
                </a:lnTo>
                <a:lnTo>
                  <a:pt x="1635633" y="1130795"/>
                </a:lnTo>
                <a:lnTo>
                  <a:pt x="1590687" y="1120127"/>
                </a:lnTo>
                <a:lnTo>
                  <a:pt x="1545145" y="1111021"/>
                </a:lnTo>
                <a:lnTo>
                  <a:pt x="1499057" y="1103503"/>
                </a:lnTo>
                <a:lnTo>
                  <a:pt x="1452435" y="1097610"/>
                </a:lnTo>
                <a:lnTo>
                  <a:pt x="1405331" y="1093355"/>
                </a:lnTo>
                <a:lnTo>
                  <a:pt x="1357757" y="1090790"/>
                </a:lnTo>
                <a:lnTo>
                  <a:pt x="1309751" y="1089914"/>
                </a:lnTo>
                <a:lnTo>
                  <a:pt x="1261732" y="1090790"/>
                </a:lnTo>
                <a:lnTo>
                  <a:pt x="1214145" y="1093355"/>
                </a:lnTo>
                <a:lnTo>
                  <a:pt x="1167028" y="1097610"/>
                </a:lnTo>
                <a:lnTo>
                  <a:pt x="1120406" y="1103503"/>
                </a:lnTo>
                <a:lnTo>
                  <a:pt x="1074305" y="1111021"/>
                </a:lnTo>
                <a:lnTo>
                  <a:pt x="1028763" y="1120127"/>
                </a:lnTo>
                <a:lnTo>
                  <a:pt x="983805" y="1130795"/>
                </a:lnTo>
                <a:lnTo>
                  <a:pt x="939457" y="1142987"/>
                </a:lnTo>
                <a:lnTo>
                  <a:pt x="895743" y="1156690"/>
                </a:lnTo>
                <a:lnTo>
                  <a:pt x="852716" y="1171854"/>
                </a:lnTo>
                <a:lnTo>
                  <a:pt x="810387" y="1188466"/>
                </a:lnTo>
                <a:lnTo>
                  <a:pt x="768781" y="1206487"/>
                </a:lnTo>
                <a:lnTo>
                  <a:pt x="727951" y="1225892"/>
                </a:lnTo>
                <a:lnTo>
                  <a:pt x="687895" y="1246657"/>
                </a:lnTo>
                <a:lnTo>
                  <a:pt x="648677" y="1268730"/>
                </a:lnTo>
                <a:lnTo>
                  <a:pt x="610298" y="1292110"/>
                </a:lnTo>
                <a:lnTo>
                  <a:pt x="572795" y="1316748"/>
                </a:lnTo>
                <a:lnTo>
                  <a:pt x="536206" y="1342618"/>
                </a:lnTo>
                <a:lnTo>
                  <a:pt x="500557" y="1369695"/>
                </a:lnTo>
                <a:lnTo>
                  <a:pt x="465874" y="1397939"/>
                </a:lnTo>
                <a:lnTo>
                  <a:pt x="432193" y="1427340"/>
                </a:lnTo>
                <a:lnTo>
                  <a:pt x="399529" y="1457858"/>
                </a:lnTo>
                <a:lnTo>
                  <a:pt x="367931" y="1489456"/>
                </a:lnTo>
                <a:lnTo>
                  <a:pt x="337413" y="1522120"/>
                </a:lnTo>
                <a:lnTo>
                  <a:pt x="308013" y="1555800"/>
                </a:lnTo>
                <a:lnTo>
                  <a:pt x="279768" y="1590484"/>
                </a:lnTo>
                <a:lnTo>
                  <a:pt x="252691" y="1626133"/>
                </a:lnTo>
                <a:lnTo>
                  <a:pt x="226822" y="1662722"/>
                </a:lnTo>
                <a:lnTo>
                  <a:pt x="202184" y="1700225"/>
                </a:lnTo>
                <a:lnTo>
                  <a:pt x="178803" y="1738604"/>
                </a:lnTo>
                <a:lnTo>
                  <a:pt x="156730" y="1777822"/>
                </a:lnTo>
                <a:lnTo>
                  <a:pt x="135966" y="1817878"/>
                </a:lnTo>
                <a:lnTo>
                  <a:pt x="116560" y="1858708"/>
                </a:lnTo>
                <a:lnTo>
                  <a:pt x="98539" y="1900313"/>
                </a:lnTo>
                <a:lnTo>
                  <a:pt x="81927" y="1942642"/>
                </a:lnTo>
                <a:lnTo>
                  <a:pt x="66763" y="1985670"/>
                </a:lnTo>
                <a:lnTo>
                  <a:pt x="53060" y="2029383"/>
                </a:lnTo>
                <a:lnTo>
                  <a:pt x="40868" y="2073732"/>
                </a:lnTo>
                <a:lnTo>
                  <a:pt x="30200" y="2118690"/>
                </a:lnTo>
                <a:lnTo>
                  <a:pt x="21094" y="2164232"/>
                </a:lnTo>
                <a:lnTo>
                  <a:pt x="13576" y="2210333"/>
                </a:lnTo>
                <a:lnTo>
                  <a:pt x="7683" y="2256955"/>
                </a:lnTo>
                <a:lnTo>
                  <a:pt x="3429" y="2304072"/>
                </a:lnTo>
                <a:lnTo>
                  <a:pt x="863" y="2351659"/>
                </a:lnTo>
                <a:lnTo>
                  <a:pt x="0" y="2399665"/>
                </a:lnTo>
                <a:lnTo>
                  <a:pt x="863" y="2447683"/>
                </a:lnTo>
                <a:lnTo>
                  <a:pt x="3429" y="2495258"/>
                </a:lnTo>
                <a:lnTo>
                  <a:pt x="7683" y="2542362"/>
                </a:lnTo>
                <a:lnTo>
                  <a:pt x="13576" y="2588984"/>
                </a:lnTo>
                <a:lnTo>
                  <a:pt x="21094" y="2635072"/>
                </a:lnTo>
                <a:lnTo>
                  <a:pt x="30200" y="2680614"/>
                </a:lnTo>
                <a:lnTo>
                  <a:pt x="40868" y="2725559"/>
                </a:lnTo>
                <a:lnTo>
                  <a:pt x="53060" y="2769908"/>
                </a:lnTo>
                <a:lnTo>
                  <a:pt x="66763" y="2813608"/>
                </a:lnTo>
                <a:lnTo>
                  <a:pt x="81927" y="2856636"/>
                </a:lnTo>
                <a:lnTo>
                  <a:pt x="98539" y="2898965"/>
                </a:lnTo>
                <a:lnTo>
                  <a:pt x="116560" y="2940558"/>
                </a:lnTo>
                <a:lnTo>
                  <a:pt x="135966" y="2981388"/>
                </a:lnTo>
                <a:lnTo>
                  <a:pt x="156730" y="3021431"/>
                </a:lnTo>
                <a:lnTo>
                  <a:pt x="178803" y="3060649"/>
                </a:lnTo>
                <a:lnTo>
                  <a:pt x="202184" y="3099028"/>
                </a:lnTo>
                <a:lnTo>
                  <a:pt x="226822" y="3136519"/>
                </a:lnTo>
                <a:lnTo>
                  <a:pt x="252691" y="3173107"/>
                </a:lnTo>
                <a:lnTo>
                  <a:pt x="279768" y="3208756"/>
                </a:lnTo>
                <a:lnTo>
                  <a:pt x="308013" y="3243440"/>
                </a:lnTo>
                <a:lnTo>
                  <a:pt x="337413" y="3277120"/>
                </a:lnTo>
                <a:lnTo>
                  <a:pt x="367931" y="3309772"/>
                </a:lnTo>
                <a:lnTo>
                  <a:pt x="399529" y="3341370"/>
                </a:lnTo>
                <a:lnTo>
                  <a:pt x="432193" y="3371888"/>
                </a:lnTo>
                <a:lnTo>
                  <a:pt x="465874" y="3401276"/>
                </a:lnTo>
                <a:lnTo>
                  <a:pt x="500557" y="3429533"/>
                </a:lnTo>
                <a:lnTo>
                  <a:pt x="536206" y="3456609"/>
                </a:lnTo>
                <a:lnTo>
                  <a:pt x="572795" y="3482479"/>
                </a:lnTo>
                <a:lnTo>
                  <a:pt x="610298" y="3507117"/>
                </a:lnTo>
                <a:lnTo>
                  <a:pt x="648677" y="3530485"/>
                </a:lnTo>
                <a:lnTo>
                  <a:pt x="687895" y="3552571"/>
                </a:lnTo>
                <a:lnTo>
                  <a:pt x="727951" y="3573322"/>
                </a:lnTo>
                <a:lnTo>
                  <a:pt x="768781" y="3592728"/>
                </a:lnTo>
                <a:lnTo>
                  <a:pt x="810387" y="3610749"/>
                </a:lnTo>
                <a:lnTo>
                  <a:pt x="852716" y="3627361"/>
                </a:lnTo>
                <a:lnTo>
                  <a:pt x="895743" y="3642525"/>
                </a:lnTo>
                <a:lnTo>
                  <a:pt x="939457" y="3656228"/>
                </a:lnTo>
                <a:lnTo>
                  <a:pt x="983805" y="3668420"/>
                </a:lnTo>
                <a:lnTo>
                  <a:pt x="1028763" y="3679088"/>
                </a:lnTo>
                <a:lnTo>
                  <a:pt x="1074305" y="3688194"/>
                </a:lnTo>
                <a:lnTo>
                  <a:pt x="1120406" y="3695712"/>
                </a:lnTo>
                <a:lnTo>
                  <a:pt x="1167028" y="3701605"/>
                </a:lnTo>
                <a:lnTo>
                  <a:pt x="1214145" y="3705860"/>
                </a:lnTo>
                <a:lnTo>
                  <a:pt x="1261732" y="3708425"/>
                </a:lnTo>
                <a:lnTo>
                  <a:pt x="1309751" y="3709289"/>
                </a:lnTo>
                <a:lnTo>
                  <a:pt x="1357757" y="3708425"/>
                </a:lnTo>
                <a:lnTo>
                  <a:pt x="1405331" y="3705860"/>
                </a:lnTo>
                <a:lnTo>
                  <a:pt x="1452435" y="3701605"/>
                </a:lnTo>
                <a:lnTo>
                  <a:pt x="1499057" y="3695712"/>
                </a:lnTo>
                <a:lnTo>
                  <a:pt x="1545145" y="3688194"/>
                </a:lnTo>
                <a:lnTo>
                  <a:pt x="1590687" y="3679088"/>
                </a:lnTo>
                <a:lnTo>
                  <a:pt x="1635633" y="3668420"/>
                </a:lnTo>
                <a:lnTo>
                  <a:pt x="1679981" y="3656228"/>
                </a:lnTo>
                <a:lnTo>
                  <a:pt x="1723682" y="3642525"/>
                </a:lnTo>
                <a:lnTo>
                  <a:pt x="1766709" y="3627361"/>
                </a:lnTo>
                <a:lnTo>
                  <a:pt x="1809038" y="3610749"/>
                </a:lnTo>
                <a:lnTo>
                  <a:pt x="1850631" y="3592728"/>
                </a:lnTo>
                <a:lnTo>
                  <a:pt x="1891461" y="3573322"/>
                </a:lnTo>
                <a:lnTo>
                  <a:pt x="1931504" y="3552571"/>
                </a:lnTo>
                <a:lnTo>
                  <a:pt x="1970722" y="3530485"/>
                </a:lnTo>
                <a:lnTo>
                  <a:pt x="2009101" y="3507117"/>
                </a:lnTo>
                <a:lnTo>
                  <a:pt x="2046592" y="3482479"/>
                </a:lnTo>
                <a:lnTo>
                  <a:pt x="2083181" y="3456609"/>
                </a:lnTo>
                <a:lnTo>
                  <a:pt x="2118830" y="3429533"/>
                </a:lnTo>
                <a:lnTo>
                  <a:pt x="2153513" y="3401276"/>
                </a:lnTo>
                <a:lnTo>
                  <a:pt x="2187194" y="3371888"/>
                </a:lnTo>
                <a:lnTo>
                  <a:pt x="2219845" y="3341370"/>
                </a:lnTo>
                <a:lnTo>
                  <a:pt x="2251443" y="3309772"/>
                </a:lnTo>
                <a:lnTo>
                  <a:pt x="2281961" y="3277120"/>
                </a:lnTo>
                <a:lnTo>
                  <a:pt x="2311349" y="3243440"/>
                </a:lnTo>
                <a:lnTo>
                  <a:pt x="2339606" y="3208756"/>
                </a:lnTo>
                <a:lnTo>
                  <a:pt x="2366683" y="3173107"/>
                </a:lnTo>
                <a:lnTo>
                  <a:pt x="2392553" y="3136519"/>
                </a:lnTo>
                <a:lnTo>
                  <a:pt x="2417191" y="3099028"/>
                </a:lnTo>
                <a:lnTo>
                  <a:pt x="2440559" y="3060649"/>
                </a:lnTo>
                <a:lnTo>
                  <a:pt x="2462644" y="3021431"/>
                </a:lnTo>
                <a:lnTo>
                  <a:pt x="2483396" y="2981388"/>
                </a:lnTo>
                <a:lnTo>
                  <a:pt x="2502801" y="2940558"/>
                </a:lnTo>
                <a:lnTo>
                  <a:pt x="2520823" y="2898965"/>
                </a:lnTo>
                <a:lnTo>
                  <a:pt x="2537434" y="2856636"/>
                </a:lnTo>
                <a:lnTo>
                  <a:pt x="2552598" y="2813608"/>
                </a:lnTo>
                <a:lnTo>
                  <a:pt x="2566301" y="2769908"/>
                </a:lnTo>
                <a:lnTo>
                  <a:pt x="2578493" y="2725559"/>
                </a:lnTo>
                <a:lnTo>
                  <a:pt x="2589161" y="2680614"/>
                </a:lnTo>
                <a:lnTo>
                  <a:pt x="2598267" y="2635072"/>
                </a:lnTo>
                <a:lnTo>
                  <a:pt x="2605786" y="2588984"/>
                </a:lnTo>
                <a:lnTo>
                  <a:pt x="2611678" y="2542362"/>
                </a:lnTo>
                <a:lnTo>
                  <a:pt x="2614498" y="2511044"/>
                </a:lnTo>
                <a:lnTo>
                  <a:pt x="2637091" y="2520823"/>
                </a:lnTo>
                <a:lnTo>
                  <a:pt x="2679420" y="2537434"/>
                </a:lnTo>
                <a:lnTo>
                  <a:pt x="2722448" y="2552598"/>
                </a:lnTo>
                <a:lnTo>
                  <a:pt x="2766149" y="2566301"/>
                </a:lnTo>
                <a:lnTo>
                  <a:pt x="2810497" y="2578493"/>
                </a:lnTo>
                <a:lnTo>
                  <a:pt x="2855442" y="2589174"/>
                </a:lnTo>
                <a:lnTo>
                  <a:pt x="2900984" y="2598280"/>
                </a:lnTo>
                <a:lnTo>
                  <a:pt x="2947073" y="2605798"/>
                </a:lnTo>
                <a:lnTo>
                  <a:pt x="2993694" y="2611691"/>
                </a:lnTo>
                <a:lnTo>
                  <a:pt x="3040799" y="2615946"/>
                </a:lnTo>
                <a:lnTo>
                  <a:pt x="3088373" y="2618511"/>
                </a:lnTo>
                <a:lnTo>
                  <a:pt x="3136392" y="2619375"/>
                </a:lnTo>
                <a:lnTo>
                  <a:pt x="3184398" y="2618511"/>
                </a:lnTo>
                <a:lnTo>
                  <a:pt x="3231985" y="2615946"/>
                </a:lnTo>
                <a:lnTo>
                  <a:pt x="3279102" y="2611691"/>
                </a:lnTo>
                <a:lnTo>
                  <a:pt x="3325723" y="2605798"/>
                </a:lnTo>
                <a:lnTo>
                  <a:pt x="3371824" y="2598280"/>
                </a:lnTo>
                <a:lnTo>
                  <a:pt x="3417366" y="2589174"/>
                </a:lnTo>
                <a:lnTo>
                  <a:pt x="3462324" y="2578493"/>
                </a:lnTo>
                <a:lnTo>
                  <a:pt x="3506673" y="2566301"/>
                </a:lnTo>
                <a:lnTo>
                  <a:pt x="3550386" y="2552598"/>
                </a:lnTo>
                <a:lnTo>
                  <a:pt x="3593414" y="2537434"/>
                </a:lnTo>
                <a:lnTo>
                  <a:pt x="3635743" y="2520823"/>
                </a:lnTo>
                <a:lnTo>
                  <a:pt x="3677348" y="2502789"/>
                </a:lnTo>
                <a:lnTo>
                  <a:pt x="3691509" y="2496058"/>
                </a:lnTo>
                <a:lnTo>
                  <a:pt x="3691509" y="123304"/>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49" name="Google Shape;149;g3c2fad7efde_0_40"/>
          <p:cNvSpPr/>
          <p:nvPr/>
        </p:nvSpPr>
        <p:spPr>
          <a:xfrm>
            <a:off x="11217896" y="6133871"/>
            <a:ext cx="974513" cy="724323"/>
          </a:xfrm>
          <a:custGeom>
            <a:avLst/>
            <a:gdLst/>
            <a:ahLst/>
            <a:cxnLst/>
            <a:rect l="l" t="t" r="r" b="b"/>
            <a:pathLst>
              <a:path w="1461769" h="1086484" extrusionOk="0">
                <a:moveTo>
                  <a:pt x="1290468" y="0"/>
                </a:moveTo>
                <a:lnTo>
                  <a:pt x="1242458" y="863"/>
                </a:lnTo>
                <a:lnTo>
                  <a:pt x="1194883" y="3435"/>
                </a:lnTo>
                <a:lnTo>
                  <a:pt x="1147773" y="7684"/>
                </a:lnTo>
                <a:lnTo>
                  <a:pt x="1101158" y="13583"/>
                </a:lnTo>
                <a:lnTo>
                  <a:pt x="1055067" y="21100"/>
                </a:lnTo>
                <a:lnTo>
                  <a:pt x="1009529" y="30207"/>
                </a:lnTo>
                <a:lnTo>
                  <a:pt x="964574" y="40873"/>
                </a:lnTo>
                <a:lnTo>
                  <a:pt x="920233" y="53070"/>
                </a:lnTo>
                <a:lnTo>
                  <a:pt x="876533" y="66767"/>
                </a:lnTo>
                <a:lnTo>
                  <a:pt x="833506" y="81936"/>
                </a:lnTo>
                <a:lnTo>
                  <a:pt x="791180" y="98546"/>
                </a:lnTo>
                <a:lnTo>
                  <a:pt x="749585" y="116568"/>
                </a:lnTo>
                <a:lnTo>
                  <a:pt x="708752" y="135972"/>
                </a:lnTo>
                <a:lnTo>
                  <a:pt x="668708" y="156729"/>
                </a:lnTo>
                <a:lnTo>
                  <a:pt x="629485" y="178808"/>
                </a:lnTo>
                <a:lnTo>
                  <a:pt x="591111" y="202182"/>
                </a:lnTo>
                <a:lnTo>
                  <a:pt x="553616" y="226819"/>
                </a:lnTo>
                <a:lnTo>
                  <a:pt x="517030" y="252691"/>
                </a:lnTo>
                <a:lnTo>
                  <a:pt x="481382" y="279767"/>
                </a:lnTo>
                <a:lnTo>
                  <a:pt x="446702" y="308019"/>
                </a:lnTo>
                <a:lnTo>
                  <a:pt x="413020" y="337416"/>
                </a:lnTo>
                <a:lnTo>
                  <a:pt x="380365" y="367929"/>
                </a:lnTo>
                <a:lnTo>
                  <a:pt x="348766" y="399529"/>
                </a:lnTo>
                <a:lnTo>
                  <a:pt x="318254" y="432185"/>
                </a:lnTo>
                <a:lnTo>
                  <a:pt x="288858" y="465869"/>
                </a:lnTo>
                <a:lnTo>
                  <a:pt x="260607" y="500550"/>
                </a:lnTo>
                <a:lnTo>
                  <a:pt x="233531" y="536199"/>
                </a:lnTo>
                <a:lnTo>
                  <a:pt x="207660" y="572787"/>
                </a:lnTo>
                <a:lnTo>
                  <a:pt x="183023" y="610283"/>
                </a:lnTo>
                <a:lnTo>
                  <a:pt x="159650" y="648659"/>
                </a:lnTo>
                <a:lnTo>
                  <a:pt x="137571" y="687885"/>
                </a:lnTo>
                <a:lnTo>
                  <a:pt x="116815" y="727930"/>
                </a:lnTo>
                <a:lnTo>
                  <a:pt x="97411" y="768766"/>
                </a:lnTo>
                <a:lnTo>
                  <a:pt x="79389" y="810363"/>
                </a:lnTo>
                <a:lnTo>
                  <a:pt x="62780" y="852691"/>
                </a:lnTo>
                <a:lnTo>
                  <a:pt x="47611" y="895721"/>
                </a:lnTo>
                <a:lnTo>
                  <a:pt x="33914" y="939424"/>
                </a:lnTo>
                <a:lnTo>
                  <a:pt x="21717" y="983768"/>
                </a:lnTo>
                <a:lnTo>
                  <a:pt x="11051" y="1028726"/>
                </a:lnTo>
                <a:lnTo>
                  <a:pt x="1944" y="1074267"/>
                </a:lnTo>
                <a:lnTo>
                  <a:pt x="0" y="1086192"/>
                </a:lnTo>
                <a:lnTo>
                  <a:pt x="1461156" y="1086192"/>
                </a:lnTo>
                <a:lnTo>
                  <a:pt x="1461156" y="11223"/>
                </a:lnTo>
                <a:lnTo>
                  <a:pt x="1433186" y="7684"/>
                </a:lnTo>
                <a:lnTo>
                  <a:pt x="1386069" y="3435"/>
                </a:lnTo>
                <a:lnTo>
                  <a:pt x="1338486" y="863"/>
                </a:lnTo>
                <a:lnTo>
                  <a:pt x="1290468"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50" name="Google Shape;150;g3c2fad7efde_0_40"/>
          <p:cNvSpPr/>
          <p:nvPr/>
        </p:nvSpPr>
        <p:spPr>
          <a:xfrm>
            <a:off x="517599" y="125"/>
            <a:ext cx="1963843" cy="6858000"/>
          </a:xfrm>
          <a:custGeom>
            <a:avLst/>
            <a:gdLst/>
            <a:ahLst/>
            <a:cxnLst/>
            <a:rect l="l" t="t" r="r" b="b"/>
            <a:pathLst>
              <a:path w="2945765" h="10287000" extrusionOk="0">
                <a:moveTo>
                  <a:pt x="2067471" y="0"/>
                </a:moveTo>
                <a:lnTo>
                  <a:pt x="0" y="0"/>
                </a:lnTo>
                <a:lnTo>
                  <a:pt x="3822" y="5029"/>
                </a:lnTo>
                <a:lnTo>
                  <a:pt x="32067" y="39712"/>
                </a:lnTo>
                <a:lnTo>
                  <a:pt x="61468" y="73393"/>
                </a:lnTo>
                <a:lnTo>
                  <a:pt x="91986" y="106057"/>
                </a:lnTo>
                <a:lnTo>
                  <a:pt x="123583" y="137655"/>
                </a:lnTo>
                <a:lnTo>
                  <a:pt x="156248" y="168173"/>
                </a:lnTo>
                <a:lnTo>
                  <a:pt x="189928" y="197573"/>
                </a:lnTo>
                <a:lnTo>
                  <a:pt x="224612" y="225818"/>
                </a:lnTo>
                <a:lnTo>
                  <a:pt x="260261" y="252895"/>
                </a:lnTo>
                <a:lnTo>
                  <a:pt x="296849" y="278765"/>
                </a:lnTo>
                <a:lnTo>
                  <a:pt x="334352" y="303403"/>
                </a:lnTo>
                <a:lnTo>
                  <a:pt x="372732" y="326783"/>
                </a:lnTo>
                <a:lnTo>
                  <a:pt x="411949" y="348856"/>
                </a:lnTo>
                <a:lnTo>
                  <a:pt x="452005" y="369620"/>
                </a:lnTo>
                <a:lnTo>
                  <a:pt x="492836" y="389026"/>
                </a:lnTo>
                <a:lnTo>
                  <a:pt x="534441" y="407047"/>
                </a:lnTo>
                <a:lnTo>
                  <a:pt x="576770" y="423659"/>
                </a:lnTo>
                <a:lnTo>
                  <a:pt x="619798" y="438823"/>
                </a:lnTo>
                <a:lnTo>
                  <a:pt x="663511" y="452526"/>
                </a:lnTo>
                <a:lnTo>
                  <a:pt x="707859" y="464718"/>
                </a:lnTo>
                <a:lnTo>
                  <a:pt x="752817" y="475386"/>
                </a:lnTo>
                <a:lnTo>
                  <a:pt x="798360" y="484492"/>
                </a:lnTo>
                <a:lnTo>
                  <a:pt x="844461" y="492010"/>
                </a:lnTo>
                <a:lnTo>
                  <a:pt x="891082" y="497903"/>
                </a:lnTo>
                <a:lnTo>
                  <a:pt x="938199" y="502158"/>
                </a:lnTo>
                <a:lnTo>
                  <a:pt x="985786" y="504723"/>
                </a:lnTo>
                <a:lnTo>
                  <a:pt x="1033805" y="505587"/>
                </a:lnTo>
                <a:lnTo>
                  <a:pt x="1081811" y="504723"/>
                </a:lnTo>
                <a:lnTo>
                  <a:pt x="1129385" y="502158"/>
                </a:lnTo>
                <a:lnTo>
                  <a:pt x="1176489" y="497903"/>
                </a:lnTo>
                <a:lnTo>
                  <a:pt x="1223111" y="492010"/>
                </a:lnTo>
                <a:lnTo>
                  <a:pt x="1269199" y="484492"/>
                </a:lnTo>
                <a:lnTo>
                  <a:pt x="1314742" y="475386"/>
                </a:lnTo>
                <a:lnTo>
                  <a:pt x="1359687" y="464718"/>
                </a:lnTo>
                <a:lnTo>
                  <a:pt x="1404035" y="452526"/>
                </a:lnTo>
                <a:lnTo>
                  <a:pt x="1447736" y="438823"/>
                </a:lnTo>
                <a:lnTo>
                  <a:pt x="1490764" y="423659"/>
                </a:lnTo>
                <a:lnTo>
                  <a:pt x="1533093" y="407047"/>
                </a:lnTo>
                <a:lnTo>
                  <a:pt x="1574685" y="389026"/>
                </a:lnTo>
                <a:lnTo>
                  <a:pt x="1615516" y="369620"/>
                </a:lnTo>
                <a:lnTo>
                  <a:pt x="1655559" y="348856"/>
                </a:lnTo>
                <a:lnTo>
                  <a:pt x="1694776" y="326783"/>
                </a:lnTo>
                <a:lnTo>
                  <a:pt x="1733156" y="303403"/>
                </a:lnTo>
                <a:lnTo>
                  <a:pt x="1770646" y="278765"/>
                </a:lnTo>
                <a:lnTo>
                  <a:pt x="1807235" y="252895"/>
                </a:lnTo>
                <a:lnTo>
                  <a:pt x="1842884" y="225818"/>
                </a:lnTo>
                <a:lnTo>
                  <a:pt x="1877568" y="197573"/>
                </a:lnTo>
                <a:lnTo>
                  <a:pt x="1911248" y="168173"/>
                </a:lnTo>
                <a:lnTo>
                  <a:pt x="1943900" y="137655"/>
                </a:lnTo>
                <a:lnTo>
                  <a:pt x="1975497" y="106057"/>
                </a:lnTo>
                <a:lnTo>
                  <a:pt x="2006015" y="73393"/>
                </a:lnTo>
                <a:lnTo>
                  <a:pt x="2035403" y="39712"/>
                </a:lnTo>
                <a:lnTo>
                  <a:pt x="2063661" y="5029"/>
                </a:lnTo>
                <a:lnTo>
                  <a:pt x="2067471" y="0"/>
                </a:lnTo>
                <a:close/>
              </a:path>
              <a:path w="2945765" h="10287000" extrusionOk="0">
                <a:moveTo>
                  <a:pt x="2945193" y="10287000"/>
                </a:moveTo>
                <a:lnTo>
                  <a:pt x="2913024" y="10228313"/>
                </a:lnTo>
                <a:lnTo>
                  <a:pt x="2889643" y="10189947"/>
                </a:lnTo>
                <a:lnTo>
                  <a:pt x="2865005" y="10152443"/>
                </a:lnTo>
                <a:lnTo>
                  <a:pt x="2839135" y="10115855"/>
                </a:lnTo>
                <a:lnTo>
                  <a:pt x="2812059" y="10080206"/>
                </a:lnTo>
                <a:lnTo>
                  <a:pt x="2783814" y="10045522"/>
                </a:lnTo>
                <a:lnTo>
                  <a:pt x="2754414" y="10011842"/>
                </a:lnTo>
                <a:lnTo>
                  <a:pt x="2723896" y="9979190"/>
                </a:lnTo>
                <a:lnTo>
                  <a:pt x="2692298" y="9947592"/>
                </a:lnTo>
                <a:lnTo>
                  <a:pt x="2659634" y="9917074"/>
                </a:lnTo>
                <a:lnTo>
                  <a:pt x="2625953" y="9887674"/>
                </a:lnTo>
                <a:lnTo>
                  <a:pt x="2591270" y="9859429"/>
                </a:lnTo>
                <a:lnTo>
                  <a:pt x="2555621" y="9832353"/>
                </a:lnTo>
                <a:lnTo>
                  <a:pt x="2519032" y="9806483"/>
                </a:lnTo>
                <a:lnTo>
                  <a:pt x="2481529" y="9781845"/>
                </a:lnTo>
                <a:lnTo>
                  <a:pt x="2443149" y="9758464"/>
                </a:lnTo>
                <a:lnTo>
                  <a:pt x="2403932" y="9736391"/>
                </a:lnTo>
                <a:lnTo>
                  <a:pt x="2363876" y="9715627"/>
                </a:lnTo>
                <a:lnTo>
                  <a:pt x="2323046" y="9696221"/>
                </a:lnTo>
                <a:lnTo>
                  <a:pt x="2281440" y="9678200"/>
                </a:lnTo>
                <a:lnTo>
                  <a:pt x="2239111" y="9661588"/>
                </a:lnTo>
                <a:lnTo>
                  <a:pt x="2196084" y="9646425"/>
                </a:lnTo>
                <a:lnTo>
                  <a:pt x="2152370" y="9632721"/>
                </a:lnTo>
                <a:lnTo>
                  <a:pt x="2108022" y="9620529"/>
                </a:lnTo>
                <a:lnTo>
                  <a:pt x="2063064" y="9609861"/>
                </a:lnTo>
                <a:lnTo>
                  <a:pt x="2017522" y="9600755"/>
                </a:lnTo>
                <a:lnTo>
                  <a:pt x="1971421" y="9593237"/>
                </a:lnTo>
                <a:lnTo>
                  <a:pt x="1924799" y="9587344"/>
                </a:lnTo>
                <a:lnTo>
                  <a:pt x="1877682" y="9583090"/>
                </a:lnTo>
                <a:lnTo>
                  <a:pt x="1830095" y="9580524"/>
                </a:lnTo>
                <a:lnTo>
                  <a:pt x="1782089" y="9579648"/>
                </a:lnTo>
                <a:lnTo>
                  <a:pt x="1734070" y="9580524"/>
                </a:lnTo>
                <a:lnTo>
                  <a:pt x="1686496" y="9583090"/>
                </a:lnTo>
                <a:lnTo>
                  <a:pt x="1639392" y="9587344"/>
                </a:lnTo>
                <a:lnTo>
                  <a:pt x="1592770" y="9593237"/>
                </a:lnTo>
                <a:lnTo>
                  <a:pt x="1546682" y="9600755"/>
                </a:lnTo>
                <a:lnTo>
                  <a:pt x="1501140" y="9609861"/>
                </a:lnTo>
                <a:lnTo>
                  <a:pt x="1456194" y="9620529"/>
                </a:lnTo>
                <a:lnTo>
                  <a:pt x="1411846" y="9632721"/>
                </a:lnTo>
                <a:lnTo>
                  <a:pt x="1368145" y="9646425"/>
                </a:lnTo>
                <a:lnTo>
                  <a:pt x="1325118" y="9661588"/>
                </a:lnTo>
                <a:lnTo>
                  <a:pt x="1282788" y="9678200"/>
                </a:lnTo>
                <a:lnTo>
                  <a:pt x="1241196" y="9696221"/>
                </a:lnTo>
                <a:lnTo>
                  <a:pt x="1200365" y="9715627"/>
                </a:lnTo>
                <a:lnTo>
                  <a:pt x="1160322" y="9736391"/>
                </a:lnTo>
                <a:lnTo>
                  <a:pt x="1121105" y="9758464"/>
                </a:lnTo>
                <a:lnTo>
                  <a:pt x="1082725" y="9781845"/>
                </a:lnTo>
                <a:lnTo>
                  <a:pt x="1045235" y="9806483"/>
                </a:lnTo>
                <a:lnTo>
                  <a:pt x="1008646" y="9832353"/>
                </a:lnTo>
                <a:lnTo>
                  <a:pt x="972997" y="9859429"/>
                </a:lnTo>
                <a:lnTo>
                  <a:pt x="938314" y="9887674"/>
                </a:lnTo>
                <a:lnTo>
                  <a:pt x="904633" y="9917074"/>
                </a:lnTo>
                <a:lnTo>
                  <a:pt x="871982" y="9947592"/>
                </a:lnTo>
                <a:lnTo>
                  <a:pt x="840384" y="9979190"/>
                </a:lnTo>
                <a:lnTo>
                  <a:pt x="809866" y="10011842"/>
                </a:lnTo>
                <a:lnTo>
                  <a:pt x="780478" y="10045522"/>
                </a:lnTo>
                <a:lnTo>
                  <a:pt x="752221" y="10080206"/>
                </a:lnTo>
                <a:lnTo>
                  <a:pt x="725144" y="10115855"/>
                </a:lnTo>
                <a:lnTo>
                  <a:pt x="699274" y="10152443"/>
                </a:lnTo>
                <a:lnTo>
                  <a:pt x="674636" y="10189947"/>
                </a:lnTo>
                <a:lnTo>
                  <a:pt x="651268" y="10228313"/>
                </a:lnTo>
                <a:lnTo>
                  <a:pt x="629183" y="10267544"/>
                </a:lnTo>
                <a:lnTo>
                  <a:pt x="619099" y="10287000"/>
                </a:lnTo>
                <a:lnTo>
                  <a:pt x="2945193" y="1028700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pic>
        <p:nvPicPr>
          <p:cNvPr id="151" name="Google Shape;151;g3c2fad7efde_0_40"/>
          <p:cNvPicPr preferRelativeResize="0"/>
          <p:nvPr/>
        </p:nvPicPr>
        <p:blipFill rotWithShape="1">
          <a:blip r:embed="rId3">
            <a:alphaModFix/>
          </a:blip>
          <a:srcRect/>
          <a:stretch/>
        </p:blipFill>
        <p:spPr>
          <a:xfrm>
            <a:off x="10802307" y="1"/>
            <a:ext cx="1390143" cy="8055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155"/>
        <p:cNvGrpSpPr/>
        <p:nvPr/>
      </p:nvGrpSpPr>
      <p:grpSpPr>
        <a:xfrm>
          <a:off x="0" y="0"/>
          <a:ext cx="0" cy="0"/>
          <a:chOff x="0" y="0"/>
          <a:chExt cx="0" cy="0"/>
        </a:xfrm>
      </p:grpSpPr>
      <p:grpSp>
        <p:nvGrpSpPr>
          <p:cNvPr id="156" name="Google Shape;156;g3c2fad7efde_0_53"/>
          <p:cNvGrpSpPr/>
          <p:nvPr/>
        </p:nvGrpSpPr>
        <p:grpSpPr>
          <a:xfrm rot="-5400000">
            <a:off x="9351490" y="3630446"/>
            <a:ext cx="1964497" cy="6181344"/>
            <a:chOff x="0" y="0"/>
            <a:chExt cx="3745229" cy="10287380"/>
          </a:xfrm>
        </p:grpSpPr>
        <p:sp>
          <p:nvSpPr>
            <p:cNvPr id="157" name="Google Shape;157;g3c2fad7efde_0_53"/>
            <p:cNvSpPr/>
            <p:nvPr/>
          </p:nvSpPr>
          <p:spPr>
            <a:xfrm>
              <a:off x="0" y="0"/>
              <a:ext cx="2245995" cy="3967479"/>
            </a:xfrm>
            <a:custGeom>
              <a:avLst/>
              <a:gdLst/>
              <a:ahLst/>
              <a:cxnLst/>
              <a:rect l="l" t="t" r="r" b="b"/>
              <a:pathLst>
                <a:path w="2245995" h="3967479" extrusionOk="0">
                  <a:moveTo>
                    <a:pt x="1753941" y="0"/>
                  </a:moveTo>
                  <a:lnTo>
                    <a:pt x="0" y="0"/>
                  </a:lnTo>
                  <a:lnTo>
                    <a:pt x="0" y="3967479"/>
                  </a:lnTo>
                  <a:lnTo>
                    <a:pt x="446824" y="3967479"/>
                  </a:lnTo>
                  <a:lnTo>
                    <a:pt x="2245614" y="851661"/>
                  </a:lnTo>
                  <a:lnTo>
                    <a:pt x="1753941"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296"/>
              </a:pPr>
              <a:endParaRPr sz="864" kern="0">
                <a:solidFill>
                  <a:srgbClr val="000000"/>
                </a:solidFill>
                <a:latin typeface="Arial"/>
                <a:ea typeface="Arial"/>
                <a:cs typeface="Arial"/>
                <a:sym typeface="Arial"/>
              </a:endParaRPr>
            </a:p>
          </p:txBody>
        </p:sp>
        <p:sp>
          <p:nvSpPr>
            <p:cNvPr id="158" name="Google Shape;158;g3c2fad7efde_0_53"/>
            <p:cNvSpPr/>
            <p:nvPr/>
          </p:nvSpPr>
          <p:spPr>
            <a:xfrm>
              <a:off x="0" y="2339085"/>
              <a:ext cx="3745229" cy="7948295"/>
            </a:xfrm>
            <a:custGeom>
              <a:avLst/>
              <a:gdLst/>
              <a:ahLst/>
              <a:cxnLst/>
              <a:rect l="l" t="t" r="r" b="b"/>
              <a:pathLst>
                <a:path w="3745229" h="7948295" extrusionOk="0">
                  <a:moveTo>
                    <a:pt x="775436" y="0"/>
                  </a:moveTo>
                  <a:lnTo>
                    <a:pt x="0" y="0"/>
                  </a:lnTo>
                  <a:lnTo>
                    <a:pt x="0" y="7947914"/>
                  </a:lnTo>
                  <a:lnTo>
                    <a:pt x="2126107" y="7947914"/>
                  </a:lnTo>
                  <a:lnTo>
                    <a:pt x="3744976" y="5143754"/>
                  </a:lnTo>
                  <a:lnTo>
                    <a:pt x="775436"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296"/>
              </a:pPr>
              <a:endParaRPr sz="864" kern="0">
                <a:solidFill>
                  <a:srgbClr val="000000"/>
                </a:solidFill>
                <a:latin typeface="Arial"/>
                <a:ea typeface="Arial"/>
                <a:cs typeface="Arial"/>
                <a:sym typeface="Arial"/>
              </a:endParaRPr>
            </a:p>
          </p:txBody>
        </p:sp>
      </p:grpSp>
      <p:sp>
        <p:nvSpPr>
          <p:cNvPr id="159" name="Google Shape;159;g3c2fad7efde_0_53"/>
          <p:cNvSpPr txBox="1"/>
          <p:nvPr/>
        </p:nvSpPr>
        <p:spPr>
          <a:xfrm>
            <a:off x="736583" y="901876"/>
            <a:ext cx="10345000" cy="5761827"/>
          </a:xfrm>
          <a:prstGeom prst="rect">
            <a:avLst/>
          </a:prstGeom>
          <a:noFill/>
          <a:ln>
            <a:noFill/>
          </a:ln>
        </p:spPr>
        <p:txBody>
          <a:bodyPr spcFirstLastPara="1" wrap="square" lIns="0" tIns="8883" rIns="0" bIns="0" anchor="t" anchorCtr="0">
            <a:spAutoFit/>
          </a:bodyPr>
          <a:lstStyle/>
          <a:p>
            <a:pPr marL="304815" indent="-279414" defTabSz="609630">
              <a:lnSpc>
                <a:spcPct val="115000"/>
              </a:lnSpc>
              <a:spcBef>
                <a:spcPts val="667"/>
              </a:spcBef>
              <a:buClr>
                <a:srgbClr val="0B5394"/>
              </a:buClr>
              <a:buSzPts val="3000"/>
              <a:buFont typeface="Poppins"/>
              <a:buChar char="●"/>
            </a:pPr>
            <a:r>
              <a:rPr lang="en-US" sz="2000" b="1" kern="0">
                <a:solidFill>
                  <a:srgbClr val="0B5394"/>
                </a:solidFill>
                <a:latin typeface="Poppins"/>
                <a:ea typeface="Poppins"/>
                <a:cs typeface="Poppins"/>
                <a:sym typeface="Poppins"/>
              </a:rPr>
              <a:t>Regulatory Framework: </a:t>
            </a:r>
            <a:r>
              <a:rPr lang="en-US" sz="2000" kern="0">
                <a:solidFill>
                  <a:srgbClr val="0B5394"/>
                </a:solidFill>
                <a:latin typeface="Poppins"/>
                <a:ea typeface="Poppins"/>
                <a:cs typeface="Poppins"/>
                <a:sym typeface="Poppins"/>
              </a:rPr>
              <a:t>Reference to national laws and alignment with the Minamata Convention</a:t>
            </a:r>
            <a:endParaRPr sz="2000" kern="0">
              <a:solidFill>
                <a:srgbClr val="0B5394"/>
              </a:solidFill>
              <a:latin typeface="Poppins"/>
              <a:ea typeface="Poppins"/>
              <a:cs typeface="Poppins"/>
              <a:sym typeface="Poppins"/>
            </a:endParaRPr>
          </a:p>
          <a:p>
            <a:pPr marL="304815" indent="-279414" defTabSz="609630">
              <a:lnSpc>
                <a:spcPct val="115000"/>
              </a:lnSpc>
              <a:buClr>
                <a:srgbClr val="0B5394"/>
              </a:buClr>
              <a:buSzPts val="3000"/>
              <a:buFont typeface="Poppins"/>
              <a:buChar char="●"/>
            </a:pPr>
            <a:r>
              <a:rPr lang="en-US" sz="2000" b="1" kern="0">
                <a:solidFill>
                  <a:srgbClr val="0B5394"/>
                </a:solidFill>
                <a:latin typeface="Poppins"/>
                <a:ea typeface="Poppins"/>
                <a:cs typeface="Poppins"/>
                <a:sym typeface="Poppins"/>
              </a:rPr>
              <a:t>Control Procedures: </a:t>
            </a:r>
            <a:r>
              <a:rPr lang="en-US" sz="2000" kern="0">
                <a:solidFill>
                  <a:srgbClr val="0B5394"/>
                </a:solidFill>
                <a:latin typeface="Poppins"/>
                <a:ea typeface="Poppins"/>
                <a:cs typeface="Poppins"/>
                <a:sym typeface="Poppins"/>
              </a:rPr>
              <a:t>Step-by-step processes for inspecting and managing mercury and mercury-added product shipments </a:t>
            </a:r>
            <a:endParaRPr sz="2000" kern="0">
              <a:solidFill>
                <a:srgbClr val="0B5394"/>
              </a:solidFill>
              <a:latin typeface="Poppins"/>
              <a:ea typeface="Poppins"/>
              <a:cs typeface="Poppins"/>
              <a:sym typeface="Poppins"/>
            </a:endParaRPr>
          </a:p>
          <a:p>
            <a:pPr marL="304815" indent="-279414" defTabSz="609630">
              <a:lnSpc>
                <a:spcPct val="115000"/>
              </a:lnSpc>
              <a:buClr>
                <a:srgbClr val="0B5394"/>
              </a:buClr>
              <a:buSzPts val="3000"/>
              <a:buFont typeface="Poppins"/>
              <a:buChar char="●"/>
            </a:pPr>
            <a:r>
              <a:rPr lang="en-US" sz="2000" b="1" kern="0">
                <a:solidFill>
                  <a:srgbClr val="0B5394"/>
                </a:solidFill>
                <a:latin typeface="Poppins"/>
                <a:ea typeface="Poppins"/>
                <a:cs typeface="Poppins"/>
                <a:sym typeface="Poppins"/>
              </a:rPr>
              <a:t>Shipment Identification:</a:t>
            </a:r>
            <a:r>
              <a:rPr lang="en-US" sz="2000" kern="0">
                <a:solidFill>
                  <a:srgbClr val="0B5394"/>
                </a:solidFill>
                <a:latin typeface="Poppins"/>
                <a:ea typeface="Poppins"/>
                <a:cs typeface="Poppins"/>
                <a:sym typeface="Poppins"/>
              </a:rPr>
              <a:t> Methods for detecting, verifying, and classifying relevant goods </a:t>
            </a:r>
            <a:endParaRPr sz="2000" kern="0">
              <a:solidFill>
                <a:srgbClr val="0B5394"/>
              </a:solidFill>
              <a:latin typeface="Poppins"/>
              <a:ea typeface="Poppins"/>
              <a:cs typeface="Poppins"/>
              <a:sym typeface="Poppins"/>
            </a:endParaRPr>
          </a:p>
          <a:p>
            <a:pPr marL="304815" indent="-279414" defTabSz="609630">
              <a:lnSpc>
                <a:spcPct val="115000"/>
              </a:lnSpc>
              <a:buClr>
                <a:srgbClr val="0B5394"/>
              </a:buClr>
              <a:buSzPts val="3000"/>
              <a:buFont typeface="Poppins"/>
              <a:buChar char="●"/>
            </a:pPr>
            <a:r>
              <a:rPr lang="en-US" sz="2000" b="1" kern="0">
                <a:solidFill>
                  <a:srgbClr val="0B5394"/>
                </a:solidFill>
                <a:latin typeface="Poppins"/>
                <a:ea typeface="Poppins"/>
                <a:cs typeface="Poppins"/>
                <a:sym typeface="Poppins"/>
              </a:rPr>
              <a:t>Risk Management &amp; Enforcement: </a:t>
            </a:r>
            <a:r>
              <a:rPr lang="en-US" sz="2000" kern="0">
                <a:solidFill>
                  <a:srgbClr val="0B5394"/>
                </a:solidFill>
                <a:latin typeface="Poppins"/>
                <a:ea typeface="Poppins"/>
                <a:cs typeface="Poppins"/>
                <a:sym typeface="Poppins"/>
              </a:rPr>
              <a:t>Guidelines for profiling, targeting, and conducting enforcement actions </a:t>
            </a:r>
            <a:endParaRPr sz="2000" kern="0">
              <a:solidFill>
                <a:srgbClr val="0B5394"/>
              </a:solidFill>
              <a:latin typeface="Poppins"/>
              <a:ea typeface="Poppins"/>
              <a:cs typeface="Poppins"/>
              <a:sym typeface="Poppins"/>
            </a:endParaRPr>
          </a:p>
          <a:p>
            <a:pPr marL="304815" indent="-279414" defTabSz="609630">
              <a:lnSpc>
                <a:spcPct val="115000"/>
              </a:lnSpc>
              <a:buClr>
                <a:srgbClr val="0B5394"/>
              </a:buClr>
              <a:buSzPts val="3000"/>
              <a:buFont typeface="Poppins"/>
              <a:buChar char="●"/>
            </a:pPr>
            <a:r>
              <a:rPr lang="en-US" sz="2000" b="1" kern="0">
                <a:solidFill>
                  <a:srgbClr val="0B5394"/>
                </a:solidFill>
                <a:latin typeface="Poppins"/>
                <a:ea typeface="Poppins"/>
                <a:cs typeface="Poppins"/>
                <a:sym typeface="Poppins"/>
              </a:rPr>
              <a:t>Health &amp; Safety Measures: </a:t>
            </a:r>
            <a:r>
              <a:rPr lang="en-US" sz="2000" kern="0">
                <a:solidFill>
                  <a:srgbClr val="0B5394"/>
                </a:solidFill>
                <a:latin typeface="Poppins"/>
                <a:ea typeface="Poppins"/>
                <a:cs typeface="Poppins"/>
                <a:sym typeface="Poppins"/>
              </a:rPr>
              <a:t>Protocols to protect officers and prevent contamination </a:t>
            </a:r>
            <a:endParaRPr sz="2000" kern="0">
              <a:solidFill>
                <a:srgbClr val="0B5394"/>
              </a:solidFill>
              <a:latin typeface="Poppins"/>
              <a:ea typeface="Poppins"/>
              <a:cs typeface="Poppins"/>
              <a:sym typeface="Poppins"/>
            </a:endParaRPr>
          </a:p>
          <a:p>
            <a:pPr marL="304815" indent="-279414" defTabSz="609630">
              <a:lnSpc>
                <a:spcPct val="115000"/>
              </a:lnSpc>
              <a:buClr>
                <a:srgbClr val="0B5394"/>
              </a:buClr>
              <a:buSzPts val="3000"/>
              <a:buFont typeface="Poppins"/>
              <a:buChar char="●"/>
            </a:pPr>
            <a:r>
              <a:rPr lang="en-US" sz="2000" b="1" kern="0">
                <a:solidFill>
                  <a:srgbClr val="0B5394"/>
                </a:solidFill>
                <a:latin typeface="Poppins"/>
                <a:ea typeface="Poppins"/>
                <a:cs typeface="Poppins"/>
                <a:sym typeface="Poppins"/>
              </a:rPr>
              <a:t>Illegal Traffic &amp; Sanctions: </a:t>
            </a:r>
            <a:r>
              <a:rPr lang="en-US" sz="2000" kern="0">
                <a:solidFill>
                  <a:srgbClr val="0B5394"/>
                </a:solidFill>
                <a:latin typeface="Poppins"/>
                <a:ea typeface="Poppins"/>
                <a:cs typeface="Poppins"/>
                <a:sym typeface="Poppins"/>
              </a:rPr>
              <a:t>Protocols for addressing violations and applying penalties </a:t>
            </a:r>
            <a:endParaRPr sz="2000" kern="0">
              <a:solidFill>
                <a:srgbClr val="0B5394"/>
              </a:solidFill>
              <a:latin typeface="Poppins"/>
              <a:ea typeface="Poppins"/>
              <a:cs typeface="Poppins"/>
              <a:sym typeface="Poppins"/>
            </a:endParaRPr>
          </a:p>
          <a:p>
            <a:pPr marL="304815" indent="-279414" defTabSz="609630">
              <a:lnSpc>
                <a:spcPct val="115000"/>
              </a:lnSpc>
              <a:buClr>
                <a:srgbClr val="0B5394"/>
              </a:buClr>
              <a:buSzPts val="3000"/>
              <a:buFont typeface="Poppins"/>
              <a:buChar char="●"/>
            </a:pPr>
            <a:r>
              <a:rPr lang="en-US" sz="2000" b="1" kern="0">
                <a:solidFill>
                  <a:srgbClr val="0B5394"/>
                </a:solidFill>
                <a:latin typeface="Poppins"/>
                <a:ea typeface="Poppins"/>
                <a:cs typeface="Poppins"/>
                <a:sym typeface="Poppins"/>
              </a:rPr>
              <a:t>Training Provisions: </a:t>
            </a:r>
            <a:r>
              <a:rPr lang="en-US" sz="2000" kern="0">
                <a:solidFill>
                  <a:srgbClr val="0B5394"/>
                </a:solidFill>
                <a:latin typeface="Poppins"/>
                <a:ea typeface="Poppins"/>
                <a:cs typeface="Poppins"/>
                <a:sym typeface="Poppins"/>
              </a:rPr>
              <a:t>Regular capacity building for frontline officers and stakeholders </a:t>
            </a:r>
            <a:endParaRPr sz="2000" kern="0">
              <a:solidFill>
                <a:srgbClr val="0B5394"/>
              </a:solidFill>
              <a:latin typeface="Poppins"/>
              <a:ea typeface="Poppins"/>
              <a:cs typeface="Poppins"/>
              <a:sym typeface="Poppins"/>
            </a:endParaRPr>
          </a:p>
          <a:p>
            <a:pPr marL="304815" indent="-279414" defTabSz="609630">
              <a:lnSpc>
                <a:spcPct val="115000"/>
              </a:lnSpc>
              <a:buClr>
                <a:srgbClr val="0B5394"/>
              </a:buClr>
              <a:buSzPts val="3000"/>
              <a:buFont typeface="Poppins"/>
              <a:buChar char="●"/>
            </a:pPr>
            <a:r>
              <a:rPr lang="en-US" sz="2000" b="1" kern="0">
                <a:solidFill>
                  <a:srgbClr val="0B5394"/>
                </a:solidFill>
                <a:latin typeface="Poppins"/>
                <a:ea typeface="Poppins"/>
                <a:cs typeface="Poppins"/>
                <a:sym typeface="Poppins"/>
              </a:rPr>
              <a:t>Inter-Agency Cooperation: </a:t>
            </a:r>
            <a:r>
              <a:rPr lang="en-US" sz="2000" kern="0">
                <a:solidFill>
                  <a:srgbClr val="0B5394"/>
                </a:solidFill>
                <a:latin typeface="Poppins"/>
                <a:ea typeface="Poppins"/>
                <a:cs typeface="Poppins"/>
                <a:sym typeface="Poppins"/>
              </a:rPr>
              <a:t>Coordination with competent authorities and relevant stakeholders</a:t>
            </a:r>
            <a:endParaRPr sz="2000" kern="0">
              <a:solidFill>
                <a:srgbClr val="0B5394"/>
              </a:solidFill>
              <a:latin typeface="Poppins"/>
              <a:ea typeface="Poppins"/>
              <a:cs typeface="Poppins"/>
              <a:sym typeface="Poppins"/>
            </a:endParaRPr>
          </a:p>
        </p:txBody>
      </p:sp>
      <p:sp>
        <p:nvSpPr>
          <p:cNvPr id="160" name="Google Shape;160;g3c2fad7efde_0_53" descr="$PPTXTitle"/>
          <p:cNvSpPr txBox="1">
            <a:spLocks noGrp="1"/>
          </p:cNvSpPr>
          <p:nvPr>
            <p:ph type="title"/>
          </p:nvPr>
        </p:nvSpPr>
        <p:spPr>
          <a:xfrm>
            <a:off x="517600" y="237683"/>
            <a:ext cx="10959600" cy="449090"/>
          </a:xfrm>
          <a:prstGeom prst="rect">
            <a:avLst/>
          </a:prstGeom>
          <a:noFill/>
          <a:ln>
            <a:noFill/>
          </a:ln>
        </p:spPr>
        <p:txBody>
          <a:bodyPr spcFirstLastPara="1" wrap="square" lIns="0" tIns="8883" rIns="0" bIns="0" anchor="t" anchorCtr="0">
            <a:spAutoFit/>
          </a:bodyPr>
          <a:lstStyle/>
          <a:p>
            <a:pPr marL="1191318" marR="3387">
              <a:lnSpc>
                <a:spcPct val="110000"/>
              </a:lnSpc>
            </a:pPr>
            <a:r>
              <a:rPr lang="en-US" sz="2600" b="1">
                <a:solidFill>
                  <a:srgbClr val="1F487C"/>
                </a:solidFill>
                <a:latin typeface="Poppins"/>
                <a:ea typeface="Poppins"/>
                <a:cs typeface="Poppins"/>
                <a:sym typeface="Poppins"/>
              </a:rPr>
              <a:t>Important Elements for SOPs</a:t>
            </a:r>
            <a:endParaRPr sz="2600" b="1">
              <a:latin typeface="Poppins"/>
              <a:ea typeface="Poppins"/>
              <a:cs typeface="Poppins"/>
              <a:sym typeface="Poppins"/>
            </a:endParaRPr>
          </a:p>
        </p:txBody>
      </p:sp>
      <p:sp>
        <p:nvSpPr>
          <p:cNvPr id="161" name="Google Shape;161;g3c2fad7efde_0_53"/>
          <p:cNvSpPr/>
          <p:nvPr/>
        </p:nvSpPr>
        <p:spPr>
          <a:xfrm>
            <a:off x="11477244" y="1"/>
            <a:ext cx="715010" cy="1110403"/>
          </a:xfrm>
          <a:custGeom>
            <a:avLst/>
            <a:gdLst/>
            <a:ahLst/>
            <a:cxnLst/>
            <a:rect l="l" t="t" r="r" b="b"/>
            <a:pathLst>
              <a:path w="1072515" h="1665605" extrusionOk="0">
                <a:moveTo>
                  <a:pt x="1072134" y="0"/>
                </a:moveTo>
                <a:lnTo>
                  <a:pt x="55250" y="0"/>
                </a:lnTo>
                <a:lnTo>
                  <a:pt x="53070" y="6954"/>
                </a:lnTo>
                <a:lnTo>
                  <a:pt x="40874" y="51296"/>
                </a:lnTo>
                <a:lnTo>
                  <a:pt x="30207" y="96251"/>
                </a:lnTo>
                <a:lnTo>
                  <a:pt x="21100" y="141788"/>
                </a:lnTo>
                <a:lnTo>
                  <a:pt x="13583" y="187880"/>
                </a:lnTo>
                <a:lnTo>
                  <a:pt x="7684" y="234495"/>
                </a:lnTo>
                <a:lnTo>
                  <a:pt x="3435" y="281605"/>
                </a:lnTo>
                <a:lnTo>
                  <a:pt x="863" y="329180"/>
                </a:lnTo>
                <a:lnTo>
                  <a:pt x="0" y="377190"/>
                </a:lnTo>
                <a:lnTo>
                  <a:pt x="863" y="425208"/>
                </a:lnTo>
                <a:lnTo>
                  <a:pt x="3435" y="472790"/>
                </a:lnTo>
                <a:lnTo>
                  <a:pt x="7684" y="519908"/>
                </a:lnTo>
                <a:lnTo>
                  <a:pt x="13583" y="566530"/>
                </a:lnTo>
                <a:lnTo>
                  <a:pt x="21100" y="612629"/>
                </a:lnTo>
                <a:lnTo>
                  <a:pt x="30207" y="658173"/>
                </a:lnTo>
                <a:lnTo>
                  <a:pt x="40874" y="703134"/>
                </a:lnTo>
                <a:lnTo>
                  <a:pt x="53070" y="747481"/>
                </a:lnTo>
                <a:lnTo>
                  <a:pt x="66768" y="791186"/>
                </a:lnTo>
                <a:lnTo>
                  <a:pt x="81937" y="834219"/>
                </a:lnTo>
                <a:lnTo>
                  <a:pt x="98547" y="876550"/>
                </a:lnTo>
                <a:lnTo>
                  <a:pt x="116569" y="918149"/>
                </a:lnTo>
                <a:lnTo>
                  <a:pt x="135973" y="958987"/>
                </a:lnTo>
                <a:lnTo>
                  <a:pt x="156730" y="999035"/>
                </a:lnTo>
                <a:lnTo>
                  <a:pt x="178811" y="1038262"/>
                </a:lnTo>
                <a:lnTo>
                  <a:pt x="202185" y="1076640"/>
                </a:lnTo>
                <a:lnTo>
                  <a:pt x="226823" y="1114138"/>
                </a:lnTo>
                <a:lnTo>
                  <a:pt x="252695" y="1150727"/>
                </a:lnTo>
                <a:lnTo>
                  <a:pt x="279772" y="1186378"/>
                </a:lnTo>
                <a:lnTo>
                  <a:pt x="308024" y="1221060"/>
                </a:lnTo>
                <a:lnTo>
                  <a:pt x="337423" y="1254745"/>
                </a:lnTo>
                <a:lnTo>
                  <a:pt x="367937" y="1287403"/>
                </a:lnTo>
                <a:lnTo>
                  <a:pt x="399537" y="1319003"/>
                </a:lnTo>
                <a:lnTo>
                  <a:pt x="432195" y="1349517"/>
                </a:lnTo>
                <a:lnTo>
                  <a:pt x="465880" y="1378916"/>
                </a:lnTo>
                <a:lnTo>
                  <a:pt x="500562" y="1407168"/>
                </a:lnTo>
                <a:lnTo>
                  <a:pt x="536213" y="1434245"/>
                </a:lnTo>
                <a:lnTo>
                  <a:pt x="572802" y="1460117"/>
                </a:lnTo>
                <a:lnTo>
                  <a:pt x="610300" y="1484755"/>
                </a:lnTo>
                <a:lnTo>
                  <a:pt x="648678" y="1508129"/>
                </a:lnTo>
                <a:lnTo>
                  <a:pt x="687905" y="1530210"/>
                </a:lnTo>
                <a:lnTo>
                  <a:pt x="727953" y="1550967"/>
                </a:lnTo>
                <a:lnTo>
                  <a:pt x="768791" y="1570371"/>
                </a:lnTo>
                <a:lnTo>
                  <a:pt x="810390" y="1588393"/>
                </a:lnTo>
                <a:lnTo>
                  <a:pt x="852721" y="1605003"/>
                </a:lnTo>
                <a:lnTo>
                  <a:pt x="895754" y="1620172"/>
                </a:lnTo>
                <a:lnTo>
                  <a:pt x="939459" y="1633870"/>
                </a:lnTo>
                <a:lnTo>
                  <a:pt x="983806" y="1646066"/>
                </a:lnTo>
                <a:lnTo>
                  <a:pt x="1028767" y="1656733"/>
                </a:lnTo>
                <a:lnTo>
                  <a:pt x="1072134" y="1665404"/>
                </a:lnTo>
                <a:lnTo>
                  <a:pt x="1072134"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62" name="Google Shape;162;g3c2fad7efde_0_53"/>
          <p:cNvSpPr/>
          <p:nvPr/>
        </p:nvSpPr>
        <p:spPr>
          <a:xfrm>
            <a:off x="9731194" y="1708474"/>
            <a:ext cx="2461260" cy="2473113"/>
          </a:xfrm>
          <a:custGeom>
            <a:avLst/>
            <a:gdLst/>
            <a:ahLst/>
            <a:cxnLst/>
            <a:rect l="l" t="t" r="r" b="b"/>
            <a:pathLst>
              <a:path w="3691890" h="3709670" extrusionOk="0">
                <a:moveTo>
                  <a:pt x="3691509" y="123304"/>
                </a:moveTo>
                <a:lnTo>
                  <a:pt x="3635743" y="98552"/>
                </a:lnTo>
                <a:lnTo>
                  <a:pt x="3593414" y="81940"/>
                </a:lnTo>
                <a:lnTo>
                  <a:pt x="3550386" y="66776"/>
                </a:lnTo>
                <a:lnTo>
                  <a:pt x="3506673" y="53073"/>
                </a:lnTo>
                <a:lnTo>
                  <a:pt x="3462324" y="40881"/>
                </a:lnTo>
                <a:lnTo>
                  <a:pt x="3417366" y="30213"/>
                </a:lnTo>
                <a:lnTo>
                  <a:pt x="3371824" y="21107"/>
                </a:lnTo>
                <a:lnTo>
                  <a:pt x="3325723" y="13589"/>
                </a:lnTo>
                <a:lnTo>
                  <a:pt x="3279102" y="7696"/>
                </a:lnTo>
                <a:lnTo>
                  <a:pt x="3231985" y="3441"/>
                </a:lnTo>
                <a:lnTo>
                  <a:pt x="3184398" y="876"/>
                </a:lnTo>
                <a:lnTo>
                  <a:pt x="3136392" y="0"/>
                </a:lnTo>
                <a:lnTo>
                  <a:pt x="3088373" y="876"/>
                </a:lnTo>
                <a:lnTo>
                  <a:pt x="3040799" y="3441"/>
                </a:lnTo>
                <a:lnTo>
                  <a:pt x="2993694" y="7696"/>
                </a:lnTo>
                <a:lnTo>
                  <a:pt x="2947073" y="13589"/>
                </a:lnTo>
                <a:lnTo>
                  <a:pt x="2900984" y="21107"/>
                </a:lnTo>
                <a:lnTo>
                  <a:pt x="2855442" y="30213"/>
                </a:lnTo>
                <a:lnTo>
                  <a:pt x="2810497" y="40881"/>
                </a:lnTo>
                <a:lnTo>
                  <a:pt x="2766149" y="53073"/>
                </a:lnTo>
                <a:lnTo>
                  <a:pt x="2722448" y="66776"/>
                </a:lnTo>
                <a:lnTo>
                  <a:pt x="2679420" y="81940"/>
                </a:lnTo>
                <a:lnTo>
                  <a:pt x="2637091" y="98552"/>
                </a:lnTo>
                <a:lnTo>
                  <a:pt x="2595499" y="116573"/>
                </a:lnTo>
                <a:lnTo>
                  <a:pt x="2554668" y="135978"/>
                </a:lnTo>
                <a:lnTo>
                  <a:pt x="2514625" y="156730"/>
                </a:lnTo>
                <a:lnTo>
                  <a:pt x="2475407" y="178816"/>
                </a:lnTo>
                <a:lnTo>
                  <a:pt x="2437028" y="202184"/>
                </a:lnTo>
                <a:lnTo>
                  <a:pt x="2399538" y="226822"/>
                </a:lnTo>
                <a:lnTo>
                  <a:pt x="2362949" y="252691"/>
                </a:lnTo>
                <a:lnTo>
                  <a:pt x="2327300" y="279768"/>
                </a:lnTo>
                <a:lnTo>
                  <a:pt x="2292616" y="308025"/>
                </a:lnTo>
                <a:lnTo>
                  <a:pt x="2258936" y="337413"/>
                </a:lnTo>
                <a:lnTo>
                  <a:pt x="2226284" y="367931"/>
                </a:lnTo>
                <a:lnTo>
                  <a:pt x="2194687" y="399529"/>
                </a:lnTo>
                <a:lnTo>
                  <a:pt x="2164169" y="432181"/>
                </a:lnTo>
                <a:lnTo>
                  <a:pt x="2134781" y="465861"/>
                </a:lnTo>
                <a:lnTo>
                  <a:pt x="2106523" y="500545"/>
                </a:lnTo>
                <a:lnTo>
                  <a:pt x="2079447" y="536194"/>
                </a:lnTo>
                <a:lnTo>
                  <a:pt x="2053577" y="572782"/>
                </a:lnTo>
                <a:lnTo>
                  <a:pt x="2028939" y="610273"/>
                </a:lnTo>
                <a:lnTo>
                  <a:pt x="2005571" y="648652"/>
                </a:lnTo>
                <a:lnTo>
                  <a:pt x="1983486" y="687870"/>
                </a:lnTo>
                <a:lnTo>
                  <a:pt x="1962734" y="727913"/>
                </a:lnTo>
                <a:lnTo>
                  <a:pt x="1943328" y="768743"/>
                </a:lnTo>
                <a:lnTo>
                  <a:pt x="1925307" y="810336"/>
                </a:lnTo>
                <a:lnTo>
                  <a:pt x="1908695" y="852665"/>
                </a:lnTo>
                <a:lnTo>
                  <a:pt x="1893531" y="895692"/>
                </a:lnTo>
                <a:lnTo>
                  <a:pt x="1879828" y="939393"/>
                </a:lnTo>
                <a:lnTo>
                  <a:pt x="1867636" y="983742"/>
                </a:lnTo>
                <a:lnTo>
                  <a:pt x="1856968" y="1028687"/>
                </a:lnTo>
                <a:lnTo>
                  <a:pt x="1847862" y="1074229"/>
                </a:lnTo>
                <a:lnTo>
                  <a:pt x="1840344" y="1120317"/>
                </a:lnTo>
                <a:lnTo>
                  <a:pt x="1834451" y="1166939"/>
                </a:lnTo>
                <a:lnTo>
                  <a:pt x="1831619" y="1198257"/>
                </a:lnTo>
                <a:lnTo>
                  <a:pt x="1809038" y="1188466"/>
                </a:lnTo>
                <a:lnTo>
                  <a:pt x="1766709" y="1171854"/>
                </a:lnTo>
                <a:lnTo>
                  <a:pt x="1723682" y="1156690"/>
                </a:lnTo>
                <a:lnTo>
                  <a:pt x="1679981" y="1142987"/>
                </a:lnTo>
                <a:lnTo>
                  <a:pt x="1635633" y="1130795"/>
                </a:lnTo>
                <a:lnTo>
                  <a:pt x="1590687" y="1120127"/>
                </a:lnTo>
                <a:lnTo>
                  <a:pt x="1545145" y="1111021"/>
                </a:lnTo>
                <a:lnTo>
                  <a:pt x="1499057" y="1103503"/>
                </a:lnTo>
                <a:lnTo>
                  <a:pt x="1452435" y="1097610"/>
                </a:lnTo>
                <a:lnTo>
                  <a:pt x="1405331" y="1093355"/>
                </a:lnTo>
                <a:lnTo>
                  <a:pt x="1357757" y="1090790"/>
                </a:lnTo>
                <a:lnTo>
                  <a:pt x="1309751" y="1089914"/>
                </a:lnTo>
                <a:lnTo>
                  <a:pt x="1261732" y="1090790"/>
                </a:lnTo>
                <a:lnTo>
                  <a:pt x="1214145" y="1093355"/>
                </a:lnTo>
                <a:lnTo>
                  <a:pt x="1167028" y="1097610"/>
                </a:lnTo>
                <a:lnTo>
                  <a:pt x="1120406" y="1103503"/>
                </a:lnTo>
                <a:lnTo>
                  <a:pt x="1074305" y="1111021"/>
                </a:lnTo>
                <a:lnTo>
                  <a:pt x="1028763" y="1120127"/>
                </a:lnTo>
                <a:lnTo>
                  <a:pt x="983805" y="1130795"/>
                </a:lnTo>
                <a:lnTo>
                  <a:pt x="939457" y="1142987"/>
                </a:lnTo>
                <a:lnTo>
                  <a:pt x="895743" y="1156690"/>
                </a:lnTo>
                <a:lnTo>
                  <a:pt x="852716" y="1171854"/>
                </a:lnTo>
                <a:lnTo>
                  <a:pt x="810387" y="1188466"/>
                </a:lnTo>
                <a:lnTo>
                  <a:pt x="768781" y="1206487"/>
                </a:lnTo>
                <a:lnTo>
                  <a:pt x="727951" y="1225892"/>
                </a:lnTo>
                <a:lnTo>
                  <a:pt x="687895" y="1246657"/>
                </a:lnTo>
                <a:lnTo>
                  <a:pt x="648677" y="1268730"/>
                </a:lnTo>
                <a:lnTo>
                  <a:pt x="610298" y="1292110"/>
                </a:lnTo>
                <a:lnTo>
                  <a:pt x="572795" y="1316748"/>
                </a:lnTo>
                <a:lnTo>
                  <a:pt x="536206" y="1342618"/>
                </a:lnTo>
                <a:lnTo>
                  <a:pt x="500557" y="1369695"/>
                </a:lnTo>
                <a:lnTo>
                  <a:pt x="465874" y="1397939"/>
                </a:lnTo>
                <a:lnTo>
                  <a:pt x="432193" y="1427340"/>
                </a:lnTo>
                <a:lnTo>
                  <a:pt x="399529" y="1457858"/>
                </a:lnTo>
                <a:lnTo>
                  <a:pt x="367931" y="1489456"/>
                </a:lnTo>
                <a:lnTo>
                  <a:pt x="337413" y="1522120"/>
                </a:lnTo>
                <a:lnTo>
                  <a:pt x="308013" y="1555800"/>
                </a:lnTo>
                <a:lnTo>
                  <a:pt x="279768" y="1590484"/>
                </a:lnTo>
                <a:lnTo>
                  <a:pt x="252691" y="1626133"/>
                </a:lnTo>
                <a:lnTo>
                  <a:pt x="226822" y="1662722"/>
                </a:lnTo>
                <a:lnTo>
                  <a:pt x="202184" y="1700225"/>
                </a:lnTo>
                <a:lnTo>
                  <a:pt x="178803" y="1738604"/>
                </a:lnTo>
                <a:lnTo>
                  <a:pt x="156730" y="1777822"/>
                </a:lnTo>
                <a:lnTo>
                  <a:pt x="135966" y="1817878"/>
                </a:lnTo>
                <a:lnTo>
                  <a:pt x="116560" y="1858708"/>
                </a:lnTo>
                <a:lnTo>
                  <a:pt x="98539" y="1900313"/>
                </a:lnTo>
                <a:lnTo>
                  <a:pt x="81927" y="1942642"/>
                </a:lnTo>
                <a:lnTo>
                  <a:pt x="66763" y="1985670"/>
                </a:lnTo>
                <a:lnTo>
                  <a:pt x="53060" y="2029383"/>
                </a:lnTo>
                <a:lnTo>
                  <a:pt x="40868" y="2073732"/>
                </a:lnTo>
                <a:lnTo>
                  <a:pt x="30200" y="2118690"/>
                </a:lnTo>
                <a:lnTo>
                  <a:pt x="21094" y="2164232"/>
                </a:lnTo>
                <a:lnTo>
                  <a:pt x="13576" y="2210333"/>
                </a:lnTo>
                <a:lnTo>
                  <a:pt x="7683" y="2256955"/>
                </a:lnTo>
                <a:lnTo>
                  <a:pt x="3429" y="2304072"/>
                </a:lnTo>
                <a:lnTo>
                  <a:pt x="863" y="2351659"/>
                </a:lnTo>
                <a:lnTo>
                  <a:pt x="0" y="2399665"/>
                </a:lnTo>
                <a:lnTo>
                  <a:pt x="863" y="2447683"/>
                </a:lnTo>
                <a:lnTo>
                  <a:pt x="3429" y="2495258"/>
                </a:lnTo>
                <a:lnTo>
                  <a:pt x="7683" y="2542362"/>
                </a:lnTo>
                <a:lnTo>
                  <a:pt x="13576" y="2588984"/>
                </a:lnTo>
                <a:lnTo>
                  <a:pt x="21094" y="2635072"/>
                </a:lnTo>
                <a:lnTo>
                  <a:pt x="30200" y="2680614"/>
                </a:lnTo>
                <a:lnTo>
                  <a:pt x="40868" y="2725559"/>
                </a:lnTo>
                <a:lnTo>
                  <a:pt x="53060" y="2769908"/>
                </a:lnTo>
                <a:lnTo>
                  <a:pt x="66763" y="2813608"/>
                </a:lnTo>
                <a:lnTo>
                  <a:pt x="81927" y="2856636"/>
                </a:lnTo>
                <a:lnTo>
                  <a:pt x="98539" y="2898965"/>
                </a:lnTo>
                <a:lnTo>
                  <a:pt x="116560" y="2940558"/>
                </a:lnTo>
                <a:lnTo>
                  <a:pt x="135966" y="2981388"/>
                </a:lnTo>
                <a:lnTo>
                  <a:pt x="156730" y="3021431"/>
                </a:lnTo>
                <a:lnTo>
                  <a:pt x="178803" y="3060649"/>
                </a:lnTo>
                <a:lnTo>
                  <a:pt x="202184" y="3099028"/>
                </a:lnTo>
                <a:lnTo>
                  <a:pt x="226822" y="3136519"/>
                </a:lnTo>
                <a:lnTo>
                  <a:pt x="252691" y="3173107"/>
                </a:lnTo>
                <a:lnTo>
                  <a:pt x="279768" y="3208756"/>
                </a:lnTo>
                <a:lnTo>
                  <a:pt x="308013" y="3243440"/>
                </a:lnTo>
                <a:lnTo>
                  <a:pt x="337413" y="3277120"/>
                </a:lnTo>
                <a:lnTo>
                  <a:pt x="367931" y="3309772"/>
                </a:lnTo>
                <a:lnTo>
                  <a:pt x="399529" y="3341370"/>
                </a:lnTo>
                <a:lnTo>
                  <a:pt x="432193" y="3371888"/>
                </a:lnTo>
                <a:lnTo>
                  <a:pt x="465874" y="3401276"/>
                </a:lnTo>
                <a:lnTo>
                  <a:pt x="500557" y="3429533"/>
                </a:lnTo>
                <a:lnTo>
                  <a:pt x="536206" y="3456609"/>
                </a:lnTo>
                <a:lnTo>
                  <a:pt x="572795" y="3482479"/>
                </a:lnTo>
                <a:lnTo>
                  <a:pt x="610298" y="3507117"/>
                </a:lnTo>
                <a:lnTo>
                  <a:pt x="648677" y="3530485"/>
                </a:lnTo>
                <a:lnTo>
                  <a:pt x="687895" y="3552571"/>
                </a:lnTo>
                <a:lnTo>
                  <a:pt x="727951" y="3573322"/>
                </a:lnTo>
                <a:lnTo>
                  <a:pt x="768781" y="3592728"/>
                </a:lnTo>
                <a:lnTo>
                  <a:pt x="810387" y="3610749"/>
                </a:lnTo>
                <a:lnTo>
                  <a:pt x="852716" y="3627361"/>
                </a:lnTo>
                <a:lnTo>
                  <a:pt x="895743" y="3642525"/>
                </a:lnTo>
                <a:lnTo>
                  <a:pt x="939457" y="3656228"/>
                </a:lnTo>
                <a:lnTo>
                  <a:pt x="983805" y="3668420"/>
                </a:lnTo>
                <a:lnTo>
                  <a:pt x="1028763" y="3679088"/>
                </a:lnTo>
                <a:lnTo>
                  <a:pt x="1074305" y="3688194"/>
                </a:lnTo>
                <a:lnTo>
                  <a:pt x="1120406" y="3695712"/>
                </a:lnTo>
                <a:lnTo>
                  <a:pt x="1167028" y="3701605"/>
                </a:lnTo>
                <a:lnTo>
                  <a:pt x="1214145" y="3705860"/>
                </a:lnTo>
                <a:lnTo>
                  <a:pt x="1261732" y="3708425"/>
                </a:lnTo>
                <a:lnTo>
                  <a:pt x="1309751" y="3709289"/>
                </a:lnTo>
                <a:lnTo>
                  <a:pt x="1357757" y="3708425"/>
                </a:lnTo>
                <a:lnTo>
                  <a:pt x="1405331" y="3705860"/>
                </a:lnTo>
                <a:lnTo>
                  <a:pt x="1452435" y="3701605"/>
                </a:lnTo>
                <a:lnTo>
                  <a:pt x="1499057" y="3695712"/>
                </a:lnTo>
                <a:lnTo>
                  <a:pt x="1545145" y="3688194"/>
                </a:lnTo>
                <a:lnTo>
                  <a:pt x="1590687" y="3679088"/>
                </a:lnTo>
                <a:lnTo>
                  <a:pt x="1635633" y="3668420"/>
                </a:lnTo>
                <a:lnTo>
                  <a:pt x="1679981" y="3656228"/>
                </a:lnTo>
                <a:lnTo>
                  <a:pt x="1723682" y="3642525"/>
                </a:lnTo>
                <a:lnTo>
                  <a:pt x="1766709" y="3627361"/>
                </a:lnTo>
                <a:lnTo>
                  <a:pt x="1809038" y="3610749"/>
                </a:lnTo>
                <a:lnTo>
                  <a:pt x="1850631" y="3592728"/>
                </a:lnTo>
                <a:lnTo>
                  <a:pt x="1891461" y="3573322"/>
                </a:lnTo>
                <a:lnTo>
                  <a:pt x="1931504" y="3552571"/>
                </a:lnTo>
                <a:lnTo>
                  <a:pt x="1970722" y="3530485"/>
                </a:lnTo>
                <a:lnTo>
                  <a:pt x="2009101" y="3507117"/>
                </a:lnTo>
                <a:lnTo>
                  <a:pt x="2046592" y="3482479"/>
                </a:lnTo>
                <a:lnTo>
                  <a:pt x="2083181" y="3456609"/>
                </a:lnTo>
                <a:lnTo>
                  <a:pt x="2118830" y="3429533"/>
                </a:lnTo>
                <a:lnTo>
                  <a:pt x="2153513" y="3401276"/>
                </a:lnTo>
                <a:lnTo>
                  <a:pt x="2187194" y="3371888"/>
                </a:lnTo>
                <a:lnTo>
                  <a:pt x="2219845" y="3341370"/>
                </a:lnTo>
                <a:lnTo>
                  <a:pt x="2251443" y="3309772"/>
                </a:lnTo>
                <a:lnTo>
                  <a:pt x="2281961" y="3277120"/>
                </a:lnTo>
                <a:lnTo>
                  <a:pt x="2311349" y="3243440"/>
                </a:lnTo>
                <a:lnTo>
                  <a:pt x="2339606" y="3208756"/>
                </a:lnTo>
                <a:lnTo>
                  <a:pt x="2366683" y="3173107"/>
                </a:lnTo>
                <a:lnTo>
                  <a:pt x="2392553" y="3136519"/>
                </a:lnTo>
                <a:lnTo>
                  <a:pt x="2417191" y="3099028"/>
                </a:lnTo>
                <a:lnTo>
                  <a:pt x="2440559" y="3060649"/>
                </a:lnTo>
                <a:lnTo>
                  <a:pt x="2462644" y="3021431"/>
                </a:lnTo>
                <a:lnTo>
                  <a:pt x="2483396" y="2981388"/>
                </a:lnTo>
                <a:lnTo>
                  <a:pt x="2502801" y="2940558"/>
                </a:lnTo>
                <a:lnTo>
                  <a:pt x="2520823" y="2898965"/>
                </a:lnTo>
                <a:lnTo>
                  <a:pt x="2537434" y="2856636"/>
                </a:lnTo>
                <a:lnTo>
                  <a:pt x="2552598" y="2813608"/>
                </a:lnTo>
                <a:lnTo>
                  <a:pt x="2566301" y="2769908"/>
                </a:lnTo>
                <a:lnTo>
                  <a:pt x="2578493" y="2725559"/>
                </a:lnTo>
                <a:lnTo>
                  <a:pt x="2589161" y="2680614"/>
                </a:lnTo>
                <a:lnTo>
                  <a:pt x="2598267" y="2635072"/>
                </a:lnTo>
                <a:lnTo>
                  <a:pt x="2605786" y="2588984"/>
                </a:lnTo>
                <a:lnTo>
                  <a:pt x="2611678" y="2542362"/>
                </a:lnTo>
                <a:lnTo>
                  <a:pt x="2614498" y="2511044"/>
                </a:lnTo>
                <a:lnTo>
                  <a:pt x="2637091" y="2520823"/>
                </a:lnTo>
                <a:lnTo>
                  <a:pt x="2679420" y="2537434"/>
                </a:lnTo>
                <a:lnTo>
                  <a:pt x="2722448" y="2552598"/>
                </a:lnTo>
                <a:lnTo>
                  <a:pt x="2766149" y="2566301"/>
                </a:lnTo>
                <a:lnTo>
                  <a:pt x="2810497" y="2578493"/>
                </a:lnTo>
                <a:lnTo>
                  <a:pt x="2855442" y="2589174"/>
                </a:lnTo>
                <a:lnTo>
                  <a:pt x="2900984" y="2598280"/>
                </a:lnTo>
                <a:lnTo>
                  <a:pt x="2947073" y="2605798"/>
                </a:lnTo>
                <a:lnTo>
                  <a:pt x="2993694" y="2611691"/>
                </a:lnTo>
                <a:lnTo>
                  <a:pt x="3040799" y="2615946"/>
                </a:lnTo>
                <a:lnTo>
                  <a:pt x="3088373" y="2618511"/>
                </a:lnTo>
                <a:lnTo>
                  <a:pt x="3136392" y="2619375"/>
                </a:lnTo>
                <a:lnTo>
                  <a:pt x="3184398" y="2618511"/>
                </a:lnTo>
                <a:lnTo>
                  <a:pt x="3231985" y="2615946"/>
                </a:lnTo>
                <a:lnTo>
                  <a:pt x="3279102" y="2611691"/>
                </a:lnTo>
                <a:lnTo>
                  <a:pt x="3325723" y="2605798"/>
                </a:lnTo>
                <a:lnTo>
                  <a:pt x="3371824" y="2598280"/>
                </a:lnTo>
                <a:lnTo>
                  <a:pt x="3417366" y="2589174"/>
                </a:lnTo>
                <a:lnTo>
                  <a:pt x="3462324" y="2578493"/>
                </a:lnTo>
                <a:lnTo>
                  <a:pt x="3506673" y="2566301"/>
                </a:lnTo>
                <a:lnTo>
                  <a:pt x="3550386" y="2552598"/>
                </a:lnTo>
                <a:lnTo>
                  <a:pt x="3593414" y="2537434"/>
                </a:lnTo>
                <a:lnTo>
                  <a:pt x="3635743" y="2520823"/>
                </a:lnTo>
                <a:lnTo>
                  <a:pt x="3677348" y="2502789"/>
                </a:lnTo>
                <a:lnTo>
                  <a:pt x="3691509" y="2496058"/>
                </a:lnTo>
                <a:lnTo>
                  <a:pt x="3691509" y="123304"/>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63" name="Google Shape;163;g3c2fad7efde_0_53"/>
          <p:cNvSpPr/>
          <p:nvPr/>
        </p:nvSpPr>
        <p:spPr>
          <a:xfrm>
            <a:off x="11217896" y="6133871"/>
            <a:ext cx="974513" cy="724323"/>
          </a:xfrm>
          <a:custGeom>
            <a:avLst/>
            <a:gdLst/>
            <a:ahLst/>
            <a:cxnLst/>
            <a:rect l="l" t="t" r="r" b="b"/>
            <a:pathLst>
              <a:path w="1461769" h="1086484" extrusionOk="0">
                <a:moveTo>
                  <a:pt x="1290468" y="0"/>
                </a:moveTo>
                <a:lnTo>
                  <a:pt x="1242458" y="863"/>
                </a:lnTo>
                <a:lnTo>
                  <a:pt x="1194883" y="3435"/>
                </a:lnTo>
                <a:lnTo>
                  <a:pt x="1147773" y="7684"/>
                </a:lnTo>
                <a:lnTo>
                  <a:pt x="1101158" y="13583"/>
                </a:lnTo>
                <a:lnTo>
                  <a:pt x="1055067" y="21100"/>
                </a:lnTo>
                <a:lnTo>
                  <a:pt x="1009529" y="30207"/>
                </a:lnTo>
                <a:lnTo>
                  <a:pt x="964574" y="40873"/>
                </a:lnTo>
                <a:lnTo>
                  <a:pt x="920233" y="53070"/>
                </a:lnTo>
                <a:lnTo>
                  <a:pt x="876533" y="66767"/>
                </a:lnTo>
                <a:lnTo>
                  <a:pt x="833506" y="81936"/>
                </a:lnTo>
                <a:lnTo>
                  <a:pt x="791180" y="98546"/>
                </a:lnTo>
                <a:lnTo>
                  <a:pt x="749585" y="116568"/>
                </a:lnTo>
                <a:lnTo>
                  <a:pt x="708752" y="135972"/>
                </a:lnTo>
                <a:lnTo>
                  <a:pt x="668708" y="156729"/>
                </a:lnTo>
                <a:lnTo>
                  <a:pt x="629485" y="178808"/>
                </a:lnTo>
                <a:lnTo>
                  <a:pt x="591111" y="202182"/>
                </a:lnTo>
                <a:lnTo>
                  <a:pt x="553616" y="226819"/>
                </a:lnTo>
                <a:lnTo>
                  <a:pt x="517030" y="252691"/>
                </a:lnTo>
                <a:lnTo>
                  <a:pt x="481382" y="279767"/>
                </a:lnTo>
                <a:lnTo>
                  <a:pt x="446702" y="308019"/>
                </a:lnTo>
                <a:lnTo>
                  <a:pt x="413020" y="337416"/>
                </a:lnTo>
                <a:lnTo>
                  <a:pt x="380365" y="367929"/>
                </a:lnTo>
                <a:lnTo>
                  <a:pt x="348766" y="399529"/>
                </a:lnTo>
                <a:lnTo>
                  <a:pt x="318254" y="432185"/>
                </a:lnTo>
                <a:lnTo>
                  <a:pt x="288858" y="465869"/>
                </a:lnTo>
                <a:lnTo>
                  <a:pt x="260607" y="500550"/>
                </a:lnTo>
                <a:lnTo>
                  <a:pt x="233531" y="536199"/>
                </a:lnTo>
                <a:lnTo>
                  <a:pt x="207660" y="572787"/>
                </a:lnTo>
                <a:lnTo>
                  <a:pt x="183023" y="610283"/>
                </a:lnTo>
                <a:lnTo>
                  <a:pt x="159650" y="648659"/>
                </a:lnTo>
                <a:lnTo>
                  <a:pt x="137571" y="687885"/>
                </a:lnTo>
                <a:lnTo>
                  <a:pt x="116815" y="727930"/>
                </a:lnTo>
                <a:lnTo>
                  <a:pt x="97411" y="768766"/>
                </a:lnTo>
                <a:lnTo>
                  <a:pt x="79389" y="810363"/>
                </a:lnTo>
                <a:lnTo>
                  <a:pt x="62780" y="852691"/>
                </a:lnTo>
                <a:lnTo>
                  <a:pt x="47611" y="895721"/>
                </a:lnTo>
                <a:lnTo>
                  <a:pt x="33914" y="939424"/>
                </a:lnTo>
                <a:lnTo>
                  <a:pt x="21717" y="983768"/>
                </a:lnTo>
                <a:lnTo>
                  <a:pt x="11051" y="1028726"/>
                </a:lnTo>
                <a:lnTo>
                  <a:pt x="1944" y="1074267"/>
                </a:lnTo>
                <a:lnTo>
                  <a:pt x="0" y="1086192"/>
                </a:lnTo>
                <a:lnTo>
                  <a:pt x="1461156" y="1086192"/>
                </a:lnTo>
                <a:lnTo>
                  <a:pt x="1461156" y="11223"/>
                </a:lnTo>
                <a:lnTo>
                  <a:pt x="1433186" y="7684"/>
                </a:lnTo>
                <a:lnTo>
                  <a:pt x="1386069" y="3435"/>
                </a:lnTo>
                <a:lnTo>
                  <a:pt x="1338486" y="863"/>
                </a:lnTo>
                <a:lnTo>
                  <a:pt x="1290468"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64" name="Google Shape;164;g3c2fad7efde_0_53"/>
          <p:cNvSpPr/>
          <p:nvPr/>
        </p:nvSpPr>
        <p:spPr>
          <a:xfrm>
            <a:off x="517599" y="125"/>
            <a:ext cx="1963843" cy="6858000"/>
          </a:xfrm>
          <a:custGeom>
            <a:avLst/>
            <a:gdLst/>
            <a:ahLst/>
            <a:cxnLst/>
            <a:rect l="l" t="t" r="r" b="b"/>
            <a:pathLst>
              <a:path w="2945765" h="10287000" extrusionOk="0">
                <a:moveTo>
                  <a:pt x="2067471" y="0"/>
                </a:moveTo>
                <a:lnTo>
                  <a:pt x="0" y="0"/>
                </a:lnTo>
                <a:lnTo>
                  <a:pt x="3822" y="5029"/>
                </a:lnTo>
                <a:lnTo>
                  <a:pt x="32067" y="39712"/>
                </a:lnTo>
                <a:lnTo>
                  <a:pt x="61468" y="73393"/>
                </a:lnTo>
                <a:lnTo>
                  <a:pt x="91986" y="106057"/>
                </a:lnTo>
                <a:lnTo>
                  <a:pt x="123583" y="137655"/>
                </a:lnTo>
                <a:lnTo>
                  <a:pt x="156248" y="168173"/>
                </a:lnTo>
                <a:lnTo>
                  <a:pt x="189928" y="197573"/>
                </a:lnTo>
                <a:lnTo>
                  <a:pt x="224612" y="225818"/>
                </a:lnTo>
                <a:lnTo>
                  <a:pt x="260261" y="252895"/>
                </a:lnTo>
                <a:lnTo>
                  <a:pt x="296849" y="278765"/>
                </a:lnTo>
                <a:lnTo>
                  <a:pt x="334352" y="303403"/>
                </a:lnTo>
                <a:lnTo>
                  <a:pt x="372732" y="326783"/>
                </a:lnTo>
                <a:lnTo>
                  <a:pt x="411949" y="348856"/>
                </a:lnTo>
                <a:lnTo>
                  <a:pt x="452005" y="369620"/>
                </a:lnTo>
                <a:lnTo>
                  <a:pt x="492836" y="389026"/>
                </a:lnTo>
                <a:lnTo>
                  <a:pt x="534441" y="407047"/>
                </a:lnTo>
                <a:lnTo>
                  <a:pt x="576770" y="423659"/>
                </a:lnTo>
                <a:lnTo>
                  <a:pt x="619798" y="438823"/>
                </a:lnTo>
                <a:lnTo>
                  <a:pt x="663511" y="452526"/>
                </a:lnTo>
                <a:lnTo>
                  <a:pt x="707859" y="464718"/>
                </a:lnTo>
                <a:lnTo>
                  <a:pt x="752817" y="475386"/>
                </a:lnTo>
                <a:lnTo>
                  <a:pt x="798360" y="484492"/>
                </a:lnTo>
                <a:lnTo>
                  <a:pt x="844461" y="492010"/>
                </a:lnTo>
                <a:lnTo>
                  <a:pt x="891082" y="497903"/>
                </a:lnTo>
                <a:lnTo>
                  <a:pt x="938199" y="502158"/>
                </a:lnTo>
                <a:lnTo>
                  <a:pt x="985786" y="504723"/>
                </a:lnTo>
                <a:lnTo>
                  <a:pt x="1033805" y="505587"/>
                </a:lnTo>
                <a:lnTo>
                  <a:pt x="1081811" y="504723"/>
                </a:lnTo>
                <a:lnTo>
                  <a:pt x="1129385" y="502158"/>
                </a:lnTo>
                <a:lnTo>
                  <a:pt x="1176489" y="497903"/>
                </a:lnTo>
                <a:lnTo>
                  <a:pt x="1223111" y="492010"/>
                </a:lnTo>
                <a:lnTo>
                  <a:pt x="1269199" y="484492"/>
                </a:lnTo>
                <a:lnTo>
                  <a:pt x="1314742" y="475386"/>
                </a:lnTo>
                <a:lnTo>
                  <a:pt x="1359687" y="464718"/>
                </a:lnTo>
                <a:lnTo>
                  <a:pt x="1404035" y="452526"/>
                </a:lnTo>
                <a:lnTo>
                  <a:pt x="1447736" y="438823"/>
                </a:lnTo>
                <a:lnTo>
                  <a:pt x="1490764" y="423659"/>
                </a:lnTo>
                <a:lnTo>
                  <a:pt x="1533093" y="407047"/>
                </a:lnTo>
                <a:lnTo>
                  <a:pt x="1574685" y="389026"/>
                </a:lnTo>
                <a:lnTo>
                  <a:pt x="1615516" y="369620"/>
                </a:lnTo>
                <a:lnTo>
                  <a:pt x="1655559" y="348856"/>
                </a:lnTo>
                <a:lnTo>
                  <a:pt x="1694776" y="326783"/>
                </a:lnTo>
                <a:lnTo>
                  <a:pt x="1733156" y="303403"/>
                </a:lnTo>
                <a:lnTo>
                  <a:pt x="1770646" y="278765"/>
                </a:lnTo>
                <a:lnTo>
                  <a:pt x="1807235" y="252895"/>
                </a:lnTo>
                <a:lnTo>
                  <a:pt x="1842884" y="225818"/>
                </a:lnTo>
                <a:lnTo>
                  <a:pt x="1877568" y="197573"/>
                </a:lnTo>
                <a:lnTo>
                  <a:pt x="1911248" y="168173"/>
                </a:lnTo>
                <a:lnTo>
                  <a:pt x="1943900" y="137655"/>
                </a:lnTo>
                <a:lnTo>
                  <a:pt x="1975497" y="106057"/>
                </a:lnTo>
                <a:lnTo>
                  <a:pt x="2006015" y="73393"/>
                </a:lnTo>
                <a:lnTo>
                  <a:pt x="2035403" y="39712"/>
                </a:lnTo>
                <a:lnTo>
                  <a:pt x="2063661" y="5029"/>
                </a:lnTo>
                <a:lnTo>
                  <a:pt x="2067471" y="0"/>
                </a:lnTo>
                <a:close/>
              </a:path>
              <a:path w="2945765" h="10287000" extrusionOk="0">
                <a:moveTo>
                  <a:pt x="2945193" y="10287000"/>
                </a:moveTo>
                <a:lnTo>
                  <a:pt x="2913024" y="10228313"/>
                </a:lnTo>
                <a:lnTo>
                  <a:pt x="2889643" y="10189947"/>
                </a:lnTo>
                <a:lnTo>
                  <a:pt x="2865005" y="10152443"/>
                </a:lnTo>
                <a:lnTo>
                  <a:pt x="2839135" y="10115855"/>
                </a:lnTo>
                <a:lnTo>
                  <a:pt x="2812059" y="10080206"/>
                </a:lnTo>
                <a:lnTo>
                  <a:pt x="2783814" y="10045522"/>
                </a:lnTo>
                <a:lnTo>
                  <a:pt x="2754414" y="10011842"/>
                </a:lnTo>
                <a:lnTo>
                  <a:pt x="2723896" y="9979190"/>
                </a:lnTo>
                <a:lnTo>
                  <a:pt x="2692298" y="9947592"/>
                </a:lnTo>
                <a:lnTo>
                  <a:pt x="2659634" y="9917074"/>
                </a:lnTo>
                <a:lnTo>
                  <a:pt x="2625953" y="9887674"/>
                </a:lnTo>
                <a:lnTo>
                  <a:pt x="2591270" y="9859429"/>
                </a:lnTo>
                <a:lnTo>
                  <a:pt x="2555621" y="9832353"/>
                </a:lnTo>
                <a:lnTo>
                  <a:pt x="2519032" y="9806483"/>
                </a:lnTo>
                <a:lnTo>
                  <a:pt x="2481529" y="9781845"/>
                </a:lnTo>
                <a:lnTo>
                  <a:pt x="2443149" y="9758464"/>
                </a:lnTo>
                <a:lnTo>
                  <a:pt x="2403932" y="9736391"/>
                </a:lnTo>
                <a:lnTo>
                  <a:pt x="2363876" y="9715627"/>
                </a:lnTo>
                <a:lnTo>
                  <a:pt x="2323046" y="9696221"/>
                </a:lnTo>
                <a:lnTo>
                  <a:pt x="2281440" y="9678200"/>
                </a:lnTo>
                <a:lnTo>
                  <a:pt x="2239111" y="9661588"/>
                </a:lnTo>
                <a:lnTo>
                  <a:pt x="2196084" y="9646425"/>
                </a:lnTo>
                <a:lnTo>
                  <a:pt x="2152370" y="9632721"/>
                </a:lnTo>
                <a:lnTo>
                  <a:pt x="2108022" y="9620529"/>
                </a:lnTo>
                <a:lnTo>
                  <a:pt x="2063064" y="9609861"/>
                </a:lnTo>
                <a:lnTo>
                  <a:pt x="2017522" y="9600755"/>
                </a:lnTo>
                <a:lnTo>
                  <a:pt x="1971421" y="9593237"/>
                </a:lnTo>
                <a:lnTo>
                  <a:pt x="1924799" y="9587344"/>
                </a:lnTo>
                <a:lnTo>
                  <a:pt x="1877682" y="9583090"/>
                </a:lnTo>
                <a:lnTo>
                  <a:pt x="1830095" y="9580524"/>
                </a:lnTo>
                <a:lnTo>
                  <a:pt x="1782089" y="9579648"/>
                </a:lnTo>
                <a:lnTo>
                  <a:pt x="1734070" y="9580524"/>
                </a:lnTo>
                <a:lnTo>
                  <a:pt x="1686496" y="9583090"/>
                </a:lnTo>
                <a:lnTo>
                  <a:pt x="1639392" y="9587344"/>
                </a:lnTo>
                <a:lnTo>
                  <a:pt x="1592770" y="9593237"/>
                </a:lnTo>
                <a:lnTo>
                  <a:pt x="1546682" y="9600755"/>
                </a:lnTo>
                <a:lnTo>
                  <a:pt x="1501140" y="9609861"/>
                </a:lnTo>
                <a:lnTo>
                  <a:pt x="1456194" y="9620529"/>
                </a:lnTo>
                <a:lnTo>
                  <a:pt x="1411846" y="9632721"/>
                </a:lnTo>
                <a:lnTo>
                  <a:pt x="1368145" y="9646425"/>
                </a:lnTo>
                <a:lnTo>
                  <a:pt x="1325118" y="9661588"/>
                </a:lnTo>
                <a:lnTo>
                  <a:pt x="1282788" y="9678200"/>
                </a:lnTo>
                <a:lnTo>
                  <a:pt x="1241196" y="9696221"/>
                </a:lnTo>
                <a:lnTo>
                  <a:pt x="1200365" y="9715627"/>
                </a:lnTo>
                <a:lnTo>
                  <a:pt x="1160322" y="9736391"/>
                </a:lnTo>
                <a:lnTo>
                  <a:pt x="1121105" y="9758464"/>
                </a:lnTo>
                <a:lnTo>
                  <a:pt x="1082725" y="9781845"/>
                </a:lnTo>
                <a:lnTo>
                  <a:pt x="1045235" y="9806483"/>
                </a:lnTo>
                <a:lnTo>
                  <a:pt x="1008646" y="9832353"/>
                </a:lnTo>
                <a:lnTo>
                  <a:pt x="972997" y="9859429"/>
                </a:lnTo>
                <a:lnTo>
                  <a:pt x="938314" y="9887674"/>
                </a:lnTo>
                <a:lnTo>
                  <a:pt x="904633" y="9917074"/>
                </a:lnTo>
                <a:lnTo>
                  <a:pt x="871982" y="9947592"/>
                </a:lnTo>
                <a:lnTo>
                  <a:pt x="840384" y="9979190"/>
                </a:lnTo>
                <a:lnTo>
                  <a:pt x="809866" y="10011842"/>
                </a:lnTo>
                <a:lnTo>
                  <a:pt x="780478" y="10045522"/>
                </a:lnTo>
                <a:lnTo>
                  <a:pt x="752221" y="10080206"/>
                </a:lnTo>
                <a:lnTo>
                  <a:pt x="725144" y="10115855"/>
                </a:lnTo>
                <a:lnTo>
                  <a:pt x="699274" y="10152443"/>
                </a:lnTo>
                <a:lnTo>
                  <a:pt x="674636" y="10189947"/>
                </a:lnTo>
                <a:lnTo>
                  <a:pt x="651268" y="10228313"/>
                </a:lnTo>
                <a:lnTo>
                  <a:pt x="629183" y="10267544"/>
                </a:lnTo>
                <a:lnTo>
                  <a:pt x="619099" y="10287000"/>
                </a:lnTo>
                <a:lnTo>
                  <a:pt x="2945193" y="1028700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pic>
        <p:nvPicPr>
          <p:cNvPr id="165" name="Google Shape;165;g3c2fad7efde_0_53"/>
          <p:cNvPicPr preferRelativeResize="0"/>
          <p:nvPr/>
        </p:nvPicPr>
        <p:blipFill rotWithShape="1">
          <a:blip r:embed="rId3">
            <a:alphaModFix/>
          </a:blip>
          <a:srcRect/>
          <a:stretch/>
        </p:blipFill>
        <p:spPr>
          <a:xfrm>
            <a:off x="10801857" y="1"/>
            <a:ext cx="1390143" cy="8055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169"/>
        <p:cNvGrpSpPr/>
        <p:nvPr/>
      </p:nvGrpSpPr>
      <p:grpSpPr>
        <a:xfrm>
          <a:off x="0" y="0"/>
          <a:ext cx="0" cy="0"/>
          <a:chOff x="0" y="0"/>
          <a:chExt cx="0" cy="0"/>
        </a:xfrm>
      </p:grpSpPr>
      <p:sp>
        <p:nvSpPr>
          <p:cNvPr id="170" name="Google Shape;170;g392e8a54443_0_49"/>
          <p:cNvSpPr/>
          <p:nvPr/>
        </p:nvSpPr>
        <p:spPr>
          <a:xfrm>
            <a:off x="161644" y="0"/>
            <a:ext cx="2629323" cy="1631950"/>
          </a:xfrm>
          <a:custGeom>
            <a:avLst/>
            <a:gdLst/>
            <a:ahLst/>
            <a:cxnLst/>
            <a:rect l="l" t="t" r="r" b="b"/>
            <a:pathLst>
              <a:path w="3943985" h="2447925" extrusionOk="0">
                <a:moveTo>
                  <a:pt x="3943725" y="0"/>
                </a:moveTo>
                <a:lnTo>
                  <a:pt x="0" y="0"/>
                </a:lnTo>
                <a:lnTo>
                  <a:pt x="1412979" y="2447544"/>
                </a:lnTo>
                <a:lnTo>
                  <a:pt x="2530706" y="2447544"/>
                </a:lnTo>
                <a:lnTo>
                  <a:pt x="3943725" y="0"/>
                </a:lnTo>
                <a:close/>
              </a:path>
            </a:pathLst>
          </a:custGeom>
          <a:solidFill>
            <a:srgbClr val="6C9EEB"/>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71" name="Google Shape;171;g392e8a54443_0_49"/>
          <p:cNvSpPr/>
          <p:nvPr/>
        </p:nvSpPr>
        <p:spPr>
          <a:xfrm>
            <a:off x="10869924" y="5827522"/>
            <a:ext cx="1322493" cy="1030817"/>
          </a:xfrm>
          <a:custGeom>
            <a:avLst/>
            <a:gdLst/>
            <a:ahLst/>
            <a:cxnLst/>
            <a:rect l="l" t="t" r="r" b="b"/>
            <a:pathLst>
              <a:path w="1983740" h="1546225" extrusionOk="0">
                <a:moveTo>
                  <a:pt x="1983115" y="0"/>
                </a:moveTo>
                <a:lnTo>
                  <a:pt x="892312" y="0"/>
                </a:lnTo>
                <a:lnTo>
                  <a:pt x="0" y="1545717"/>
                </a:lnTo>
                <a:lnTo>
                  <a:pt x="1983115" y="1545717"/>
                </a:lnTo>
                <a:lnTo>
                  <a:pt x="1983115" y="0"/>
                </a:lnTo>
                <a:close/>
              </a:path>
            </a:pathLst>
          </a:custGeom>
          <a:solidFill>
            <a:srgbClr val="6C9EEB"/>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72" name="Google Shape;172;g392e8a54443_0_49" descr="$PPTXTitle"/>
          <p:cNvSpPr txBox="1">
            <a:spLocks noGrp="1"/>
          </p:cNvSpPr>
          <p:nvPr>
            <p:ph type="title"/>
          </p:nvPr>
        </p:nvSpPr>
        <p:spPr>
          <a:xfrm>
            <a:off x="3038133" y="365825"/>
            <a:ext cx="8638800" cy="573355"/>
          </a:xfrm>
          <a:prstGeom prst="rect">
            <a:avLst/>
          </a:prstGeom>
          <a:noFill/>
          <a:ln>
            <a:noFill/>
          </a:ln>
        </p:spPr>
        <p:txBody>
          <a:bodyPr spcFirstLastPara="1" wrap="square" lIns="0" tIns="8883" rIns="0" bIns="0" anchor="t" anchorCtr="0">
            <a:spAutoFit/>
          </a:bodyPr>
          <a:lstStyle/>
          <a:p>
            <a:pPr marL="1976642" marR="3387" indent="-1968598">
              <a:lnSpc>
                <a:spcPct val="110000"/>
              </a:lnSpc>
            </a:pPr>
            <a:r>
              <a:rPr lang="en-US" sz="3334" b="1">
                <a:solidFill>
                  <a:srgbClr val="1F487C"/>
                </a:solidFill>
                <a:latin typeface="Poppins"/>
                <a:ea typeface="Poppins"/>
                <a:cs typeface="Poppins"/>
                <a:sym typeface="Poppins"/>
              </a:rPr>
              <a:t>What to Look For? </a:t>
            </a:r>
            <a:endParaRPr sz="3334" b="1">
              <a:latin typeface="Poppins"/>
              <a:ea typeface="Poppins"/>
              <a:cs typeface="Poppins"/>
              <a:sym typeface="Poppins"/>
            </a:endParaRPr>
          </a:p>
        </p:txBody>
      </p:sp>
      <p:sp>
        <p:nvSpPr>
          <p:cNvPr id="173" name="Google Shape;173;g392e8a54443_0_49"/>
          <p:cNvSpPr txBox="1"/>
          <p:nvPr/>
        </p:nvSpPr>
        <p:spPr>
          <a:xfrm>
            <a:off x="3996267" y="1386475"/>
            <a:ext cx="8487400" cy="4164634"/>
          </a:xfrm>
          <a:prstGeom prst="rect">
            <a:avLst/>
          </a:prstGeom>
          <a:noFill/>
          <a:ln>
            <a:noFill/>
          </a:ln>
        </p:spPr>
        <p:txBody>
          <a:bodyPr spcFirstLastPara="1" wrap="square" lIns="0" tIns="8033" rIns="0" bIns="0" anchor="t" anchorCtr="0">
            <a:spAutoFit/>
          </a:bodyPr>
          <a:lstStyle/>
          <a:p>
            <a:pPr marL="266290" marR="3387" indent="-266290" defTabSz="609630">
              <a:lnSpc>
                <a:spcPct val="115000"/>
              </a:lnSpc>
              <a:spcBef>
                <a:spcPts val="2000"/>
              </a:spcBef>
              <a:buClr>
                <a:srgbClr val="1F487C"/>
              </a:buClr>
              <a:buSzPts val="3600"/>
              <a:buFont typeface="Times New Roman"/>
              <a:buChar char="●"/>
            </a:pPr>
            <a:r>
              <a:rPr lang="en-US" sz="2400" kern="0">
                <a:solidFill>
                  <a:srgbClr val="1F487C"/>
                </a:solidFill>
                <a:latin typeface="Poppins"/>
                <a:ea typeface="Poppins"/>
                <a:cs typeface="Poppins"/>
                <a:sym typeface="Poppins"/>
              </a:rPr>
              <a:t>Mercury is often not listed in the ingredients</a:t>
            </a:r>
            <a:endParaRPr sz="2400" kern="0">
              <a:solidFill>
                <a:srgbClr val="1F487C"/>
              </a:solidFill>
              <a:latin typeface="Poppins"/>
              <a:ea typeface="Poppins"/>
              <a:cs typeface="Poppins"/>
              <a:sym typeface="Poppins"/>
            </a:endParaRPr>
          </a:p>
          <a:p>
            <a:pPr marL="266290" marR="3387" indent="-266290" defTabSz="609630">
              <a:lnSpc>
                <a:spcPct val="115000"/>
              </a:lnSpc>
              <a:spcBef>
                <a:spcPts val="2000"/>
              </a:spcBef>
              <a:buClr>
                <a:srgbClr val="1F487C"/>
              </a:buClr>
              <a:buSzPts val="3600"/>
              <a:buFont typeface="Times New Roman"/>
              <a:buChar char="●"/>
            </a:pPr>
            <a:r>
              <a:rPr lang="en-US" sz="2400" kern="0">
                <a:solidFill>
                  <a:srgbClr val="1F487C"/>
                </a:solidFill>
                <a:latin typeface="Poppins"/>
                <a:ea typeface="Poppins"/>
                <a:cs typeface="Poppins"/>
                <a:sym typeface="Poppins"/>
              </a:rPr>
              <a:t>Labelled with </a:t>
            </a:r>
            <a:r>
              <a:rPr lang="en-US" sz="2400" b="1" kern="0">
                <a:solidFill>
                  <a:srgbClr val="1F487C"/>
                </a:solidFill>
                <a:latin typeface="Poppins"/>
                <a:ea typeface="Poppins"/>
                <a:cs typeface="Poppins"/>
                <a:sym typeface="Poppins"/>
              </a:rPr>
              <a:t>“Whitening”, “brightening”, “fairness”, “brighter”, “bleaching”, “anti-pigmentation”</a:t>
            </a:r>
            <a:r>
              <a:rPr lang="en-US" sz="2400" kern="0">
                <a:solidFill>
                  <a:srgbClr val="1F487C"/>
                </a:solidFill>
                <a:latin typeface="Poppins"/>
                <a:ea typeface="Poppins"/>
                <a:cs typeface="Poppins"/>
                <a:sym typeface="Poppins"/>
              </a:rPr>
              <a:t>, etc.</a:t>
            </a:r>
            <a:endParaRPr sz="2400" kern="0">
              <a:solidFill>
                <a:srgbClr val="1F487C"/>
              </a:solidFill>
              <a:latin typeface="Poppins"/>
              <a:ea typeface="Poppins"/>
              <a:cs typeface="Poppins"/>
              <a:sym typeface="Poppins"/>
            </a:endParaRPr>
          </a:p>
          <a:p>
            <a:pPr marL="266290" marR="3387" indent="-266290" defTabSz="609630">
              <a:lnSpc>
                <a:spcPct val="115000"/>
              </a:lnSpc>
              <a:spcBef>
                <a:spcPts val="2000"/>
              </a:spcBef>
              <a:buClr>
                <a:srgbClr val="1F487C"/>
              </a:buClr>
              <a:buSzPts val="3600"/>
              <a:buFont typeface="Times New Roman"/>
              <a:buChar char="●"/>
            </a:pPr>
            <a:r>
              <a:rPr lang="en-US" sz="2400" b="1" kern="0">
                <a:solidFill>
                  <a:srgbClr val="1F487C"/>
                </a:solidFill>
                <a:latin typeface="Poppins"/>
                <a:ea typeface="Poppins"/>
                <a:cs typeface="Poppins"/>
                <a:sym typeface="Poppins"/>
              </a:rPr>
              <a:t>“Mercury” </a:t>
            </a:r>
            <a:r>
              <a:rPr lang="en-US" sz="2400" kern="0">
                <a:solidFill>
                  <a:srgbClr val="1F487C"/>
                </a:solidFill>
                <a:latin typeface="Poppins"/>
                <a:ea typeface="Poppins"/>
                <a:cs typeface="Poppins"/>
                <a:sym typeface="Poppins"/>
              </a:rPr>
              <a:t>listed as an active ingredient</a:t>
            </a:r>
            <a:endParaRPr sz="2400" kern="0">
              <a:solidFill>
                <a:srgbClr val="1F487C"/>
              </a:solidFill>
              <a:latin typeface="Poppins"/>
              <a:ea typeface="Poppins"/>
              <a:cs typeface="Poppins"/>
              <a:sym typeface="Poppins"/>
            </a:endParaRPr>
          </a:p>
          <a:p>
            <a:pPr marL="266290" marR="3387" indent="-266290" defTabSz="609630">
              <a:lnSpc>
                <a:spcPct val="115000"/>
              </a:lnSpc>
              <a:spcBef>
                <a:spcPts val="2000"/>
              </a:spcBef>
              <a:buClr>
                <a:srgbClr val="1F487C"/>
              </a:buClr>
              <a:buSzPts val="3600"/>
              <a:buFont typeface="Times New Roman"/>
              <a:buChar char="●"/>
            </a:pPr>
            <a:r>
              <a:rPr lang="en-US" sz="2400" kern="0">
                <a:solidFill>
                  <a:srgbClr val="1F487C"/>
                </a:solidFill>
                <a:latin typeface="Poppins"/>
                <a:ea typeface="Poppins"/>
                <a:cs typeface="Poppins"/>
                <a:sym typeface="Poppins"/>
              </a:rPr>
              <a:t>Locally produced creams (prioritized)</a:t>
            </a:r>
            <a:endParaRPr sz="3000" kern="0">
              <a:solidFill>
                <a:srgbClr val="000000"/>
              </a:solidFill>
              <a:latin typeface="Poppins"/>
              <a:ea typeface="Poppins"/>
              <a:cs typeface="Poppins"/>
              <a:sym typeface="Poppins"/>
            </a:endParaRPr>
          </a:p>
          <a:p>
            <a:pPr defTabSz="609630">
              <a:lnSpc>
                <a:spcPct val="115000"/>
              </a:lnSpc>
              <a:spcBef>
                <a:spcPts val="400"/>
              </a:spcBef>
              <a:buClr>
                <a:srgbClr val="000000"/>
              </a:buClr>
              <a:buSzPts val="4500"/>
            </a:pPr>
            <a:endParaRPr sz="3000" kern="0">
              <a:solidFill>
                <a:srgbClr val="000000"/>
              </a:solidFill>
              <a:latin typeface="Poppins"/>
              <a:ea typeface="Poppins"/>
              <a:cs typeface="Poppins"/>
              <a:sym typeface="Poppins"/>
            </a:endParaRPr>
          </a:p>
        </p:txBody>
      </p:sp>
      <p:sp>
        <p:nvSpPr>
          <p:cNvPr id="174" name="Google Shape;174;g392e8a54443_0_49"/>
          <p:cNvSpPr/>
          <p:nvPr/>
        </p:nvSpPr>
        <p:spPr>
          <a:xfrm>
            <a:off x="1" y="5498713"/>
            <a:ext cx="719243" cy="1359323"/>
          </a:xfrm>
          <a:custGeom>
            <a:avLst/>
            <a:gdLst/>
            <a:ahLst/>
            <a:cxnLst/>
            <a:rect l="l" t="t" r="r" b="b"/>
            <a:pathLst>
              <a:path w="1078865" h="2038984" extrusionOk="0">
                <a:moveTo>
                  <a:pt x="0" y="0"/>
                </a:moveTo>
                <a:lnTo>
                  <a:pt x="0" y="2038930"/>
                </a:lnTo>
                <a:lnTo>
                  <a:pt x="842908" y="2038930"/>
                </a:lnTo>
                <a:lnTo>
                  <a:pt x="876539" y="1988716"/>
                </a:lnTo>
                <a:lnTo>
                  <a:pt x="899913" y="1950340"/>
                </a:lnTo>
                <a:lnTo>
                  <a:pt x="921993" y="1911114"/>
                </a:lnTo>
                <a:lnTo>
                  <a:pt x="942750" y="1871069"/>
                </a:lnTo>
                <a:lnTo>
                  <a:pt x="962155" y="1830233"/>
                </a:lnTo>
                <a:lnTo>
                  <a:pt x="980177" y="1788636"/>
                </a:lnTo>
                <a:lnTo>
                  <a:pt x="996787" y="1746308"/>
                </a:lnTo>
                <a:lnTo>
                  <a:pt x="1011956" y="1703278"/>
                </a:lnTo>
                <a:lnTo>
                  <a:pt x="1025653" y="1659576"/>
                </a:lnTo>
                <a:lnTo>
                  <a:pt x="1037850" y="1615231"/>
                </a:lnTo>
                <a:lnTo>
                  <a:pt x="1048517" y="1570273"/>
                </a:lnTo>
                <a:lnTo>
                  <a:pt x="1057624" y="1524732"/>
                </a:lnTo>
                <a:lnTo>
                  <a:pt x="1065141" y="1478638"/>
                </a:lnTo>
                <a:lnTo>
                  <a:pt x="1071040" y="1432019"/>
                </a:lnTo>
                <a:lnTo>
                  <a:pt x="1075289" y="1384905"/>
                </a:lnTo>
                <a:lnTo>
                  <a:pt x="1077861" y="1337327"/>
                </a:lnTo>
                <a:lnTo>
                  <a:pt x="1078725" y="1289313"/>
                </a:lnTo>
                <a:lnTo>
                  <a:pt x="1077861" y="1241299"/>
                </a:lnTo>
                <a:lnTo>
                  <a:pt x="1075289" y="1193720"/>
                </a:lnTo>
                <a:lnTo>
                  <a:pt x="1071040" y="1146607"/>
                </a:lnTo>
                <a:lnTo>
                  <a:pt x="1065141" y="1099988"/>
                </a:lnTo>
                <a:lnTo>
                  <a:pt x="1057624" y="1053893"/>
                </a:lnTo>
                <a:lnTo>
                  <a:pt x="1048517" y="1008352"/>
                </a:lnTo>
                <a:lnTo>
                  <a:pt x="1037850" y="963394"/>
                </a:lnTo>
                <a:lnTo>
                  <a:pt x="1025653" y="919049"/>
                </a:lnTo>
                <a:lnTo>
                  <a:pt x="1011956" y="875347"/>
                </a:lnTo>
                <a:lnTo>
                  <a:pt x="996787" y="832317"/>
                </a:lnTo>
                <a:lnTo>
                  <a:pt x="980177" y="789989"/>
                </a:lnTo>
                <a:lnTo>
                  <a:pt x="962155" y="748392"/>
                </a:lnTo>
                <a:lnTo>
                  <a:pt x="942750" y="707556"/>
                </a:lnTo>
                <a:lnTo>
                  <a:pt x="921993" y="667510"/>
                </a:lnTo>
                <a:lnTo>
                  <a:pt x="899913" y="628285"/>
                </a:lnTo>
                <a:lnTo>
                  <a:pt x="876539" y="589909"/>
                </a:lnTo>
                <a:lnTo>
                  <a:pt x="851902" y="552413"/>
                </a:lnTo>
                <a:lnTo>
                  <a:pt x="826030" y="515825"/>
                </a:lnTo>
                <a:lnTo>
                  <a:pt x="798953" y="480176"/>
                </a:lnTo>
                <a:lnTo>
                  <a:pt x="770701" y="445495"/>
                </a:lnTo>
                <a:lnTo>
                  <a:pt x="741304" y="411811"/>
                </a:lnTo>
                <a:lnTo>
                  <a:pt x="710790" y="379155"/>
                </a:lnTo>
                <a:lnTo>
                  <a:pt x="679191" y="347555"/>
                </a:lnTo>
                <a:lnTo>
                  <a:pt x="646534" y="317042"/>
                </a:lnTo>
                <a:lnTo>
                  <a:pt x="612850" y="287645"/>
                </a:lnTo>
                <a:lnTo>
                  <a:pt x="578169" y="259393"/>
                </a:lnTo>
                <a:lnTo>
                  <a:pt x="542520" y="232317"/>
                </a:lnTo>
                <a:lnTo>
                  <a:pt x="505932" y="206445"/>
                </a:lnTo>
                <a:lnTo>
                  <a:pt x="468435" y="181808"/>
                </a:lnTo>
                <a:lnTo>
                  <a:pt x="430060" y="158434"/>
                </a:lnTo>
                <a:lnTo>
                  <a:pt x="390834" y="136354"/>
                </a:lnTo>
                <a:lnTo>
                  <a:pt x="350789" y="115598"/>
                </a:lnTo>
                <a:lnTo>
                  <a:pt x="309953" y="96194"/>
                </a:lnTo>
                <a:lnTo>
                  <a:pt x="268356" y="78172"/>
                </a:lnTo>
                <a:lnTo>
                  <a:pt x="226028" y="61562"/>
                </a:lnTo>
                <a:lnTo>
                  <a:pt x="182998" y="46393"/>
                </a:lnTo>
                <a:lnTo>
                  <a:pt x="139296" y="32696"/>
                </a:lnTo>
                <a:lnTo>
                  <a:pt x="94952" y="20499"/>
                </a:lnTo>
                <a:lnTo>
                  <a:pt x="49995" y="9833"/>
                </a:lnTo>
                <a:lnTo>
                  <a:pt x="4454" y="726"/>
                </a:lnTo>
                <a:lnTo>
                  <a:pt x="0"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75" name="Google Shape;175;g392e8a54443_0_49"/>
          <p:cNvSpPr/>
          <p:nvPr/>
        </p:nvSpPr>
        <p:spPr>
          <a:xfrm>
            <a:off x="11384957" y="0"/>
            <a:ext cx="807296" cy="1151043"/>
          </a:xfrm>
          <a:custGeom>
            <a:avLst/>
            <a:gdLst/>
            <a:ahLst/>
            <a:cxnLst/>
            <a:rect l="l" t="t" r="r" b="b"/>
            <a:pathLst>
              <a:path w="1210944" h="1726564" extrusionOk="0">
                <a:moveTo>
                  <a:pt x="1210563" y="0"/>
                </a:moveTo>
                <a:lnTo>
                  <a:pt x="69104" y="0"/>
                </a:lnTo>
                <a:lnTo>
                  <a:pt x="66768" y="6627"/>
                </a:lnTo>
                <a:lnTo>
                  <a:pt x="53070" y="50332"/>
                </a:lnTo>
                <a:lnTo>
                  <a:pt x="40874" y="94679"/>
                </a:lnTo>
                <a:lnTo>
                  <a:pt x="30207" y="139640"/>
                </a:lnTo>
                <a:lnTo>
                  <a:pt x="21100" y="185184"/>
                </a:lnTo>
                <a:lnTo>
                  <a:pt x="13583" y="231283"/>
                </a:lnTo>
                <a:lnTo>
                  <a:pt x="7684" y="277905"/>
                </a:lnTo>
                <a:lnTo>
                  <a:pt x="3435" y="325023"/>
                </a:lnTo>
                <a:lnTo>
                  <a:pt x="863" y="372605"/>
                </a:lnTo>
                <a:lnTo>
                  <a:pt x="0" y="420624"/>
                </a:lnTo>
                <a:lnTo>
                  <a:pt x="863" y="468633"/>
                </a:lnTo>
                <a:lnTo>
                  <a:pt x="3435" y="516208"/>
                </a:lnTo>
                <a:lnTo>
                  <a:pt x="7684" y="563318"/>
                </a:lnTo>
                <a:lnTo>
                  <a:pt x="13583" y="609933"/>
                </a:lnTo>
                <a:lnTo>
                  <a:pt x="21100" y="656025"/>
                </a:lnTo>
                <a:lnTo>
                  <a:pt x="30207" y="701562"/>
                </a:lnTo>
                <a:lnTo>
                  <a:pt x="40874" y="746517"/>
                </a:lnTo>
                <a:lnTo>
                  <a:pt x="53070" y="790859"/>
                </a:lnTo>
                <a:lnTo>
                  <a:pt x="66768" y="834558"/>
                </a:lnTo>
                <a:lnTo>
                  <a:pt x="81937" y="877586"/>
                </a:lnTo>
                <a:lnTo>
                  <a:pt x="98547" y="919911"/>
                </a:lnTo>
                <a:lnTo>
                  <a:pt x="116569" y="961506"/>
                </a:lnTo>
                <a:lnTo>
                  <a:pt x="135973" y="1002340"/>
                </a:lnTo>
                <a:lnTo>
                  <a:pt x="156730" y="1042383"/>
                </a:lnTo>
                <a:lnTo>
                  <a:pt x="178811" y="1081607"/>
                </a:lnTo>
                <a:lnTo>
                  <a:pt x="202185" y="1119981"/>
                </a:lnTo>
                <a:lnTo>
                  <a:pt x="226823" y="1157476"/>
                </a:lnTo>
                <a:lnTo>
                  <a:pt x="252695" y="1194062"/>
                </a:lnTo>
                <a:lnTo>
                  <a:pt x="279772" y="1229709"/>
                </a:lnTo>
                <a:lnTo>
                  <a:pt x="308024" y="1264389"/>
                </a:lnTo>
                <a:lnTo>
                  <a:pt x="337423" y="1298072"/>
                </a:lnTo>
                <a:lnTo>
                  <a:pt x="367937" y="1330727"/>
                </a:lnTo>
                <a:lnTo>
                  <a:pt x="399537" y="1362325"/>
                </a:lnTo>
                <a:lnTo>
                  <a:pt x="432195" y="1392837"/>
                </a:lnTo>
                <a:lnTo>
                  <a:pt x="465880" y="1422234"/>
                </a:lnTo>
                <a:lnTo>
                  <a:pt x="500562" y="1450484"/>
                </a:lnTo>
                <a:lnTo>
                  <a:pt x="536213" y="1477560"/>
                </a:lnTo>
                <a:lnTo>
                  <a:pt x="572802" y="1503431"/>
                </a:lnTo>
                <a:lnTo>
                  <a:pt x="610300" y="1528068"/>
                </a:lnTo>
                <a:lnTo>
                  <a:pt x="648678" y="1551441"/>
                </a:lnTo>
                <a:lnTo>
                  <a:pt x="687905" y="1573520"/>
                </a:lnTo>
                <a:lnTo>
                  <a:pt x="727953" y="1594277"/>
                </a:lnTo>
                <a:lnTo>
                  <a:pt x="768791" y="1613681"/>
                </a:lnTo>
                <a:lnTo>
                  <a:pt x="810390" y="1631702"/>
                </a:lnTo>
                <a:lnTo>
                  <a:pt x="852721" y="1648312"/>
                </a:lnTo>
                <a:lnTo>
                  <a:pt x="895754" y="1663480"/>
                </a:lnTo>
                <a:lnTo>
                  <a:pt x="939459" y="1677177"/>
                </a:lnTo>
                <a:lnTo>
                  <a:pt x="983806" y="1689374"/>
                </a:lnTo>
                <a:lnTo>
                  <a:pt x="1028767" y="1700040"/>
                </a:lnTo>
                <a:lnTo>
                  <a:pt x="1074311" y="1709147"/>
                </a:lnTo>
                <a:lnTo>
                  <a:pt x="1120410" y="1716664"/>
                </a:lnTo>
                <a:lnTo>
                  <a:pt x="1167032" y="1722563"/>
                </a:lnTo>
                <a:lnTo>
                  <a:pt x="1210563" y="1726489"/>
                </a:lnTo>
                <a:lnTo>
                  <a:pt x="1210563"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76" name="Google Shape;176;g392e8a54443_0_49"/>
          <p:cNvSpPr/>
          <p:nvPr/>
        </p:nvSpPr>
        <p:spPr>
          <a:xfrm>
            <a:off x="1" y="370139"/>
            <a:ext cx="559223" cy="1629833"/>
          </a:xfrm>
          <a:custGeom>
            <a:avLst/>
            <a:gdLst/>
            <a:ahLst/>
            <a:cxnLst/>
            <a:rect l="l" t="t" r="r" b="b"/>
            <a:pathLst>
              <a:path w="838835" h="2444750" extrusionOk="0">
                <a:moveTo>
                  <a:pt x="0" y="0"/>
                </a:moveTo>
                <a:lnTo>
                  <a:pt x="0" y="2444168"/>
                </a:lnTo>
                <a:lnTo>
                  <a:pt x="27907" y="2433216"/>
                </a:lnTo>
                <a:lnTo>
                  <a:pt x="69504" y="2415191"/>
                </a:lnTo>
                <a:lnTo>
                  <a:pt x="110340" y="2395784"/>
                </a:lnTo>
                <a:lnTo>
                  <a:pt x="150385" y="2375024"/>
                </a:lnTo>
                <a:lnTo>
                  <a:pt x="189611" y="2352940"/>
                </a:lnTo>
                <a:lnTo>
                  <a:pt x="227986" y="2329564"/>
                </a:lnTo>
                <a:lnTo>
                  <a:pt x="265483" y="2304923"/>
                </a:lnTo>
                <a:lnTo>
                  <a:pt x="302071" y="2279048"/>
                </a:lnTo>
                <a:lnTo>
                  <a:pt x="337720" y="2251968"/>
                </a:lnTo>
                <a:lnTo>
                  <a:pt x="372401" y="2223713"/>
                </a:lnTo>
                <a:lnTo>
                  <a:pt x="406085" y="2194313"/>
                </a:lnTo>
                <a:lnTo>
                  <a:pt x="438742" y="2163796"/>
                </a:lnTo>
                <a:lnTo>
                  <a:pt x="470341" y="2132194"/>
                </a:lnTo>
                <a:lnTo>
                  <a:pt x="500855" y="2099534"/>
                </a:lnTo>
                <a:lnTo>
                  <a:pt x="530252" y="2065848"/>
                </a:lnTo>
                <a:lnTo>
                  <a:pt x="558504" y="2031164"/>
                </a:lnTo>
                <a:lnTo>
                  <a:pt x="585581" y="1995512"/>
                </a:lnTo>
                <a:lnTo>
                  <a:pt x="611453" y="1958922"/>
                </a:lnTo>
                <a:lnTo>
                  <a:pt x="636090" y="1921423"/>
                </a:lnTo>
                <a:lnTo>
                  <a:pt x="659464" y="1883045"/>
                </a:lnTo>
                <a:lnTo>
                  <a:pt x="681544" y="1843818"/>
                </a:lnTo>
                <a:lnTo>
                  <a:pt x="702301" y="1803771"/>
                </a:lnTo>
                <a:lnTo>
                  <a:pt x="721706" y="1762934"/>
                </a:lnTo>
                <a:lnTo>
                  <a:pt x="739728" y="1721336"/>
                </a:lnTo>
                <a:lnTo>
                  <a:pt x="756338" y="1679007"/>
                </a:lnTo>
                <a:lnTo>
                  <a:pt x="771507" y="1635977"/>
                </a:lnTo>
                <a:lnTo>
                  <a:pt x="785204" y="1592275"/>
                </a:lnTo>
                <a:lnTo>
                  <a:pt x="797401" y="1547931"/>
                </a:lnTo>
                <a:lnTo>
                  <a:pt x="808068" y="1502974"/>
                </a:lnTo>
                <a:lnTo>
                  <a:pt x="817175" y="1457435"/>
                </a:lnTo>
                <a:lnTo>
                  <a:pt x="824692" y="1411342"/>
                </a:lnTo>
                <a:lnTo>
                  <a:pt x="830591" y="1364725"/>
                </a:lnTo>
                <a:lnTo>
                  <a:pt x="834840" y="1317614"/>
                </a:lnTo>
                <a:lnTo>
                  <a:pt x="837412" y="1270039"/>
                </a:lnTo>
                <a:lnTo>
                  <a:pt x="838276" y="1222029"/>
                </a:lnTo>
                <a:lnTo>
                  <a:pt x="837412" y="1174019"/>
                </a:lnTo>
                <a:lnTo>
                  <a:pt x="834840" y="1126444"/>
                </a:lnTo>
                <a:lnTo>
                  <a:pt x="830591" y="1079335"/>
                </a:lnTo>
                <a:lnTo>
                  <a:pt x="824692" y="1032719"/>
                </a:lnTo>
                <a:lnTo>
                  <a:pt x="817175" y="986628"/>
                </a:lnTo>
                <a:lnTo>
                  <a:pt x="808068" y="941090"/>
                </a:lnTo>
                <a:lnTo>
                  <a:pt x="797401" y="896135"/>
                </a:lnTo>
                <a:lnTo>
                  <a:pt x="785204" y="851794"/>
                </a:lnTo>
                <a:lnTo>
                  <a:pt x="771507" y="808094"/>
                </a:lnTo>
                <a:lnTo>
                  <a:pt x="756338" y="765067"/>
                </a:lnTo>
                <a:lnTo>
                  <a:pt x="739728" y="722741"/>
                </a:lnTo>
                <a:lnTo>
                  <a:pt x="721706" y="681147"/>
                </a:lnTo>
                <a:lnTo>
                  <a:pt x="702301" y="640313"/>
                </a:lnTo>
                <a:lnTo>
                  <a:pt x="681544" y="600269"/>
                </a:lnTo>
                <a:lnTo>
                  <a:pt x="659464" y="561046"/>
                </a:lnTo>
                <a:lnTo>
                  <a:pt x="636090" y="522672"/>
                </a:lnTo>
                <a:lnTo>
                  <a:pt x="611453" y="485177"/>
                </a:lnTo>
                <a:lnTo>
                  <a:pt x="585581" y="448591"/>
                </a:lnTo>
                <a:lnTo>
                  <a:pt x="558504" y="412943"/>
                </a:lnTo>
                <a:lnTo>
                  <a:pt x="530252" y="378263"/>
                </a:lnTo>
                <a:lnTo>
                  <a:pt x="500855" y="344581"/>
                </a:lnTo>
                <a:lnTo>
                  <a:pt x="470341" y="311926"/>
                </a:lnTo>
                <a:lnTo>
                  <a:pt x="438742" y="280327"/>
                </a:lnTo>
                <a:lnTo>
                  <a:pt x="406085" y="249815"/>
                </a:lnTo>
                <a:lnTo>
                  <a:pt x="372401" y="220419"/>
                </a:lnTo>
                <a:lnTo>
                  <a:pt x="337720" y="192168"/>
                </a:lnTo>
                <a:lnTo>
                  <a:pt x="302071" y="165092"/>
                </a:lnTo>
                <a:lnTo>
                  <a:pt x="265483" y="139221"/>
                </a:lnTo>
                <a:lnTo>
                  <a:pt x="227986" y="114585"/>
                </a:lnTo>
                <a:lnTo>
                  <a:pt x="189610" y="91212"/>
                </a:lnTo>
                <a:lnTo>
                  <a:pt x="150385" y="69132"/>
                </a:lnTo>
                <a:lnTo>
                  <a:pt x="110340" y="48376"/>
                </a:lnTo>
                <a:lnTo>
                  <a:pt x="69504" y="28972"/>
                </a:lnTo>
                <a:lnTo>
                  <a:pt x="27907" y="10950"/>
                </a:lnTo>
                <a:lnTo>
                  <a:pt x="0"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77" name="Google Shape;177;g392e8a54443_0_49"/>
          <p:cNvSpPr/>
          <p:nvPr/>
        </p:nvSpPr>
        <p:spPr>
          <a:xfrm>
            <a:off x="1081222" y="6132901"/>
            <a:ext cx="1746250" cy="874183"/>
          </a:xfrm>
          <a:custGeom>
            <a:avLst/>
            <a:gdLst/>
            <a:ahLst/>
            <a:cxnLst/>
            <a:rect l="l" t="t" r="r" b="b"/>
            <a:pathLst>
              <a:path w="2619375" h="1311275" extrusionOk="0">
                <a:moveTo>
                  <a:pt x="1309722" y="0"/>
                </a:moveTo>
                <a:lnTo>
                  <a:pt x="1261703" y="863"/>
                </a:lnTo>
                <a:lnTo>
                  <a:pt x="1214121" y="3435"/>
                </a:lnTo>
                <a:lnTo>
                  <a:pt x="1167003" y="7684"/>
                </a:lnTo>
                <a:lnTo>
                  <a:pt x="1120381" y="13582"/>
                </a:lnTo>
                <a:lnTo>
                  <a:pt x="1074283" y="21100"/>
                </a:lnTo>
                <a:lnTo>
                  <a:pt x="1028738" y="30206"/>
                </a:lnTo>
                <a:lnTo>
                  <a:pt x="983777" y="40872"/>
                </a:lnTo>
                <a:lnTo>
                  <a:pt x="939430" y="53069"/>
                </a:lnTo>
                <a:lnTo>
                  <a:pt x="895725" y="66766"/>
                </a:lnTo>
                <a:lnTo>
                  <a:pt x="852692" y="81934"/>
                </a:lnTo>
                <a:lnTo>
                  <a:pt x="810361" y="98544"/>
                </a:lnTo>
                <a:lnTo>
                  <a:pt x="768762" y="116565"/>
                </a:lnTo>
                <a:lnTo>
                  <a:pt x="727924" y="135969"/>
                </a:lnTo>
                <a:lnTo>
                  <a:pt x="687876" y="156725"/>
                </a:lnTo>
                <a:lnTo>
                  <a:pt x="648649" y="178805"/>
                </a:lnTo>
                <a:lnTo>
                  <a:pt x="610271" y="202178"/>
                </a:lnTo>
                <a:lnTo>
                  <a:pt x="572773" y="226815"/>
                </a:lnTo>
                <a:lnTo>
                  <a:pt x="536184" y="252686"/>
                </a:lnTo>
                <a:lnTo>
                  <a:pt x="500533" y="279762"/>
                </a:lnTo>
                <a:lnTo>
                  <a:pt x="465851" y="308013"/>
                </a:lnTo>
                <a:lnTo>
                  <a:pt x="432166" y="337409"/>
                </a:lnTo>
                <a:lnTo>
                  <a:pt x="399508" y="367922"/>
                </a:lnTo>
                <a:lnTo>
                  <a:pt x="367908" y="399521"/>
                </a:lnTo>
                <a:lnTo>
                  <a:pt x="337394" y="432177"/>
                </a:lnTo>
                <a:lnTo>
                  <a:pt x="307996" y="465859"/>
                </a:lnTo>
                <a:lnTo>
                  <a:pt x="279743" y="500540"/>
                </a:lnTo>
                <a:lnTo>
                  <a:pt x="252666" y="536189"/>
                </a:lnTo>
                <a:lnTo>
                  <a:pt x="226794" y="572776"/>
                </a:lnTo>
                <a:lnTo>
                  <a:pt x="202156" y="610271"/>
                </a:lnTo>
                <a:lnTo>
                  <a:pt x="178782" y="648647"/>
                </a:lnTo>
                <a:lnTo>
                  <a:pt x="156701" y="687871"/>
                </a:lnTo>
                <a:lnTo>
                  <a:pt x="135944" y="727916"/>
                </a:lnTo>
                <a:lnTo>
                  <a:pt x="116540" y="768751"/>
                </a:lnTo>
                <a:lnTo>
                  <a:pt x="98518" y="810348"/>
                </a:lnTo>
                <a:lnTo>
                  <a:pt x="81908" y="852675"/>
                </a:lnTo>
                <a:lnTo>
                  <a:pt x="66739" y="895705"/>
                </a:lnTo>
                <a:lnTo>
                  <a:pt x="53041" y="939406"/>
                </a:lnTo>
                <a:lnTo>
                  <a:pt x="40845" y="983750"/>
                </a:lnTo>
                <a:lnTo>
                  <a:pt x="30178" y="1028707"/>
                </a:lnTo>
                <a:lnTo>
                  <a:pt x="21071" y="1074247"/>
                </a:lnTo>
                <a:lnTo>
                  <a:pt x="13554" y="1120341"/>
                </a:lnTo>
                <a:lnTo>
                  <a:pt x="7656" y="1166960"/>
                </a:lnTo>
                <a:lnTo>
                  <a:pt x="3406" y="1214072"/>
                </a:lnTo>
                <a:lnTo>
                  <a:pt x="834" y="1261650"/>
                </a:lnTo>
                <a:lnTo>
                  <a:pt x="0" y="1311275"/>
                </a:lnTo>
                <a:lnTo>
                  <a:pt x="2619317" y="1311275"/>
                </a:lnTo>
                <a:lnTo>
                  <a:pt x="2618482" y="1261650"/>
                </a:lnTo>
                <a:lnTo>
                  <a:pt x="2615910" y="1214072"/>
                </a:lnTo>
                <a:lnTo>
                  <a:pt x="2611661" y="1166960"/>
                </a:lnTo>
                <a:lnTo>
                  <a:pt x="2605762" y="1120341"/>
                </a:lnTo>
                <a:lnTo>
                  <a:pt x="2598245" y="1074247"/>
                </a:lnTo>
                <a:lnTo>
                  <a:pt x="2589138" y="1028707"/>
                </a:lnTo>
                <a:lnTo>
                  <a:pt x="2578472" y="983750"/>
                </a:lnTo>
                <a:lnTo>
                  <a:pt x="2566275" y="939406"/>
                </a:lnTo>
                <a:lnTo>
                  <a:pt x="2552578" y="895705"/>
                </a:lnTo>
                <a:lnTo>
                  <a:pt x="2537410" y="852675"/>
                </a:lnTo>
                <a:lnTo>
                  <a:pt x="2520800" y="810348"/>
                </a:lnTo>
                <a:lnTo>
                  <a:pt x="2502779" y="768751"/>
                </a:lnTo>
                <a:lnTo>
                  <a:pt x="2483375" y="727916"/>
                </a:lnTo>
                <a:lnTo>
                  <a:pt x="2462618" y="687871"/>
                </a:lnTo>
                <a:lnTo>
                  <a:pt x="2440539" y="648647"/>
                </a:lnTo>
                <a:lnTo>
                  <a:pt x="2417166" y="610271"/>
                </a:lnTo>
                <a:lnTo>
                  <a:pt x="2392529" y="572776"/>
                </a:lnTo>
                <a:lnTo>
                  <a:pt x="2366658" y="536189"/>
                </a:lnTo>
                <a:lnTo>
                  <a:pt x="2339582" y="500540"/>
                </a:lnTo>
                <a:lnTo>
                  <a:pt x="2311332" y="465859"/>
                </a:lnTo>
                <a:lnTo>
                  <a:pt x="2281935" y="432177"/>
                </a:lnTo>
                <a:lnTo>
                  <a:pt x="2251423" y="399521"/>
                </a:lnTo>
                <a:lnTo>
                  <a:pt x="2219825" y="367922"/>
                </a:lnTo>
                <a:lnTo>
                  <a:pt x="2187170" y="337409"/>
                </a:lnTo>
                <a:lnTo>
                  <a:pt x="2153487" y="308013"/>
                </a:lnTo>
                <a:lnTo>
                  <a:pt x="2118807" y="279762"/>
                </a:lnTo>
                <a:lnTo>
                  <a:pt x="2083160" y="252686"/>
                </a:lnTo>
                <a:lnTo>
                  <a:pt x="2046574" y="226815"/>
                </a:lnTo>
                <a:lnTo>
                  <a:pt x="2009079" y="202178"/>
                </a:lnTo>
                <a:lnTo>
                  <a:pt x="1970705" y="178805"/>
                </a:lnTo>
                <a:lnTo>
                  <a:pt x="1931481" y="156725"/>
                </a:lnTo>
                <a:lnTo>
                  <a:pt x="1891438" y="135969"/>
                </a:lnTo>
                <a:lnTo>
                  <a:pt x="1850604" y="116565"/>
                </a:lnTo>
                <a:lnTo>
                  <a:pt x="1809009" y="98544"/>
                </a:lnTo>
                <a:lnTo>
                  <a:pt x="1766684" y="81934"/>
                </a:lnTo>
                <a:lnTo>
                  <a:pt x="1723656" y="66766"/>
                </a:lnTo>
                <a:lnTo>
                  <a:pt x="1679957" y="53069"/>
                </a:lnTo>
                <a:lnTo>
                  <a:pt x="1635615" y="40872"/>
                </a:lnTo>
                <a:lnTo>
                  <a:pt x="1590661" y="30206"/>
                </a:lnTo>
                <a:lnTo>
                  <a:pt x="1545123" y="21100"/>
                </a:lnTo>
                <a:lnTo>
                  <a:pt x="1499031" y="13582"/>
                </a:lnTo>
                <a:lnTo>
                  <a:pt x="1452416" y="7684"/>
                </a:lnTo>
                <a:lnTo>
                  <a:pt x="1405306" y="3435"/>
                </a:lnTo>
                <a:lnTo>
                  <a:pt x="1357731" y="863"/>
                </a:lnTo>
                <a:lnTo>
                  <a:pt x="1309722"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78" name="Google Shape;178;g392e8a54443_0_49"/>
          <p:cNvSpPr/>
          <p:nvPr/>
        </p:nvSpPr>
        <p:spPr>
          <a:xfrm>
            <a:off x="11726587" y="2260537"/>
            <a:ext cx="465667" cy="1544743"/>
          </a:xfrm>
          <a:custGeom>
            <a:avLst/>
            <a:gdLst/>
            <a:ahLst/>
            <a:cxnLst/>
            <a:rect l="l" t="t" r="r" b="b"/>
            <a:pathLst>
              <a:path w="698500" h="2317115" extrusionOk="0">
                <a:moveTo>
                  <a:pt x="698119" y="0"/>
                </a:moveTo>
                <a:lnTo>
                  <a:pt x="648640" y="27396"/>
                </a:lnTo>
                <a:lnTo>
                  <a:pt x="610266" y="50769"/>
                </a:lnTo>
                <a:lnTo>
                  <a:pt x="572771" y="75407"/>
                </a:lnTo>
                <a:lnTo>
                  <a:pt x="536185" y="101280"/>
                </a:lnTo>
                <a:lnTo>
                  <a:pt x="500538" y="128357"/>
                </a:lnTo>
                <a:lnTo>
                  <a:pt x="465858" y="156609"/>
                </a:lnTo>
                <a:lnTo>
                  <a:pt x="432175" y="186007"/>
                </a:lnTo>
                <a:lnTo>
                  <a:pt x="399520" y="216521"/>
                </a:lnTo>
                <a:lnTo>
                  <a:pt x="367922" y="248122"/>
                </a:lnTo>
                <a:lnTo>
                  <a:pt x="337410" y="280780"/>
                </a:lnTo>
                <a:lnTo>
                  <a:pt x="308013" y="314464"/>
                </a:lnTo>
                <a:lnTo>
                  <a:pt x="279763" y="349147"/>
                </a:lnTo>
                <a:lnTo>
                  <a:pt x="252687" y="384798"/>
                </a:lnTo>
                <a:lnTo>
                  <a:pt x="226816" y="421387"/>
                </a:lnTo>
                <a:lnTo>
                  <a:pt x="202179" y="458885"/>
                </a:lnTo>
                <a:lnTo>
                  <a:pt x="178806" y="497263"/>
                </a:lnTo>
                <a:lnTo>
                  <a:pt x="156727" y="536490"/>
                </a:lnTo>
                <a:lnTo>
                  <a:pt x="135970" y="576538"/>
                </a:lnTo>
                <a:lnTo>
                  <a:pt x="116566" y="617376"/>
                </a:lnTo>
                <a:lnTo>
                  <a:pt x="98545" y="658975"/>
                </a:lnTo>
                <a:lnTo>
                  <a:pt x="81935" y="701306"/>
                </a:lnTo>
                <a:lnTo>
                  <a:pt x="66767" y="744339"/>
                </a:lnTo>
                <a:lnTo>
                  <a:pt x="53070" y="788044"/>
                </a:lnTo>
                <a:lnTo>
                  <a:pt x="40873" y="832391"/>
                </a:lnTo>
                <a:lnTo>
                  <a:pt x="30207" y="877352"/>
                </a:lnTo>
                <a:lnTo>
                  <a:pt x="21100" y="922896"/>
                </a:lnTo>
                <a:lnTo>
                  <a:pt x="13583" y="968994"/>
                </a:lnTo>
                <a:lnTo>
                  <a:pt x="7684" y="1015617"/>
                </a:lnTo>
                <a:lnTo>
                  <a:pt x="3435" y="1062734"/>
                </a:lnTo>
                <a:lnTo>
                  <a:pt x="863" y="1110317"/>
                </a:lnTo>
                <a:lnTo>
                  <a:pt x="0" y="1158335"/>
                </a:lnTo>
                <a:lnTo>
                  <a:pt x="863" y="1206345"/>
                </a:lnTo>
                <a:lnTo>
                  <a:pt x="3435" y="1253920"/>
                </a:lnTo>
                <a:lnTo>
                  <a:pt x="7684" y="1301030"/>
                </a:lnTo>
                <a:lnTo>
                  <a:pt x="13583" y="1347645"/>
                </a:lnTo>
                <a:lnTo>
                  <a:pt x="21100" y="1393736"/>
                </a:lnTo>
                <a:lnTo>
                  <a:pt x="30207" y="1439274"/>
                </a:lnTo>
                <a:lnTo>
                  <a:pt x="40873" y="1484229"/>
                </a:lnTo>
                <a:lnTo>
                  <a:pt x="53070" y="1528571"/>
                </a:lnTo>
                <a:lnTo>
                  <a:pt x="66767" y="1572270"/>
                </a:lnTo>
                <a:lnTo>
                  <a:pt x="81935" y="1615297"/>
                </a:lnTo>
                <a:lnTo>
                  <a:pt x="98545" y="1657623"/>
                </a:lnTo>
                <a:lnTo>
                  <a:pt x="116566" y="1699218"/>
                </a:lnTo>
                <a:lnTo>
                  <a:pt x="135970" y="1740052"/>
                </a:lnTo>
                <a:lnTo>
                  <a:pt x="156727" y="1780095"/>
                </a:lnTo>
                <a:lnTo>
                  <a:pt x="178806" y="1819319"/>
                </a:lnTo>
                <a:lnTo>
                  <a:pt x="202179" y="1857692"/>
                </a:lnTo>
                <a:lnTo>
                  <a:pt x="226816" y="1895187"/>
                </a:lnTo>
                <a:lnTo>
                  <a:pt x="252687" y="1931773"/>
                </a:lnTo>
                <a:lnTo>
                  <a:pt x="279763" y="1967421"/>
                </a:lnTo>
                <a:lnTo>
                  <a:pt x="308013" y="2002101"/>
                </a:lnTo>
                <a:lnTo>
                  <a:pt x="337410" y="2035783"/>
                </a:lnTo>
                <a:lnTo>
                  <a:pt x="367922" y="2068438"/>
                </a:lnTo>
                <a:lnTo>
                  <a:pt x="399520" y="2100037"/>
                </a:lnTo>
                <a:lnTo>
                  <a:pt x="432175" y="2130549"/>
                </a:lnTo>
                <a:lnTo>
                  <a:pt x="465858" y="2159945"/>
                </a:lnTo>
                <a:lnTo>
                  <a:pt x="500538" y="2188196"/>
                </a:lnTo>
                <a:lnTo>
                  <a:pt x="536185" y="2215272"/>
                </a:lnTo>
                <a:lnTo>
                  <a:pt x="572771" y="2241143"/>
                </a:lnTo>
                <a:lnTo>
                  <a:pt x="610266" y="2265780"/>
                </a:lnTo>
                <a:lnTo>
                  <a:pt x="648640" y="2289153"/>
                </a:lnTo>
                <a:lnTo>
                  <a:pt x="687864" y="2311232"/>
                </a:lnTo>
                <a:lnTo>
                  <a:pt x="698119" y="2316548"/>
                </a:lnTo>
                <a:lnTo>
                  <a:pt x="698119"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pic>
        <p:nvPicPr>
          <p:cNvPr id="179" name="Google Shape;179;g392e8a54443_0_49"/>
          <p:cNvPicPr preferRelativeResize="0"/>
          <p:nvPr/>
        </p:nvPicPr>
        <p:blipFill rotWithShape="1">
          <a:blip r:embed="rId3">
            <a:alphaModFix/>
          </a:blip>
          <a:srcRect/>
          <a:stretch/>
        </p:blipFill>
        <p:spPr>
          <a:xfrm>
            <a:off x="174575" y="1785565"/>
            <a:ext cx="3559527" cy="3559527"/>
          </a:xfrm>
          <a:prstGeom prst="rect">
            <a:avLst/>
          </a:prstGeom>
          <a:noFill/>
          <a:ln>
            <a:noFill/>
          </a:ln>
        </p:spPr>
      </p:pic>
      <p:pic>
        <p:nvPicPr>
          <p:cNvPr id="180" name="Google Shape;180;g392e8a54443_0_49"/>
          <p:cNvPicPr preferRelativeResize="0"/>
          <p:nvPr/>
        </p:nvPicPr>
        <p:blipFill rotWithShape="1">
          <a:blip r:embed="rId4">
            <a:alphaModFix/>
          </a:blip>
          <a:srcRect/>
          <a:stretch/>
        </p:blipFill>
        <p:spPr>
          <a:xfrm>
            <a:off x="7" y="6052451"/>
            <a:ext cx="1390143" cy="8055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184"/>
        <p:cNvGrpSpPr/>
        <p:nvPr/>
      </p:nvGrpSpPr>
      <p:grpSpPr>
        <a:xfrm>
          <a:off x="0" y="0"/>
          <a:ext cx="0" cy="0"/>
          <a:chOff x="0" y="0"/>
          <a:chExt cx="0" cy="0"/>
        </a:xfrm>
      </p:grpSpPr>
      <p:sp>
        <p:nvSpPr>
          <p:cNvPr id="185" name="Google Shape;185;g392e8a54443_0_63"/>
          <p:cNvSpPr/>
          <p:nvPr/>
        </p:nvSpPr>
        <p:spPr>
          <a:xfrm>
            <a:off x="-608623" y="-846716"/>
            <a:ext cx="2629323" cy="1631950"/>
          </a:xfrm>
          <a:custGeom>
            <a:avLst/>
            <a:gdLst/>
            <a:ahLst/>
            <a:cxnLst/>
            <a:rect l="l" t="t" r="r" b="b"/>
            <a:pathLst>
              <a:path w="3943985" h="2447925" extrusionOk="0">
                <a:moveTo>
                  <a:pt x="3943725" y="0"/>
                </a:moveTo>
                <a:lnTo>
                  <a:pt x="0" y="0"/>
                </a:lnTo>
                <a:lnTo>
                  <a:pt x="1412979" y="2447544"/>
                </a:lnTo>
                <a:lnTo>
                  <a:pt x="2530706" y="2447544"/>
                </a:lnTo>
                <a:lnTo>
                  <a:pt x="3943725" y="0"/>
                </a:lnTo>
                <a:close/>
              </a:path>
            </a:pathLst>
          </a:custGeom>
          <a:solidFill>
            <a:srgbClr val="6C9EEB"/>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86" name="Google Shape;186;g392e8a54443_0_63"/>
          <p:cNvSpPr/>
          <p:nvPr/>
        </p:nvSpPr>
        <p:spPr>
          <a:xfrm>
            <a:off x="10869924" y="5827522"/>
            <a:ext cx="1322493" cy="1030817"/>
          </a:xfrm>
          <a:custGeom>
            <a:avLst/>
            <a:gdLst/>
            <a:ahLst/>
            <a:cxnLst/>
            <a:rect l="l" t="t" r="r" b="b"/>
            <a:pathLst>
              <a:path w="1983740" h="1546225" extrusionOk="0">
                <a:moveTo>
                  <a:pt x="1983115" y="0"/>
                </a:moveTo>
                <a:lnTo>
                  <a:pt x="892312" y="0"/>
                </a:lnTo>
                <a:lnTo>
                  <a:pt x="0" y="1545717"/>
                </a:lnTo>
                <a:lnTo>
                  <a:pt x="1983115" y="1545717"/>
                </a:lnTo>
                <a:lnTo>
                  <a:pt x="1983115" y="0"/>
                </a:lnTo>
                <a:close/>
              </a:path>
            </a:pathLst>
          </a:custGeom>
          <a:solidFill>
            <a:srgbClr val="6C9EEB"/>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87" name="Google Shape;187;g392e8a54443_0_63" descr="$PPTXTitle"/>
          <p:cNvSpPr txBox="1">
            <a:spLocks noGrp="1"/>
          </p:cNvSpPr>
          <p:nvPr>
            <p:ph type="title"/>
          </p:nvPr>
        </p:nvSpPr>
        <p:spPr>
          <a:xfrm>
            <a:off x="3038133" y="365826"/>
            <a:ext cx="8638800" cy="460440"/>
          </a:xfrm>
          <a:prstGeom prst="rect">
            <a:avLst/>
          </a:prstGeom>
          <a:noFill/>
          <a:ln>
            <a:noFill/>
          </a:ln>
        </p:spPr>
        <p:txBody>
          <a:bodyPr spcFirstLastPara="1" wrap="square" lIns="0" tIns="8883" rIns="0" bIns="0" anchor="t" anchorCtr="0">
            <a:spAutoFit/>
          </a:bodyPr>
          <a:lstStyle/>
          <a:p>
            <a:pPr marL="1976642" marR="3387" indent="-1968598">
              <a:lnSpc>
                <a:spcPct val="110000"/>
              </a:lnSpc>
            </a:pPr>
            <a:r>
              <a:rPr lang="en-US" sz="2667" b="1">
                <a:solidFill>
                  <a:srgbClr val="1F487C"/>
                </a:solidFill>
                <a:latin typeface="Poppins"/>
                <a:ea typeface="Poppins"/>
                <a:cs typeface="Poppins"/>
                <a:sym typeface="Poppins"/>
              </a:rPr>
              <a:t>What to Look For? </a:t>
            </a:r>
            <a:endParaRPr sz="2667" b="1">
              <a:latin typeface="Poppins"/>
              <a:ea typeface="Poppins"/>
              <a:cs typeface="Poppins"/>
              <a:sym typeface="Poppins"/>
            </a:endParaRPr>
          </a:p>
        </p:txBody>
      </p:sp>
      <p:sp>
        <p:nvSpPr>
          <p:cNvPr id="188" name="Google Shape;188;g392e8a54443_0_63"/>
          <p:cNvSpPr txBox="1"/>
          <p:nvPr/>
        </p:nvSpPr>
        <p:spPr>
          <a:xfrm>
            <a:off x="527700" y="1058667"/>
            <a:ext cx="11136600" cy="5841696"/>
          </a:xfrm>
          <a:prstGeom prst="rect">
            <a:avLst/>
          </a:prstGeom>
          <a:noFill/>
          <a:ln>
            <a:noFill/>
          </a:ln>
        </p:spPr>
        <p:txBody>
          <a:bodyPr spcFirstLastPara="1" wrap="square" lIns="0" tIns="8033" rIns="0" bIns="0" anchor="t" anchorCtr="0">
            <a:spAutoFit/>
          </a:bodyPr>
          <a:lstStyle/>
          <a:p>
            <a:pPr defTabSz="609630">
              <a:lnSpc>
                <a:spcPct val="115000"/>
              </a:lnSpc>
              <a:spcBef>
                <a:spcPts val="400"/>
              </a:spcBef>
              <a:buClr>
                <a:srgbClr val="000000"/>
              </a:buClr>
              <a:buSzPts val="2600"/>
            </a:pPr>
            <a:r>
              <a:rPr lang="en-US" sz="1733" b="1" kern="0">
                <a:solidFill>
                  <a:srgbClr val="1F487C"/>
                </a:solidFill>
                <a:latin typeface="Poppins"/>
                <a:ea typeface="Poppins"/>
                <a:cs typeface="Poppins"/>
                <a:sym typeface="Poppins"/>
              </a:rPr>
              <a:t>Banned or Restricted Ingredients</a:t>
            </a:r>
            <a:endParaRPr sz="1733" b="1" kern="0">
              <a:solidFill>
                <a:srgbClr val="000000"/>
              </a:solidFill>
              <a:latin typeface="Poppins"/>
              <a:ea typeface="Poppins"/>
              <a:cs typeface="Poppins"/>
              <a:sym typeface="Poppins"/>
            </a:endParaRPr>
          </a:p>
          <a:p>
            <a:pPr defTabSz="609630">
              <a:lnSpc>
                <a:spcPct val="115000"/>
              </a:lnSpc>
              <a:spcBef>
                <a:spcPts val="400"/>
              </a:spcBef>
              <a:buClr>
                <a:srgbClr val="000000"/>
              </a:buClr>
              <a:buSzPts val="1100"/>
            </a:pPr>
            <a:r>
              <a:rPr lang="en-US" sz="1600" kern="0">
                <a:solidFill>
                  <a:srgbClr val="1F487C"/>
                </a:solidFill>
                <a:latin typeface="Poppins"/>
                <a:ea typeface="Poppins"/>
                <a:cs typeface="Poppins"/>
                <a:sym typeface="Poppins"/>
              </a:rPr>
              <a:t>Look for these harmful or prohibited substances:</a:t>
            </a:r>
            <a:endParaRPr sz="1600" kern="0">
              <a:solidFill>
                <a:srgbClr val="1F487C"/>
              </a:solidFill>
              <a:latin typeface="Poppins"/>
              <a:ea typeface="Poppins"/>
              <a:cs typeface="Poppins"/>
              <a:sym typeface="Poppins"/>
            </a:endParaRPr>
          </a:p>
          <a:p>
            <a:pPr marL="304815" indent="-254013" defTabSz="609630">
              <a:lnSpc>
                <a:spcPct val="115000"/>
              </a:lnSpc>
              <a:spcBef>
                <a:spcPts val="400"/>
              </a:spcBef>
              <a:buClr>
                <a:srgbClr val="1F487C"/>
              </a:buClr>
              <a:buSzPts val="2400"/>
              <a:buFont typeface="Poppins"/>
              <a:buChar char="●"/>
            </a:pPr>
            <a:r>
              <a:rPr lang="en-US" sz="1600" kern="0">
                <a:solidFill>
                  <a:srgbClr val="1F487C"/>
                </a:solidFill>
                <a:latin typeface="Poppins"/>
                <a:ea typeface="Poppins"/>
                <a:cs typeface="Poppins"/>
                <a:sym typeface="Poppins"/>
              </a:rPr>
              <a:t>Mercury or mercury compounds (often labeled as): “Mercury,” “Mercurous chloride,” “Calomel,” “Mercurio,” or “Hg”</a:t>
            </a:r>
            <a:endParaRPr sz="1600" kern="0">
              <a:solidFill>
                <a:srgbClr val="1F487C"/>
              </a:solidFill>
              <a:latin typeface="Poppins"/>
              <a:ea typeface="Poppins"/>
              <a:cs typeface="Poppins"/>
              <a:sym typeface="Poppins"/>
            </a:endParaRPr>
          </a:p>
          <a:p>
            <a:pPr marL="304815" indent="-254013" defTabSz="609630">
              <a:lnSpc>
                <a:spcPct val="115000"/>
              </a:lnSpc>
              <a:buClr>
                <a:srgbClr val="1F487C"/>
              </a:buClr>
              <a:buSzPts val="2400"/>
              <a:buFont typeface="Poppins"/>
              <a:buChar char="●"/>
            </a:pPr>
            <a:r>
              <a:rPr lang="en-US" sz="1600" kern="0">
                <a:solidFill>
                  <a:srgbClr val="1F487C"/>
                </a:solidFill>
                <a:latin typeface="Poppins"/>
                <a:ea typeface="Poppins"/>
                <a:cs typeface="Poppins"/>
                <a:sym typeface="Poppins"/>
              </a:rPr>
              <a:t>Hydroquinone (especially if over 2%)</a:t>
            </a:r>
            <a:endParaRPr sz="1600" kern="0">
              <a:solidFill>
                <a:srgbClr val="1F487C"/>
              </a:solidFill>
              <a:latin typeface="Poppins"/>
              <a:ea typeface="Poppins"/>
              <a:cs typeface="Poppins"/>
              <a:sym typeface="Poppins"/>
            </a:endParaRPr>
          </a:p>
          <a:p>
            <a:pPr marL="304815" indent="-254013" defTabSz="609630">
              <a:lnSpc>
                <a:spcPct val="115000"/>
              </a:lnSpc>
              <a:buClr>
                <a:srgbClr val="1F487C"/>
              </a:buClr>
              <a:buSzPts val="2400"/>
              <a:buFont typeface="Poppins"/>
              <a:buChar char="●"/>
            </a:pPr>
            <a:r>
              <a:rPr lang="en-US" sz="1600" kern="0">
                <a:solidFill>
                  <a:srgbClr val="1F487C"/>
                </a:solidFill>
                <a:latin typeface="Poppins"/>
                <a:ea typeface="Poppins"/>
                <a:cs typeface="Poppins"/>
                <a:sym typeface="Poppins"/>
              </a:rPr>
              <a:t>Corticosteroids (e.g., betamethasone, clobetasol propionate, hydrocortisone)</a:t>
            </a:r>
            <a:endParaRPr sz="1600" kern="0">
              <a:solidFill>
                <a:srgbClr val="1F487C"/>
              </a:solidFill>
              <a:latin typeface="Poppins"/>
              <a:ea typeface="Poppins"/>
              <a:cs typeface="Poppins"/>
              <a:sym typeface="Poppins"/>
            </a:endParaRPr>
          </a:p>
          <a:p>
            <a:pPr marL="304815" indent="-254013" defTabSz="609630">
              <a:lnSpc>
                <a:spcPct val="115000"/>
              </a:lnSpc>
              <a:buClr>
                <a:srgbClr val="1F487C"/>
              </a:buClr>
              <a:buSzPts val="2400"/>
              <a:buFont typeface="Poppins"/>
              <a:buChar char="●"/>
            </a:pPr>
            <a:r>
              <a:rPr lang="en-US" sz="1600" kern="0">
                <a:solidFill>
                  <a:srgbClr val="1F487C"/>
                </a:solidFill>
                <a:latin typeface="Poppins"/>
                <a:ea typeface="Poppins"/>
                <a:cs typeface="Poppins"/>
                <a:sym typeface="Poppins"/>
              </a:rPr>
              <a:t>Unknown chemical names or vague terms like “natural whitening agent” with no clear explanation</a:t>
            </a:r>
            <a:endParaRPr sz="1600" kern="0">
              <a:solidFill>
                <a:srgbClr val="000000"/>
              </a:solidFill>
              <a:latin typeface="Poppins"/>
              <a:ea typeface="Poppins"/>
              <a:cs typeface="Poppins"/>
              <a:sym typeface="Poppins"/>
            </a:endParaRPr>
          </a:p>
          <a:p>
            <a:pPr defTabSz="609630">
              <a:lnSpc>
                <a:spcPct val="115000"/>
              </a:lnSpc>
              <a:spcBef>
                <a:spcPts val="400"/>
              </a:spcBef>
              <a:buClr>
                <a:srgbClr val="000000"/>
              </a:buClr>
              <a:buSzPts val="2300"/>
            </a:pPr>
            <a:endParaRPr sz="1533" b="1" kern="0">
              <a:solidFill>
                <a:srgbClr val="000000"/>
              </a:solidFill>
              <a:latin typeface="Poppins"/>
              <a:ea typeface="Poppins"/>
              <a:cs typeface="Poppins"/>
              <a:sym typeface="Poppins"/>
            </a:endParaRPr>
          </a:p>
          <a:p>
            <a:pPr defTabSz="609630">
              <a:lnSpc>
                <a:spcPct val="115000"/>
              </a:lnSpc>
              <a:spcBef>
                <a:spcPts val="400"/>
              </a:spcBef>
              <a:buClr>
                <a:srgbClr val="000000"/>
              </a:buClr>
              <a:buSzPts val="2600"/>
            </a:pPr>
            <a:r>
              <a:rPr lang="en-US" sz="1733" b="1" kern="0">
                <a:solidFill>
                  <a:srgbClr val="1F487C"/>
                </a:solidFill>
                <a:latin typeface="Poppins"/>
                <a:ea typeface="Poppins"/>
                <a:cs typeface="Poppins"/>
                <a:sym typeface="Poppins"/>
              </a:rPr>
              <a:t>No Ingredients List or Incomplete List</a:t>
            </a:r>
            <a:endParaRPr sz="1733" b="1" kern="0">
              <a:solidFill>
                <a:srgbClr val="000000"/>
              </a:solidFill>
              <a:latin typeface="Poppins"/>
              <a:ea typeface="Poppins"/>
              <a:cs typeface="Poppins"/>
              <a:sym typeface="Poppins"/>
            </a:endParaRPr>
          </a:p>
          <a:p>
            <a:pPr marL="304815" indent="-254013" defTabSz="609630">
              <a:lnSpc>
                <a:spcPct val="115000"/>
              </a:lnSpc>
              <a:spcBef>
                <a:spcPts val="400"/>
              </a:spcBef>
              <a:buClr>
                <a:srgbClr val="1F487C"/>
              </a:buClr>
              <a:buSzPts val="2400"/>
              <a:buFont typeface="Poppins"/>
              <a:buChar char="●"/>
            </a:pPr>
            <a:r>
              <a:rPr lang="en-US" sz="1600" kern="0">
                <a:solidFill>
                  <a:srgbClr val="1F487C"/>
                </a:solidFill>
                <a:latin typeface="Poppins"/>
                <a:ea typeface="Poppins"/>
                <a:cs typeface="Poppins"/>
                <a:sym typeface="Poppins"/>
              </a:rPr>
              <a:t>Missing or extremely short ingredient lists can be a sign of concealment.</a:t>
            </a:r>
            <a:endParaRPr sz="1600" kern="0">
              <a:solidFill>
                <a:srgbClr val="1F487C"/>
              </a:solidFill>
              <a:latin typeface="Poppins"/>
              <a:ea typeface="Poppins"/>
              <a:cs typeface="Poppins"/>
              <a:sym typeface="Poppins"/>
            </a:endParaRPr>
          </a:p>
          <a:p>
            <a:pPr marL="304815" indent="-254013" defTabSz="609630">
              <a:lnSpc>
                <a:spcPct val="115000"/>
              </a:lnSpc>
              <a:buClr>
                <a:srgbClr val="1F487C"/>
              </a:buClr>
              <a:buSzPts val="2400"/>
              <a:buFont typeface="Poppins"/>
              <a:buChar char="●"/>
            </a:pPr>
            <a:r>
              <a:rPr lang="en-US" sz="1600" kern="0">
                <a:solidFill>
                  <a:srgbClr val="1F487C"/>
                </a:solidFill>
                <a:latin typeface="Poppins"/>
                <a:ea typeface="Poppins"/>
                <a:cs typeface="Poppins"/>
                <a:sym typeface="Poppins"/>
              </a:rPr>
              <a:t>Vague terms like "botanicals" or "herbal blend" with no further breakdown.</a:t>
            </a:r>
            <a:endParaRPr sz="1533" kern="0">
              <a:solidFill>
                <a:srgbClr val="000000"/>
              </a:solidFill>
              <a:latin typeface="Poppins"/>
              <a:ea typeface="Poppins"/>
              <a:cs typeface="Poppins"/>
              <a:sym typeface="Poppins"/>
            </a:endParaRPr>
          </a:p>
          <a:p>
            <a:pPr marL="8467" defTabSz="609630">
              <a:lnSpc>
                <a:spcPct val="115000"/>
              </a:lnSpc>
              <a:spcBef>
                <a:spcPts val="400"/>
              </a:spcBef>
              <a:buClr>
                <a:srgbClr val="000000"/>
              </a:buClr>
              <a:buSzPts val="2700"/>
            </a:pPr>
            <a:endParaRPr kern="0">
              <a:solidFill>
                <a:srgbClr val="000000"/>
              </a:solidFill>
              <a:latin typeface="Arial"/>
              <a:ea typeface="Arial"/>
              <a:cs typeface="Arial"/>
              <a:sym typeface="Arial"/>
            </a:endParaRPr>
          </a:p>
          <a:p>
            <a:pPr defTabSz="609630">
              <a:lnSpc>
                <a:spcPct val="115000"/>
              </a:lnSpc>
              <a:spcBef>
                <a:spcPts val="400"/>
              </a:spcBef>
              <a:buClr>
                <a:srgbClr val="000000"/>
              </a:buClr>
              <a:buSzPts val="2600"/>
            </a:pPr>
            <a:r>
              <a:rPr lang="en-US" sz="1733" b="1" kern="0">
                <a:solidFill>
                  <a:srgbClr val="1F487C"/>
                </a:solidFill>
                <a:latin typeface="Poppins"/>
                <a:ea typeface="Poppins"/>
                <a:cs typeface="Poppins"/>
                <a:sym typeface="Poppins"/>
              </a:rPr>
              <a:t>Outlandish Claims</a:t>
            </a:r>
            <a:endParaRPr sz="1733" kern="0">
              <a:solidFill>
                <a:srgbClr val="000000"/>
              </a:solidFill>
              <a:latin typeface="Poppins"/>
              <a:ea typeface="Poppins"/>
              <a:cs typeface="Poppins"/>
              <a:sym typeface="Poppins"/>
            </a:endParaRPr>
          </a:p>
          <a:p>
            <a:pPr marL="304815" indent="-254013" defTabSz="609630">
              <a:lnSpc>
                <a:spcPct val="115000"/>
              </a:lnSpc>
              <a:spcBef>
                <a:spcPts val="400"/>
              </a:spcBef>
              <a:buClr>
                <a:srgbClr val="1F487C"/>
              </a:buClr>
              <a:buSzPts val="2400"/>
              <a:buFont typeface="Poppins"/>
              <a:buChar char="●"/>
            </a:pPr>
            <a:r>
              <a:rPr lang="en-US" sz="1600" kern="0">
                <a:solidFill>
                  <a:srgbClr val="1F487C"/>
                </a:solidFill>
                <a:latin typeface="Poppins"/>
                <a:ea typeface="Poppins"/>
                <a:cs typeface="Poppins"/>
                <a:sym typeface="Poppins"/>
              </a:rPr>
              <a:t>“Whitens skin in 3 days”</a:t>
            </a:r>
            <a:endParaRPr sz="1600" kern="0">
              <a:solidFill>
                <a:srgbClr val="1F487C"/>
              </a:solidFill>
              <a:latin typeface="Poppins"/>
              <a:ea typeface="Poppins"/>
              <a:cs typeface="Poppins"/>
              <a:sym typeface="Poppins"/>
            </a:endParaRPr>
          </a:p>
          <a:p>
            <a:pPr marL="304815" indent="-254013" defTabSz="609630">
              <a:lnSpc>
                <a:spcPct val="115000"/>
              </a:lnSpc>
              <a:buClr>
                <a:srgbClr val="1F487C"/>
              </a:buClr>
              <a:buSzPts val="2400"/>
              <a:buFont typeface="Poppins"/>
              <a:buChar char="●"/>
            </a:pPr>
            <a:r>
              <a:rPr lang="en-US" sz="1600" kern="0">
                <a:solidFill>
                  <a:srgbClr val="1F487C"/>
                </a:solidFill>
                <a:latin typeface="Poppins"/>
                <a:ea typeface="Poppins"/>
                <a:cs typeface="Poppins"/>
                <a:sym typeface="Poppins"/>
              </a:rPr>
              <a:t>“Instant fairness”</a:t>
            </a:r>
            <a:endParaRPr sz="1600" kern="0">
              <a:solidFill>
                <a:srgbClr val="1F487C"/>
              </a:solidFill>
              <a:latin typeface="Poppins"/>
              <a:ea typeface="Poppins"/>
              <a:cs typeface="Poppins"/>
              <a:sym typeface="Poppins"/>
            </a:endParaRPr>
          </a:p>
          <a:p>
            <a:pPr marL="304815" indent="-254013" defTabSz="609630">
              <a:lnSpc>
                <a:spcPct val="115000"/>
              </a:lnSpc>
              <a:buClr>
                <a:srgbClr val="1F487C"/>
              </a:buClr>
              <a:buSzPts val="2400"/>
              <a:buFont typeface="Poppins"/>
              <a:buChar char="●"/>
            </a:pPr>
            <a:r>
              <a:rPr lang="en-US" sz="1600" kern="0">
                <a:solidFill>
                  <a:srgbClr val="1F487C"/>
                </a:solidFill>
                <a:latin typeface="Poppins"/>
                <a:ea typeface="Poppins"/>
                <a:cs typeface="Poppins"/>
                <a:sym typeface="Poppins"/>
              </a:rPr>
              <a:t>“Guaranteed lightening overnight”</a:t>
            </a:r>
            <a:endParaRPr sz="1600" kern="0">
              <a:solidFill>
                <a:srgbClr val="1F487C"/>
              </a:solidFill>
              <a:latin typeface="Poppins"/>
              <a:ea typeface="Poppins"/>
              <a:cs typeface="Poppins"/>
              <a:sym typeface="Poppins"/>
            </a:endParaRPr>
          </a:p>
          <a:p>
            <a:pPr marL="304815" indent="-254013" defTabSz="609630">
              <a:lnSpc>
                <a:spcPct val="115000"/>
              </a:lnSpc>
              <a:buClr>
                <a:srgbClr val="1F487C"/>
              </a:buClr>
              <a:buSzPts val="2400"/>
              <a:buFont typeface="Poppins"/>
              <a:buChar char="●"/>
            </a:pPr>
            <a:r>
              <a:rPr lang="en-US" sz="1600" kern="0">
                <a:solidFill>
                  <a:srgbClr val="1F487C"/>
                </a:solidFill>
                <a:latin typeface="Poppins"/>
                <a:ea typeface="Poppins"/>
                <a:cs typeface="Poppins"/>
                <a:sym typeface="Poppins"/>
              </a:rPr>
              <a:t>“Erases melanin”</a:t>
            </a:r>
            <a:endParaRPr sz="2333" kern="0">
              <a:solidFill>
                <a:srgbClr val="000000"/>
              </a:solidFill>
              <a:latin typeface="Poppins"/>
              <a:ea typeface="Poppins"/>
              <a:cs typeface="Poppins"/>
              <a:sym typeface="Poppins"/>
            </a:endParaRPr>
          </a:p>
          <a:p>
            <a:pPr defTabSz="609630">
              <a:lnSpc>
                <a:spcPct val="115000"/>
              </a:lnSpc>
              <a:spcBef>
                <a:spcPts val="400"/>
              </a:spcBef>
              <a:buClr>
                <a:srgbClr val="000000"/>
              </a:buClr>
              <a:buSzPts val="3500"/>
            </a:pPr>
            <a:endParaRPr sz="2333" kern="0">
              <a:solidFill>
                <a:srgbClr val="000000"/>
              </a:solidFill>
              <a:latin typeface="Poppins"/>
              <a:ea typeface="Poppins"/>
              <a:cs typeface="Poppins"/>
              <a:sym typeface="Poppins"/>
            </a:endParaRPr>
          </a:p>
        </p:txBody>
      </p:sp>
      <p:sp>
        <p:nvSpPr>
          <p:cNvPr id="189" name="Google Shape;189;g392e8a54443_0_63"/>
          <p:cNvSpPr/>
          <p:nvPr/>
        </p:nvSpPr>
        <p:spPr>
          <a:xfrm>
            <a:off x="1" y="5498713"/>
            <a:ext cx="719243" cy="1359323"/>
          </a:xfrm>
          <a:custGeom>
            <a:avLst/>
            <a:gdLst/>
            <a:ahLst/>
            <a:cxnLst/>
            <a:rect l="l" t="t" r="r" b="b"/>
            <a:pathLst>
              <a:path w="1078865" h="2038984" extrusionOk="0">
                <a:moveTo>
                  <a:pt x="0" y="0"/>
                </a:moveTo>
                <a:lnTo>
                  <a:pt x="0" y="2038930"/>
                </a:lnTo>
                <a:lnTo>
                  <a:pt x="842908" y="2038930"/>
                </a:lnTo>
                <a:lnTo>
                  <a:pt x="876539" y="1988716"/>
                </a:lnTo>
                <a:lnTo>
                  <a:pt x="899913" y="1950340"/>
                </a:lnTo>
                <a:lnTo>
                  <a:pt x="921993" y="1911114"/>
                </a:lnTo>
                <a:lnTo>
                  <a:pt x="942750" y="1871069"/>
                </a:lnTo>
                <a:lnTo>
                  <a:pt x="962155" y="1830233"/>
                </a:lnTo>
                <a:lnTo>
                  <a:pt x="980177" y="1788636"/>
                </a:lnTo>
                <a:lnTo>
                  <a:pt x="996787" y="1746308"/>
                </a:lnTo>
                <a:lnTo>
                  <a:pt x="1011956" y="1703278"/>
                </a:lnTo>
                <a:lnTo>
                  <a:pt x="1025653" y="1659576"/>
                </a:lnTo>
                <a:lnTo>
                  <a:pt x="1037850" y="1615231"/>
                </a:lnTo>
                <a:lnTo>
                  <a:pt x="1048517" y="1570273"/>
                </a:lnTo>
                <a:lnTo>
                  <a:pt x="1057624" y="1524732"/>
                </a:lnTo>
                <a:lnTo>
                  <a:pt x="1065141" y="1478638"/>
                </a:lnTo>
                <a:lnTo>
                  <a:pt x="1071040" y="1432019"/>
                </a:lnTo>
                <a:lnTo>
                  <a:pt x="1075289" y="1384905"/>
                </a:lnTo>
                <a:lnTo>
                  <a:pt x="1077861" y="1337327"/>
                </a:lnTo>
                <a:lnTo>
                  <a:pt x="1078725" y="1289313"/>
                </a:lnTo>
                <a:lnTo>
                  <a:pt x="1077861" y="1241299"/>
                </a:lnTo>
                <a:lnTo>
                  <a:pt x="1075289" y="1193720"/>
                </a:lnTo>
                <a:lnTo>
                  <a:pt x="1071040" y="1146607"/>
                </a:lnTo>
                <a:lnTo>
                  <a:pt x="1065141" y="1099988"/>
                </a:lnTo>
                <a:lnTo>
                  <a:pt x="1057624" y="1053893"/>
                </a:lnTo>
                <a:lnTo>
                  <a:pt x="1048517" y="1008352"/>
                </a:lnTo>
                <a:lnTo>
                  <a:pt x="1037850" y="963394"/>
                </a:lnTo>
                <a:lnTo>
                  <a:pt x="1025653" y="919049"/>
                </a:lnTo>
                <a:lnTo>
                  <a:pt x="1011956" y="875347"/>
                </a:lnTo>
                <a:lnTo>
                  <a:pt x="996787" y="832317"/>
                </a:lnTo>
                <a:lnTo>
                  <a:pt x="980177" y="789989"/>
                </a:lnTo>
                <a:lnTo>
                  <a:pt x="962155" y="748392"/>
                </a:lnTo>
                <a:lnTo>
                  <a:pt x="942750" y="707556"/>
                </a:lnTo>
                <a:lnTo>
                  <a:pt x="921993" y="667510"/>
                </a:lnTo>
                <a:lnTo>
                  <a:pt x="899913" y="628285"/>
                </a:lnTo>
                <a:lnTo>
                  <a:pt x="876539" y="589909"/>
                </a:lnTo>
                <a:lnTo>
                  <a:pt x="851902" y="552413"/>
                </a:lnTo>
                <a:lnTo>
                  <a:pt x="826030" y="515825"/>
                </a:lnTo>
                <a:lnTo>
                  <a:pt x="798953" y="480176"/>
                </a:lnTo>
                <a:lnTo>
                  <a:pt x="770701" y="445495"/>
                </a:lnTo>
                <a:lnTo>
                  <a:pt x="741304" y="411811"/>
                </a:lnTo>
                <a:lnTo>
                  <a:pt x="710790" y="379155"/>
                </a:lnTo>
                <a:lnTo>
                  <a:pt x="679191" y="347555"/>
                </a:lnTo>
                <a:lnTo>
                  <a:pt x="646534" y="317042"/>
                </a:lnTo>
                <a:lnTo>
                  <a:pt x="612850" y="287645"/>
                </a:lnTo>
                <a:lnTo>
                  <a:pt x="578169" y="259393"/>
                </a:lnTo>
                <a:lnTo>
                  <a:pt x="542520" y="232317"/>
                </a:lnTo>
                <a:lnTo>
                  <a:pt x="505932" y="206445"/>
                </a:lnTo>
                <a:lnTo>
                  <a:pt x="468435" y="181808"/>
                </a:lnTo>
                <a:lnTo>
                  <a:pt x="430060" y="158434"/>
                </a:lnTo>
                <a:lnTo>
                  <a:pt x="390834" y="136354"/>
                </a:lnTo>
                <a:lnTo>
                  <a:pt x="350789" y="115598"/>
                </a:lnTo>
                <a:lnTo>
                  <a:pt x="309953" y="96194"/>
                </a:lnTo>
                <a:lnTo>
                  <a:pt x="268356" y="78172"/>
                </a:lnTo>
                <a:lnTo>
                  <a:pt x="226028" y="61562"/>
                </a:lnTo>
                <a:lnTo>
                  <a:pt x="182998" y="46393"/>
                </a:lnTo>
                <a:lnTo>
                  <a:pt x="139296" y="32696"/>
                </a:lnTo>
                <a:lnTo>
                  <a:pt x="94952" y="20499"/>
                </a:lnTo>
                <a:lnTo>
                  <a:pt x="49995" y="9833"/>
                </a:lnTo>
                <a:lnTo>
                  <a:pt x="4454" y="726"/>
                </a:lnTo>
                <a:lnTo>
                  <a:pt x="0"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90" name="Google Shape;190;g392e8a54443_0_63"/>
          <p:cNvSpPr/>
          <p:nvPr/>
        </p:nvSpPr>
        <p:spPr>
          <a:xfrm>
            <a:off x="11384957" y="0"/>
            <a:ext cx="807296" cy="1151043"/>
          </a:xfrm>
          <a:custGeom>
            <a:avLst/>
            <a:gdLst/>
            <a:ahLst/>
            <a:cxnLst/>
            <a:rect l="l" t="t" r="r" b="b"/>
            <a:pathLst>
              <a:path w="1210944" h="1726564" extrusionOk="0">
                <a:moveTo>
                  <a:pt x="1210563" y="0"/>
                </a:moveTo>
                <a:lnTo>
                  <a:pt x="69104" y="0"/>
                </a:lnTo>
                <a:lnTo>
                  <a:pt x="66768" y="6627"/>
                </a:lnTo>
                <a:lnTo>
                  <a:pt x="53070" y="50332"/>
                </a:lnTo>
                <a:lnTo>
                  <a:pt x="40874" y="94679"/>
                </a:lnTo>
                <a:lnTo>
                  <a:pt x="30207" y="139640"/>
                </a:lnTo>
                <a:lnTo>
                  <a:pt x="21100" y="185184"/>
                </a:lnTo>
                <a:lnTo>
                  <a:pt x="13583" y="231283"/>
                </a:lnTo>
                <a:lnTo>
                  <a:pt x="7684" y="277905"/>
                </a:lnTo>
                <a:lnTo>
                  <a:pt x="3435" y="325023"/>
                </a:lnTo>
                <a:lnTo>
                  <a:pt x="863" y="372605"/>
                </a:lnTo>
                <a:lnTo>
                  <a:pt x="0" y="420624"/>
                </a:lnTo>
                <a:lnTo>
                  <a:pt x="863" y="468633"/>
                </a:lnTo>
                <a:lnTo>
                  <a:pt x="3435" y="516208"/>
                </a:lnTo>
                <a:lnTo>
                  <a:pt x="7684" y="563318"/>
                </a:lnTo>
                <a:lnTo>
                  <a:pt x="13583" y="609933"/>
                </a:lnTo>
                <a:lnTo>
                  <a:pt x="21100" y="656025"/>
                </a:lnTo>
                <a:lnTo>
                  <a:pt x="30207" y="701562"/>
                </a:lnTo>
                <a:lnTo>
                  <a:pt x="40874" y="746517"/>
                </a:lnTo>
                <a:lnTo>
                  <a:pt x="53070" y="790859"/>
                </a:lnTo>
                <a:lnTo>
                  <a:pt x="66768" y="834558"/>
                </a:lnTo>
                <a:lnTo>
                  <a:pt x="81937" y="877586"/>
                </a:lnTo>
                <a:lnTo>
                  <a:pt x="98547" y="919911"/>
                </a:lnTo>
                <a:lnTo>
                  <a:pt x="116569" y="961506"/>
                </a:lnTo>
                <a:lnTo>
                  <a:pt x="135973" y="1002340"/>
                </a:lnTo>
                <a:lnTo>
                  <a:pt x="156730" y="1042383"/>
                </a:lnTo>
                <a:lnTo>
                  <a:pt x="178811" y="1081607"/>
                </a:lnTo>
                <a:lnTo>
                  <a:pt x="202185" y="1119981"/>
                </a:lnTo>
                <a:lnTo>
                  <a:pt x="226823" y="1157476"/>
                </a:lnTo>
                <a:lnTo>
                  <a:pt x="252695" y="1194062"/>
                </a:lnTo>
                <a:lnTo>
                  <a:pt x="279772" y="1229709"/>
                </a:lnTo>
                <a:lnTo>
                  <a:pt x="308024" y="1264389"/>
                </a:lnTo>
                <a:lnTo>
                  <a:pt x="337423" y="1298072"/>
                </a:lnTo>
                <a:lnTo>
                  <a:pt x="367937" y="1330727"/>
                </a:lnTo>
                <a:lnTo>
                  <a:pt x="399537" y="1362325"/>
                </a:lnTo>
                <a:lnTo>
                  <a:pt x="432195" y="1392837"/>
                </a:lnTo>
                <a:lnTo>
                  <a:pt x="465880" y="1422234"/>
                </a:lnTo>
                <a:lnTo>
                  <a:pt x="500562" y="1450484"/>
                </a:lnTo>
                <a:lnTo>
                  <a:pt x="536213" y="1477560"/>
                </a:lnTo>
                <a:lnTo>
                  <a:pt x="572802" y="1503431"/>
                </a:lnTo>
                <a:lnTo>
                  <a:pt x="610300" y="1528068"/>
                </a:lnTo>
                <a:lnTo>
                  <a:pt x="648678" y="1551441"/>
                </a:lnTo>
                <a:lnTo>
                  <a:pt x="687905" y="1573520"/>
                </a:lnTo>
                <a:lnTo>
                  <a:pt x="727953" y="1594277"/>
                </a:lnTo>
                <a:lnTo>
                  <a:pt x="768791" y="1613681"/>
                </a:lnTo>
                <a:lnTo>
                  <a:pt x="810390" y="1631702"/>
                </a:lnTo>
                <a:lnTo>
                  <a:pt x="852721" y="1648312"/>
                </a:lnTo>
                <a:lnTo>
                  <a:pt x="895754" y="1663480"/>
                </a:lnTo>
                <a:lnTo>
                  <a:pt x="939459" y="1677177"/>
                </a:lnTo>
                <a:lnTo>
                  <a:pt x="983806" y="1689374"/>
                </a:lnTo>
                <a:lnTo>
                  <a:pt x="1028767" y="1700040"/>
                </a:lnTo>
                <a:lnTo>
                  <a:pt x="1074311" y="1709147"/>
                </a:lnTo>
                <a:lnTo>
                  <a:pt x="1120410" y="1716664"/>
                </a:lnTo>
                <a:lnTo>
                  <a:pt x="1167032" y="1722563"/>
                </a:lnTo>
                <a:lnTo>
                  <a:pt x="1210563" y="1726489"/>
                </a:lnTo>
                <a:lnTo>
                  <a:pt x="1210563"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91" name="Google Shape;191;g392e8a54443_0_63"/>
          <p:cNvSpPr/>
          <p:nvPr/>
        </p:nvSpPr>
        <p:spPr>
          <a:xfrm>
            <a:off x="1" y="370139"/>
            <a:ext cx="559223" cy="1629833"/>
          </a:xfrm>
          <a:custGeom>
            <a:avLst/>
            <a:gdLst/>
            <a:ahLst/>
            <a:cxnLst/>
            <a:rect l="l" t="t" r="r" b="b"/>
            <a:pathLst>
              <a:path w="838835" h="2444750" extrusionOk="0">
                <a:moveTo>
                  <a:pt x="0" y="0"/>
                </a:moveTo>
                <a:lnTo>
                  <a:pt x="0" y="2444168"/>
                </a:lnTo>
                <a:lnTo>
                  <a:pt x="27907" y="2433216"/>
                </a:lnTo>
                <a:lnTo>
                  <a:pt x="69504" y="2415191"/>
                </a:lnTo>
                <a:lnTo>
                  <a:pt x="110340" y="2395784"/>
                </a:lnTo>
                <a:lnTo>
                  <a:pt x="150385" y="2375024"/>
                </a:lnTo>
                <a:lnTo>
                  <a:pt x="189611" y="2352940"/>
                </a:lnTo>
                <a:lnTo>
                  <a:pt x="227986" y="2329564"/>
                </a:lnTo>
                <a:lnTo>
                  <a:pt x="265483" y="2304923"/>
                </a:lnTo>
                <a:lnTo>
                  <a:pt x="302071" y="2279048"/>
                </a:lnTo>
                <a:lnTo>
                  <a:pt x="337720" y="2251968"/>
                </a:lnTo>
                <a:lnTo>
                  <a:pt x="372401" y="2223713"/>
                </a:lnTo>
                <a:lnTo>
                  <a:pt x="406085" y="2194313"/>
                </a:lnTo>
                <a:lnTo>
                  <a:pt x="438742" y="2163796"/>
                </a:lnTo>
                <a:lnTo>
                  <a:pt x="470341" y="2132194"/>
                </a:lnTo>
                <a:lnTo>
                  <a:pt x="500855" y="2099534"/>
                </a:lnTo>
                <a:lnTo>
                  <a:pt x="530252" y="2065848"/>
                </a:lnTo>
                <a:lnTo>
                  <a:pt x="558504" y="2031164"/>
                </a:lnTo>
                <a:lnTo>
                  <a:pt x="585581" y="1995512"/>
                </a:lnTo>
                <a:lnTo>
                  <a:pt x="611453" y="1958922"/>
                </a:lnTo>
                <a:lnTo>
                  <a:pt x="636090" y="1921423"/>
                </a:lnTo>
                <a:lnTo>
                  <a:pt x="659464" y="1883045"/>
                </a:lnTo>
                <a:lnTo>
                  <a:pt x="681544" y="1843818"/>
                </a:lnTo>
                <a:lnTo>
                  <a:pt x="702301" y="1803771"/>
                </a:lnTo>
                <a:lnTo>
                  <a:pt x="721706" y="1762934"/>
                </a:lnTo>
                <a:lnTo>
                  <a:pt x="739728" y="1721336"/>
                </a:lnTo>
                <a:lnTo>
                  <a:pt x="756338" y="1679007"/>
                </a:lnTo>
                <a:lnTo>
                  <a:pt x="771507" y="1635977"/>
                </a:lnTo>
                <a:lnTo>
                  <a:pt x="785204" y="1592275"/>
                </a:lnTo>
                <a:lnTo>
                  <a:pt x="797401" y="1547931"/>
                </a:lnTo>
                <a:lnTo>
                  <a:pt x="808068" y="1502974"/>
                </a:lnTo>
                <a:lnTo>
                  <a:pt x="817175" y="1457435"/>
                </a:lnTo>
                <a:lnTo>
                  <a:pt x="824692" y="1411342"/>
                </a:lnTo>
                <a:lnTo>
                  <a:pt x="830591" y="1364725"/>
                </a:lnTo>
                <a:lnTo>
                  <a:pt x="834840" y="1317614"/>
                </a:lnTo>
                <a:lnTo>
                  <a:pt x="837412" y="1270039"/>
                </a:lnTo>
                <a:lnTo>
                  <a:pt x="838276" y="1222029"/>
                </a:lnTo>
                <a:lnTo>
                  <a:pt x="837412" y="1174019"/>
                </a:lnTo>
                <a:lnTo>
                  <a:pt x="834840" y="1126444"/>
                </a:lnTo>
                <a:lnTo>
                  <a:pt x="830591" y="1079335"/>
                </a:lnTo>
                <a:lnTo>
                  <a:pt x="824692" y="1032719"/>
                </a:lnTo>
                <a:lnTo>
                  <a:pt x="817175" y="986628"/>
                </a:lnTo>
                <a:lnTo>
                  <a:pt x="808068" y="941090"/>
                </a:lnTo>
                <a:lnTo>
                  <a:pt x="797401" y="896135"/>
                </a:lnTo>
                <a:lnTo>
                  <a:pt x="785204" y="851794"/>
                </a:lnTo>
                <a:lnTo>
                  <a:pt x="771507" y="808094"/>
                </a:lnTo>
                <a:lnTo>
                  <a:pt x="756338" y="765067"/>
                </a:lnTo>
                <a:lnTo>
                  <a:pt x="739728" y="722741"/>
                </a:lnTo>
                <a:lnTo>
                  <a:pt x="721706" y="681147"/>
                </a:lnTo>
                <a:lnTo>
                  <a:pt x="702301" y="640313"/>
                </a:lnTo>
                <a:lnTo>
                  <a:pt x="681544" y="600269"/>
                </a:lnTo>
                <a:lnTo>
                  <a:pt x="659464" y="561046"/>
                </a:lnTo>
                <a:lnTo>
                  <a:pt x="636090" y="522672"/>
                </a:lnTo>
                <a:lnTo>
                  <a:pt x="611453" y="485177"/>
                </a:lnTo>
                <a:lnTo>
                  <a:pt x="585581" y="448591"/>
                </a:lnTo>
                <a:lnTo>
                  <a:pt x="558504" y="412943"/>
                </a:lnTo>
                <a:lnTo>
                  <a:pt x="530252" y="378263"/>
                </a:lnTo>
                <a:lnTo>
                  <a:pt x="500855" y="344581"/>
                </a:lnTo>
                <a:lnTo>
                  <a:pt x="470341" y="311926"/>
                </a:lnTo>
                <a:lnTo>
                  <a:pt x="438742" y="280327"/>
                </a:lnTo>
                <a:lnTo>
                  <a:pt x="406085" y="249815"/>
                </a:lnTo>
                <a:lnTo>
                  <a:pt x="372401" y="220419"/>
                </a:lnTo>
                <a:lnTo>
                  <a:pt x="337720" y="192168"/>
                </a:lnTo>
                <a:lnTo>
                  <a:pt x="302071" y="165092"/>
                </a:lnTo>
                <a:lnTo>
                  <a:pt x="265483" y="139221"/>
                </a:lnTo>
                <a:lnTo>
                  <a:pt x="227986" y="114585"/>
                </a:lnTo>
                <a:lnTo>
                  <a:pt x="189610" y="91212"/>
                </a:lnTo>
                <a:lnTo>
                  <a:pt x="150385" y="69132"/>
                </a:lnTo>
                <a:lnTo>
                  <a:pt x="110340" y="48376"/>
                </a:lnTo>
                <a:lnTo>
                  <a:pt x="69504" y="28972"/>
                </a:lnTo>
                <a:lnTo>
                  <a:pt x="27907" y="10950"/>
                </a:lnTo>
                <a:lnTo>
                  <a:pt x="0"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92" name="Google Shape;192;g392e8a54443_0_63"/>
          <p:cNvSpPr/>
          <p:nvPr/>
        </p:nvSpPr>
        <p:spPr>
          <a:xfrm>
            <a:off x="1081222" y="6132901"/>
            <a:ext cx="1746250" cy="874183"/>
          </a:xfrm>
          <a:custGeom>
            <a:avLst/>
            <a:gdLst/>
            <a:ahLst/>
            <a:cxnLst/>
            <a:rect l="l" t="t" r="r" b="b"/>
            <a:pathLst>
              <a:path w="2619375" h="1311275" extrusionOk="0">
                <a:moveTo>
                  <a:pt x="1309722" y="0"/>
                </a:moveTo>
                <a:lnTo>
                  <a:pt x="1261703" y="863"/>
                </a:lnTo>
                <a:lnTo>
                  <a:pt x="1214121" y="3435"/>
                </a:lnTo>
                <a:lnTo>
                  <a:pt x="1167003" y="7684"/>
                </a:lnTo>
                <a:lnTo>
                  <a:pt x="1120381" y="13582"/>
                </a:lnTo>
                <a:lnTo>
                  <a:pt x="1074283" y="21100"/>
                </a:lnTo>
                <a:lnTo>
                  <a:pt x="1028738" y="30206"/>
                </a:lnTo>
                <a:lnTo>
                  <a:pt x="983777" y="40872"/>
                </a:lnTo>
                <a:lnTo>
                  <a:pt x="939430" y="53069"/>
                </a:lnTo>
                <a:lnTo>
                  <a:pt x="895725" y="66766"/>
                </a:lnTo>
                <a:lnTo>
                  <a:pt x="852692" y="81934"/>
                </a:lnTo>
                <a:lnTo>
                  <a:pt x="810361" y="98544"/>
                </a:lnTo>
                <a:lnTo>
                  <a:pt x="768762" y="116565"/>
                </a:lnTo>
                <a:lnTo>
                  <a:pt x="727924" y="135969"/>
                </a:lnTo>
                <a:lnTo>
                  <a:pt x="687876" y="156725"/>
                </a:lnTo>
                <a:lnTo>
                  <a:pt x="648649" y="178805"/>
                </a:lnTo>
                <a:lnTo>
                  <a:pt x="610271" y="202178"/>
                </a:lnTo>
                <a:lnTo>
                  <a:pt x="572773" y="226815"/>
                </a:lnTo>
                <a:lnTo>
                  <a:pt x="536184" y="252686"/>
                </a:lnTo>
                <a:lnTo>
                  <a:pt x="500533" y="279762"/>
                </a:lnTo>
                <a:lnTo>
                  <a:pt x="465851" y="308013"/>
                </a:lnTo>
                <a:lnTo>
                  <a:pt x="432166" y="337409"/>
                </a:lnTo>
                <a:lnTo>
                  <a:pt x="399508" y="367922"/>
                </a:lnTo>
                <a:lnTo>
                  <a:pt x="367908" y="399521"/>
                </a:lnTo>
                <a:lnTo>
                  <a:pt x="337394" y="432177"/>
                </a:lnTo>
                <a:lnTo>
                  <a:pt x="307996" y="465859"/>
                </a:lnTo>
                <a:lnTo>
                  <a:pt x="279743" y="500540"/>
                </a:lnTo>
                <a:lnTo>
                  <a:pt x="252666" y="536189"/>
                </a:lnTo>
                <a:lnTo>
                  <a:pt x="226794" y="572776"/>
                </a:lnTo>
                <a:lnTo>
                  <a:pt x="202156" y="610271"/>
                </a:lnTo>
                <a:lnTo>
                  <a:pt x="178782" y="648647"/>
                </a:lnTo>
                <a:lnTo>
                  <a:pt x="156701" y="687871"/>
                </a:lnTo>
                <a:lnTo>
                  <a:pt x="135944" y="727916"/>
                </a:lnTo>
                <a:lnTo>
                  <a:pt x="116540" y="768751"/>
                </a:lnTo>
                <a:lnTo>
                  <a:pt x="98518" y="810348"/>
                </a:lnTo>
                <a:lnTo>
                  <a:pt x="81908" y="852675"/>
                </a:lnTo>
                <a:lnTo>
                  <a:pt x="66739" y="895705"/>
                </a:lnTo>
                <a:lnTo>
                  <a:pt x="53041" y="939406"/>
                </a:lnTo>
                <a:lnTo>
                  <a:pt x="40845" y="983750"/>
                </a:lnTo>
                <a:lnTo>
                  <a:pt x="30178" y="1028707"/>
                </a:lnTo>
                <a:lnTo>
                  <a:pt x="21071" y="1074247"/>
                </a:lnTo>
                <a:lnTo>
                  <a:pt x="13554" y="1120341"/>
                </a:lnTo>
                <a:lnTo>
                  <a:pt x="7656" y="1166960"/>
                </a:lnTo>
                <a:lnTo>
                  <a:pt x="3406" y="1214072"/>
                </a:lnTo>
                <a:lnTo>
                  <a:pt x="834" y="1261650"/>
                </a:lnTo>
                <a:lnTo>
                  <a:pt x="0" y="1311275"/>
                </a:lnTo>
                <a:lnTo>
                  <a:pt x="2619317" y="1311275"/>
                </a:lnTo>
                <a:lnTo>
                  <a:pt x="2618482" y="1261650"/>
                </a:lnTo>
                <a:lnTo>
                  <a:pt x="2615910" y="1214072"/>
                </a:lnTo>
                <a:lnTo>
                  <a:pt x="2611661" y="1166960"/>
                </a:lnTo>
                <a:lnTo>
                  <a:pt x="2605762" y="1120341"/>
                </a:lnTo>
                <a:lnTo>
                  <a:pt x="2598245" y="1074247"/>
                </a:lnTo>
                <a:lnTo>
                  <a:pt x="2589138" y="1028707"/>
                </a:lnTo>
                <a:lnTo>
                  <a:pt x="2578472" y="983750"/>
                </a:lnTo>
                <a:lnTo>
                  <a:pt x="2566275" y="939406"/>
                </a:lnTo>
                <a:lnTo>
                  <a:pt x="2552578" y="895705"/>
                </a:lnTo>
                <a:lnTo>
                  <a:pt x="2537410" y="852675"/>
                </a:lnTo>
                <a:lnTo>
                  <a:pt x="2520800" y="810348"/>
                </a:lnTo>
                <a:lnTo>
                  <a:pt x="2502779" y="768751"/>
                </a:lnTo>
                <a:lnTo>
                  <a:pt x="2483375" y="727916"/>
                </a:lnTo>
                <a:lnTo>
                  <a:pt x="2462618" y="687871"/>
                </a:lnTo>
                <a:lnTo>
                  <a:pt x="2440539" y="648647"/>
                </a:lnTo>
                <a:lnTo>
                  <a:pt x="2417166" y="610271"/>
                </a:lnTo>
                <a:lnTo>
                  <a:pt x="2392529" y="572776"/>
                </a:lnTo>
                <a:lnTo>
                  <a:pt x="2366658" y="536189"/>
                </a:lnTo>
                <a:lnTo>
                  <a:pt x="2339582" y="500540"/>
                </a:lnTo>
                <a:lnTo>
                  <a:pt x="2311332" y="465859"/>
                </a:lnTo>
                <a:lnTo>
                  <a:pt x="2281935" y="432177"/>
                </a:lnTo>
                <a:lnTo>
                  <a:pt x="2251423" y="399521"/>
                </a:lnTo>
                <a:lnTo>
                  <a:pt x="2219825" y="367922"/>
                </a:lnTo>
                <a:lnTo>
                  <a:pt x="2187170" y="337409"/>
                </a:lnTo>
                <a:lnTo>
                  <a:pt x="2153487" y="308013"/>
                </a:lnTo>
                <a:lnTo>
                  <a:pt x="2118807" y="279762"/>
                </a:lnTo>
                <a:lnTo>
                  <a:pt x="2083160" y="252686"/>
                </a:lnTo>
                <a:lnTo>
                  <a:pt x="2046574" y="226815"/>
                </a:lnTo>
                <a:lnTo>
                  <a:pt x="2009079" y="202178"/>
                </a:lnTo>
                <a:lnTo>
                  <a:pt x="1970705" y="178805"/>
                </a:lnTo>
                <a:lnTo>
                  <a:pt x="1931481" y="156725"/>
                </a:lnTo>
                <a:lnTo>
                  <a:pt x="1891438" y="135969"/>
                </a:lnTo>
                <a:lnTo>
                  <a:pt x="1850604" y="116565"/>
                </a:lnTo>
                <a:lnTo>
                  <a:pt x="1809009" y="98544"/>
                </a:lnTo>
                <a:lnTo>
                  <a:pt x="1766684" y="81934"/>
                </a:lnTo>
                <a:lnTo>
                  <a:pt x="1723656" y="66766"/>
                </a:lnTo>
                <a:lnTo>
                  <a:pt x="1679957" y="53069"/>
                </a:lnTo>
                <a:lnTo>
                  <a:pt x="1635615" y="40872"/>
                </a:lnTo>
                <a:lnTo>
                  <a:pt x="1590661" y="30206"/>
                </a:lnTo>
                <a:lnTo>
                  <a:pt x="1545123" y="21100"/>
                </a:lnTo>
                <a:lnTo>
                  <a:pt x="1499031" y="13582"/>
                </a:lnTo>
                <a:lnTo>
                  <a:pt x="1452416" y="7684"/>
                </a:lnTo>
                <a:lnTo>
                  <a:pt x="1405306" y="3435"/>
                </a:lnTo>
                <a:lnTo>
                  <a:pt x="1357731" y="863"/>
                </a:lnTo>
                <a:lnTo>
                  <a:pt x="1309722"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93" name="Google Shape;193;g392e8a54443_0_63"/>
          <p:cNvSpPr/>
          <p:nvPr/>
        </p:nvSpPr>
        <p:spPr>
          <a:xfrm>
            <a:off x="11726587" y="2260537"/>
            <a:ext cx="465667" cy="1544743"/>
          </a:xfrm>
          <a:custGeom>
            <a:avLst/>
            <a:gdLst/>
            <a:ahLst/>
            <a:cxnLst/>
            <a:rect l="l" t="t" r="r" b="b"/>
            <a:pathLst>
              <a:path w="698500" h="2317115" extrusionOk="0">
                <a:moveTo>
                  <a:pt x="698119" y="0"/>
                </a:moveTo>
                <a:lnTo>
                  <a:pt x="648640" y="27396"/>
                </a:lnTo>
                <a:lnTo>
                  <a:pt x="610266" y="50769"/>
                </a:lnTo>
                <a:lnTo>
                  <a:pt x="572771" y="75407"/>
                </a:lnTo>
                <a:lnTo>
                  <a:pt x="536185" y="101280"/>
                </a:lnTo>
                <a:lnTo>
                  <a:pt x="500538" y="128357"/>
                </a:lnTo>
                <a:lnTo>
                  <a:pt x="465858" y="156609"/>
                </a:lnTo>
                <a:lnTo>
                  <a:pt x="432175" y="186007"/>
                </a:lnTo>
                <a:lnTo>
                  <a:pt x="399520" y="216521"/>
                </a:lnTo>
                <a:lnTo>
                  <a:pt x="367922" y="248122"/>
                </a:lnTo>
                <a:lnTo>
                  <a:pt x="337410" y="280780"/>
                </a:lnTo>
                <a:lnTo>
                  <a:pt x="308013" y="314464"/>
                </a:lnTo>
                <a:lnTo>
                  <a:pt x="279763" y="349147"/>
                </a:lnTo>
                <a:lnTo>
                  <a:pt x="252687" y="384798"/>
                </a:lnTo>
                <a:lnTo>
                  <a:pt x="226816" y="421387"/>
                </a:lnTo>
                <a:lnTo>
                  <a:pt x="202179" y="458885"/>
                </a:lnTo>
                <a:lnTo>
                  <a:pt x="178806" y="497263"/>
                </a:lnTo>
                <a:lnTo>
                  <a:pt x="156727" y="536490"/>
                </a:lnTo>
                <a:lnTo>
                  <a:pt x="135970" y="576538"/>
                </a:lnTo>
                <a:lnTo>
                  <a:pt x="116566" y="617376"/>
                </a:lnTo>
                <a:lnTo>
                  <a:pt x="98545" y="658975"/>
                </a:lnTo>
                <a:lnTo>
                  <a:pt x="81935" y="701306"/>
                </a:lnTo>
                <a:lnTo>
                  <a:pt x="66767" y="744339"/>
                </a:lnTo>
                <a:lnTo>
                  <a:pt x="53070" y="788044"/>
                </a:lnTo>
                <a:lnTo>
                  <a:pt x="40873" y="832391"/>
                </a:lnTo>
                <a:lnTo>
                  <a:pt x="30207" y="877352"/>
                </a:lnTo>
                <a:lnTo>
                  <a:pt x="21100" y="922896"/>
                </a:lnTo>
                <a:lnTo>
                  <a:pt x="13583" y="968994"/>
                </a:lnTo>
                <a:lnTo>
                  <a:pt x="7684" y="1015617"/>
                </a:lnTo>
                <a:lnTo>
                  <a:pt x="3435" y="1062734"/>
                </a:lnTo>
                <a:lnTo>
                  <a:pt x="863" y="1110317"/>
                </a:lnTo>
                <a:lnTo>
                  <a:pt x="0" y="1158335"/>
                </a:lnTo>
                <a:lnTo>
                  <a:pt x="863" y="1206345"/>
                </a:lnTo>
                <a:lnTo>
                  <a:pt x="3435" y="1253920"/>
                </a:lnTo>
                <a:lnTo>
                  <a:pt x="7684" y="1301030"/>
                </a:lnTo>
                <a:lnTo>
                  <a:pt x="13583" y="1347645"/>
                </a:lnTo>
                <a:lnTo>
                  <a:pt x="21100" y="1393736"/>
                </a:lnTo>
                <a:lnTo>
                  <a:pt x="30207" y="1439274"/>
                </a:lnTo>
                <a:lnTo>
                  <a:pt x="40873" y="1484229"/>
                </a:lnTo>
                <a:lnTo>
                  <a:pt x="53070" y="1528571"/>
                </a:lnTo>
                <a:lnTo>
                  <a:pt x="66767" y="1572270"/>
                </a:lnTo>
                <a:lnTo>
                  <a:pt x="81935" y="1615297"/>
                </a:lnTo>
                <a:lnTo>
                  <a:pt x="98545" y="1657623"/>
                </a:lnTo>
                <a:lnTo>
                  <a:pt x="116566" y="1699218"/>
                </a:lnTo>
                <a:lnTo>
                  <a:pt x="135970" y="1740052"/>
                </a:lnTo>
                <a:lnTo>
                  <a:pt x="156727" y="1780095"/>
                </a:lnTo>
                <a:lnTo>
                  <a:pt x="178806" y="1819319"/>
                </a:lnTo>
                <a:lnTo>
                  <a:pt x="202179" y="1857692"/>
                </a:lnTo>
                <a:lnTo>
                  <a:pt x="226816" y="1895187"/>
                </a:lnTo>
                <a:lnTo>
                  <a:pt x="252687" y="1931773"/>
                </a:lnTo>
                <a:lnTo>
                  <a:pt x="279763" y="1967421"/>
                </a:lnTo>
                <a:lnTo>
                  <a:pt x="308013" y="2002101"/>
                </a:lnTo>
                <a:lnTo>
                  <a:pt x="337410" y="2035783"/>
                </a:lnTo>
                <a:lnTo>
                  <a:pt x="367922" y="2068438"/>
                </a:lnTo>
                <a:lnTo>
                  <a:pt x="399520" y="2100037"/>
                </a:lnTo>
                <a:lnTo>
                  <a:pt x="432175" y="2130549"/>
                </a:lnTo>
                <a:lnTo>
                  <a:pt x="465858" y="2159945"/>
                </a:lnTo>
                <a:lnTo>
                  <a:pt x="500538" y="2188196"/>
                </a:lnTo>
                <a:lnTo>
                  <a:pt x="536185" y="2215272"/>
                </a:lnTo>
                <a:lnTo>
                  <a:pt x="572771" y="2241143"/>
                </a:lnTo>
                <a:lnTo>
                  <a:pt x="610266" y="2265780"/>
                </a:lnTo>
                <a:lnTo>
                  <a:pt x="648640" y="2289153"/>
                </a:lnTo>
                <a:lnTo>
                  <a:pt x="687864" y="2311232"/>
                </a:lnTo>
                <a:lnTo>
                  <a:pt x="698119" y="2316548"/>
                </a:lnTo>
                <a:lnTo>
                  <a:pt x="698119"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pic>
        <p:nvPicPr>
          <p:cNvPr id="194" name="Google Shape;194;g392e8a54443_0_63"/>
          <p:cNvPicPr preferRelativeResize="0"/>
          <p:nvPr/>
        </p:nvPicPr>
        <p:blipFill rotWithShape="1">
          <a:blip r:embed="rId3">
            <a:alphaModFix/>
          </a:blip>
          <a:srcRect/>
          <a:stretch/>
        </p:blipFill>
        <p:spPr>
          <a:xfrm>
            <a:off x="10801857" y="1"/>
            <a:ext cx="1390143" cy="8055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198"/>
        <p:cNvGrpSpPr/>
        <p:nvPr/>
      </p:nvGrpSpPr>
      <p:grpSpPr>
        <a:xfrm>
          <a:off x="0" y="0"/>
          <a:ext cx="0" cy="0"/>
          <a:chOff x="0" y="0"/>
          <a:chExt cx="0" cy="0"/>
        </a:xfrm>
      </p:grpSpPr>
      <p:sp>
        <p:nvSpPr>
          <p:cNvPr id="199" name="Google Shape;199;g392e8a54443_0_77"/>
          <p:cNvSpPr/>
          <p:nvPr/>
        </p:nvSpPr>
        <p:spPr>
          <a:xfrm>
            <a:off x="-608623" y="-846716"/>
            <a:ext cx="2629323" cy="1631950"/>
          </a:xfrm>
          <a:custGeom>
            <a:avLst/>
            <a:gdLst/>
            <a:ahLst/>
            <a:cxnLst/>
            <a:rect l="l" t="t" r="r" b="b"/>
            <a:pathLst>
              <a:path w="3943985" h="2447925" extrusionOk="0">
                <a:moveTo>
                  <a:pt x="3943725" y="0"/>
                </a:moveTo>
                <a:lnTo>
                  <a:pt x="0" y="0"/>
                </a:lnTo>
                <a:lnTo>
                  <a:pt x="1412979" y="2447544"/>
                </a:lnTo>
                <a:lnTo>
                  <a:pt x="2530706" y="2447544"/>
                </a:lnTo>
                <a:lnTo>
                  <a:pt x="3943725" y="0"/>
                </a:lnTo>
                <a:close/>
              </a:path>
            </a:pathLst>
          </a:custGeom>
          <a:solidFill>
            <a:srgbClr val="6C9EEB"/>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00" name="Google Shape;200;g392e8a54443_0_77"/>
          <p:cNvSpPr/>
          <p:nvPr/>
        </p:nvSpPr>
        <p:spPr>
          <a:xfrm>
            <a:off x="10869924" y="5827522"/>
            <a:ext cx="1322493" cy="1030817"/>
          </a:xfrm>
          <a:custGeom>
            <a:avLst/>
            <a:gdLst/>
            <a:ahLst/>
            <a:cxnLst/>
            <a:rect l="l" t="t" r="r" b="b"/>
            <a:pathLst>
              <a:path w="1983740" h="1546225" extrusionOk="0">
                <a:moveTo>
                  <a:pt x="1983115" y="0"/>
                </a:moveTo>
                <a:lnTo>
                  <a:pt x="892312" y="0"/>
                </a:lnTo>
                <a:lnTo>
                  <a:pt x="0" y="1545717"/>
                </a:lnTo>
                <a:lnTo>
                  <a:pt x="1983115" y="1545717"/>
                </a:lnTo>
                <a:lnTo>
                  <a:pt x="1983115" y="0"/>
                </a:lnTo>
                <a:close/>
              </a:path>
            </a:pathLst>
          </a:custGeom>
          <a:solidFill>
            <a:srgbClr val="6C9EEB"/>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01" name="Google Shape;201;g392e8a54443_0_77" descr="$PPTXTitle"/>
          <p:cNvSpPr txBox="1">
            <a:spLocks noGrp="1"/>
          </p:cNvSpPr>
          <p:nvPr>
            <p:ph type="title"/>
          </p:nvPr>
        </p:nvSpPr>
        <p:spPr>
          <a:xfrm>
            <a:off x="3038133" y="365826"/>
            <a:ext cx="8638800" cy="460440"/>
          </a:xfrm>
          <a:prstGeom prst="rect">
            <a:avLst/>
          </a:prstGeom>
          <a:noFill/>
          <a:ln>
            <a:noFill/>
          </a:ln>
        </p:spPr>
        <p:txBody>
          <a:bodyPr spcFirstLastPara="1" wrap="square" lIns="0" tIns="8883" rIns="0" bIns="0" anchor="t" anchorCtr="0">
            <a:spAutoFit/>
          </a:bodyPr>
          <a:lstStyle/>
          <a:p>
            <a:pPr marL="1976642" marR="3387" indent="-1968598">
              <a:lnSpc>
                <a:spcPct val="110000"/>
              </a:lnSpc>
            </a:pPr>
            <a:r>
              <a:rPr lang="en-US" sz="2667" b="1">
                <a:solidFill>
                  <a:srgbClr val="1F487C"/>
                </a:solidFill>
                <a:latin typeface="Poppins"/>
                <a:ea typeface="Poppins"/>
                <a:cs typeface="Poppins"/>
                <a:sym typeface="Poppins"/>
              </a:rPr>
              <a:t>What to Look For? </a:t>
            </a:r>
            <a:endParaRPr sz="2667" b="1">
              <a:latin typeface="Poppins"/>
              <a:ea typeface="Poppins"/>
              <a:cs typeface="Poppins"/>
              <a:sym typeface="Poppins"/>
            </a:endParaRPr>
          </a:p>
        </p:txBody>
      </p:sp>
      <p:sp>
        <p:nvSpPr>
          <p:cNvPr id="202" name="Google Shape;202;g392e8a54443_0_77"/>
          <p:cNvSpPr txBox="1"/>
          <p:nvPr/>
        </p:nvSpPr>
        <p:spPr>
          <a:xfrm>
            <a:off x="1081217" y="1019151"/>
            <a:ext cx="10303800" cy="4788331"/>
          </a:xfrm>
          <a:prstGeom prst="rect">
            <a:avLst/>
          </a:prstGeom>
          <a:noFill/>
          <a:ln>
            <a:noFill/>
          </a:ln>
        </p:spPr>
        <p:txBody>
          <a:bodyPr spcFirstLastPara="1" wrap="square" lIns="0" tIns="8033" rIns="0" bIns="0" anchor="t" anchorCtr="0">
            <a:spAutoFit/>
          </a:bodyPr>
          <a:lstStyle/>
          <a:p>
            <a:pPr defTabSz="609630">
              <a:lnSpc>
                <a:spcPct val="115000"/>
              </a:lnSpc>
              <a:spcBef>
                <a:spcPts val="400"/>
              </a:spcBef>
              <a:buClr>
                <a:srgbClr val="000000"/>
              </a:buClr>
              <a:buSzPts val="1100"/>
            </a:pPr>
            <a:r>
              <a:rPr lang="en-US" sz="1733" b="1" kern="0">
                <a:solidFill>
                  <a:srgbClr val="1F487C"/>
                </a:solidFill>
                <a:latin typeface="Poppins"/>
                <a:ea typeface="Poppins"/>
                <a:cs typeface="Poppins"/>
                <a:sym typeface="Poppins"/>
              </a:rPr>
              <a:t>No Manufacturer Information</a:t>
            </a:r>
            <a:endParaRPr sz="1733" b="1" kern="0">
              <a:solidFill>
                <a:srgbClr val="000000"/>
              </a:solidFill>
              <a:latin typeface="Poppins"/>
              <a:ea typeface="Poppins"/>
              <a:cs typeface="Poppins"/>
              <a:sym typeface="Poppins"/>
            </a:endParaRPr>
          </a:p>
          <a:p>
            <a:pPr marL="304815" indent="-254013" defTabSz="609630">
              <a:lnSpc>
                <a:spcPct val="115000"/>
              </a:lnSpc>
              <a:spcBef>
                <a:spcPts val="400"/>
              </a:spcBef>
              <a:buClr>
                <a:srgbClr val="1F487C"/>
              </a:buClr>
              <a:buSzPts val="2400"/>
              <a:buFont typeface="Poppins"/>
              <a:buChar char="●"/>
            </a:pPr>
            <a:r>
              <a:rPr lang="en-US" sz="1600" kern="0">
                <a:solidFill>
                  <a:srgbClr val="1F487C"/>
                </a:solidFill>
                <a:latin typeface="Poppins"/>
                <a:ea typeface="Poppins"/>
                <a:cs typeface="Poppins"/>
                <a:sym typeface="Poppins"/>
              </a:rPr>
              <a:t>No clear manufacturer name, address, or country of origin</a:t>
            </a:r>
            <a:endParaRPr sz="1600" kern="0">
              <a:solidFill>
                <a:srgbClr val="1F487C"/>
              </a:solidFill>
              <a:latin typeface="Poppins"/>
              <a:ea typeface="Poppins"/>
              <a:cs typeface="Poppins"/>
              <a:sym typeface="Poppins"/>
            </a:endParaRPr>
          </a:p>
          <a:p>
            <a:pPr marL="304815" indent="-254013" defTabSz="609630">
              <a:lnSpc>
                <a:spcPct val="115000"/>
              </a:lnSpc>
              <a:buClr>
                <a:srgbClr val="1F487C"/>
              </a:buClr>
              <a:buSzPts val="2400"/>
              <a:buFont typeface="Poppins"/>
              <a:buChar char="●"/>
            </a:pPr>
            <a:r>
              <a:rPr lang="en-US" sz="1600" kern="0">
                <a:solidFill>
                  <a:srgbClr val="1F487C"/>
                </a:solidFill>
                <a:latin typeface="Poppins"/>
                <a:ea typeface="Poppins"/>
                <a:cs typeface="Poppins"/>
                <a:sym typeface="Poppins"/>
              </a:rPr>
              <a:t>Sometimes only a foreign language with no translation</a:t>
            </a:r>
            <a:endParaRPr sz="1867" kern="0">
              <a:solidFill>
                <a:srgbClr val="000000"/>
              </a:solidFill>
              <a:latin typeface="Poppins"/>
              <a:ea typeface="Poppins"/>
              <a:cs typeface="Poppins"/>
              <a:sym typeface="Poppins"/>
            </a:endParaRPr>
          </a:p>
          <a:p>
            <a:pPr defTabSz="609630">
              <a:lnSpc>
                <a:spcPct val="115000"/>
              </a:lnSpc>
              <a:spcBef>
                <a:spcPts val="400"/>
              </a:spcBef>
              <a:buClr>
                <a:srgbClr val="000000"/>
              </a:buClr>
              <a:buSzPts val="2800"/>
            </a:pPr>
            <a:endParaRPr sz="1867" b="1" kern="0">
              <a:solidFill>
                <a:srgbClr val="000000"/>
              </a:solidFill>
              <a:latin typeface="Poppins"/>
              <a:ea typeface="Poppins"/>
              <a:cs typeface="Poppins"/>
              <a:sym typeface="Poppins"/>
            </a:endParaRPr>
          </a:p>
          <a:p>
            <a:pPr defTabSz="609630">
              <a:lnSpc>
                <a:spcPct val="115000"/>
              </a:lnSpc>
              <a:spcBef>
                <a:spcPts val="400"/>
              </a:spcBef>
              <a:buClr>
                <a:srgbClr val="000000"/>
              </a:buClr>
              <a:buSzPts val="1100"/>
            </a:pPr>
            <a:r>
              <a:rPr lang="en-US" sz="1733" b="1" kern="0">
                <a:solidFill>
                  <a:srgbClr val="1F487C"/>
                </a:solidFill>
                <a:latin typeface="Poppins"/>
                <a:ea typeface="Poppins"/>
                <a:cs typeface="Poppins"/>
                <a:sym typeface="Poppins"/>
              </a:rPr>
              <a:t>Lack of Regulatory Approval</a:t>
            </a:r>
            <a:endParaRPr sz="1867" b="1" kern="0">
              <a:solidFill>
                <a:srgbClr val="000000"/>
              </a:solidFill>
              <a:latin typeface="Poppins"/>
              <a:ea typeface="Poppins"/>
              <a:cs typeface="Poppins"/>
              <a:sym typeface="Poppins"/>
            </a:endParaRPr>
          </a:p>
          <a:p>
            <a:pPr marL="304815" indent="-254013" defTabSz="609630">
              <a:lnSpc>
                <a:spcPct val="115000"/>
              </a:lnSpc>
              <a:spcBef>
                <a:spcPts val="400"/>
              </a:spcBef>
              <a:buClr>
                <a:srgbClr val="1F487C"/>
              </a:buClr>
              <a:buSzPts val="2400"/>
              <a:buFont typeface="Poppins"/>
              <a:buChar char="●"/>
            </a:pPr>
            <a:r>
              <a:rPr lang="en-US" sz="1600" kern="0">
                <a:solidFill>
                  <a:srgbClr val="1F487C"/>
                </a:solidFill>
                <a:latin typeface="Poppins"/>
                <a:ea typeface="Poppins"/>
                <a:cs typeface="Poppins"/>
                <a:sym typeface="Poppins"/>
              </a:rPr>
              <a:t>No regulatory certification like: Fake approval logos or stamps</a:t>
            </a:r>
            <a:endParaRPr sz="1867" kern="0">
              <a:solidFill>
                <a:srgbClr val="000000"/>
              </a:solidFill>
              <a:latin typeface="Poppins"/>
              <a:ea typeface="Poppins"/>
              <a:cs typeface="Poppins"/>
              <a:sym typeface="Poppins"/>
            </a:endParaRPr>
          </a:p>
          <a:p>
            <a:pPr defTabSz="609630">
              <a:lnSpc>
                <a:spcPct val="115000"/>
              </a:lnSpc>
              <a:spcBef>
                <a:spcPts val="400"/>
              </a:spcBef>
              <a:buClr>
                <a:srgbClr val="000000"/>
              </a:buClr>
              <a:buSzPts val="2800"/>
            </a:pPr>
            <a:endParaRPr sz="1867" b="1" kern="0">
              <a:solidFill>
                <a:srgbClr val="000000"/>
              </a:solidFill>
              <a:latin typeface="Poppins"/>
              <a:ea typeface="Poppins"/>
              <a:cs typeface="Poppins"/>
              <a:sym typeface="Poppins"/>
            </a:endParaRPr>
          </a:p>
          <a:p>
            <a:pPr defTabSz="609630">
              <a:lnSpc>
                <a:spcPct val="115000"/>
              </a:lnSpc>
              <a:spcBef>
                <a:spcPts val="400"/>
              </a:spcBef>
              <a:buClr>
                <a:srgbClr val="000000"/>
              </a:buClr>
              <a:buSzPts val="1100"/>
            </a:pPr>
            <a:r>
              <a:rPr lang="en-US" sz="1733" b="1" kern="0">
                <a:solidFill>
                  <a:srgbClr val="1F487C"/>
                </a:solidFill>
                <a:latin typeface="Poppins"/>
                <a:ea typeface="Poppins"/>
                <a:cs typeface="Poppins"/>
                <a:sym typeface="Poppins"/>
              </a:rPr>
              <a:t>Strange Packaging or Label Design</a:t>
            </a:r>
            <a:endParaRPr sz="1867" b="1" kern="0">
              <a:solidFill>
                <a:srgbClr val="000000"/>
              </a:solidFill>
              <a:latin typeface="Poppins"/>
              <a:ea typeface="Poppins"/>
              <a:cs typeface="Poppins"/>
              <a:sym typeface="Poppins"/>
            </a:endParaRPr>
          </a:p>
          <a:p>
            <a:pPr marL="304815" indent="-254013" defTabSz="609630">
              <a:lnSpc>
                <a:spcPct val="115000"/>
              </a:lnSpc>
              <a:spcBef>
                <a:spcPts val="400"/>
              </a:spcBef>
              <a:buClr>
                <a:srgbClr val="1F487C"/>
              </a:buClr>
              <a:buSzPts val="2400"/>
              <a:buFont typeface="Poppins"/>
              <a:buChar char="●"/>
            </a:pPr>
            <a:r>
              <a:rPr lang="en-US" sz="1600" kern="0">
                <a:solidFill>
                  <a:srgbClr val="1F487C"/>
                </a:solidFill>
                <a:latin typeface="Poppins"/>
                <a:ea typeface="Poppins"/>
                <a:cs typeface="Poppins"/>
                <a:sym typeface="Poppins"/>
              </a:rPr>
              <a:t>Labels may look unprofessional, with: Poor grammar or spelling, Blurry printing, No expiration date or batch number</a:t>
            </a:r>
            <a:endParaRPr sz="1600" kern="0">
              <a:solidFill>
                <a:srgbClr val="000000"/>
              </a:solidFill>
              <a:highlight>
                <a:srgbClr val="FFFF00"/>
              </a:highlight>
              <a:latin typeface="Poppins"/>
              <a:ea typeface="Poppins"/>
              <a:cs typeface="Poppins"/>
              <a:sym typeface="Poppins"/>
            </a:endParaRPr>
          </a:p>
          <a:p>
            <a:pPr defTabSz="609630">
              <a:lnSpc>
                <a:spcPct val="115000"/>
              </a:lnSpc>
              <a:spcBef>
                <a:spcPts val="400"/>
              </a:spcBef>
              <a:buClr>
                <a:srgbClr val="000000"/>
              </a:buClr>
              <a:buSzPts val="1100"/>
            </a:pPr>
            <a:endParaRPr sz="1867" b="1" kern="0">
              <a:solidFill>
                <a:srgbClr val="000000"/>
              </a:solidFill>
              <a:latin typeface="Poppins"/>
              <a:ea typeface="Poppins"/>
              <a:cs typeface="Poppins"/>
              <a:sym typeface="Poppins"/>
            </a:endParaRPr>
          </a:p>
          <a:p>
            <a:pPr defTabSz="609630">
              <a:lnSpc>
                <a:spcPct val="115000"/>
              </a:lnSpc>
              <a:spcBef>
                <a:spcPts val="400"/>
              </a:spcBef>
              <a:buClr>
                <a:srgbClr val="000000"/>
              </a:buClr>
              <a:buSzPts val="1100"/>
            </a:pPr>
            <a:r>
              <a:rPr lang="en-US" sz="1733" b="1" kern="0">
                <a:solidFill>
                  <a:srgbClr val="1F487C"/>
                </a:solidFill>
                <a:latin typeface="Poppins"/>
                <a:ea typeface="Poppins"/>
                <a:cs typeface="Poppins"/>
                <a:sym typeface="Poppins"/>
              </a:rPr>
              <a:t>Imported Product Not in Local Language</a:t>
            </a:r>
            <a:endParaRPr sz="1867" b="1" kern="0">
              <a:solidFill>
                <a:srgbClr val="000000"/>
              </a:solidFill>
              <a:latin typeface="Poppins"/>
              <a:ea typeface="Poppins"/>
              <a:cs typeface="Poppins"/>
              <a:sym typeface="Poppins"/>
            </a:endParaRPr>
          </a:p>
          <a:p>
            <a:pPr marL="304815" indent="-254013" defTabSz="609630">
              <a:lnSpc>
                <a:spcPct val="115000"/>
              </a:lnSpc>
              <a:spcBef>
                <a:spcPts val="400"/>
              </a:spcBef>
              <a:buClr>
                <a:srgbClr val="1F487C"/>
              </a:buClr>
              <a:buSzPts val="2400"/>
              <a:buFont typeface="Poppins"/>
              <a:buChar char="●"/>
            </a:pPr>
            <a:r>
              <a:rPr lang="en-US" sz="1600" kern="0">
                <a:solidFill>
                  <a:srgbClr val="1F487C"/>
                </a:solidFill>
                <a:latin typeface="Poppins"/>
                <a:ea typeface="Poppins"/>
                <a:cs typeface="Poppins"/>
                <a:sym typeface="Poppins"/>
              </a:rPr>
              <a:t>Imported items without a translated label often bypass safety checks.</a:t>
            </a:r>
            <a:endParaRPr sz="1867" kern="0">
              <a:solidFill>
                <a:srgbClr val="000000"/>
              </a:solidFill>
              <a:latin typeface="Poppins"/>
              <a:ea typeface="Poppins"/>
              <a:cs typeface="Poppins"/>
              <a:sym typeface="Poppins"/>
            </a:endParaRPr>
          </a:p>
          <a:p>
            <a:pPr defTabSz="609630">
              <a:lnSpc>
                <a:spcPct val="115000"/>
              </a:lnSpc>
              <a:spcBef>
                <a:spcPts val="400"/>
              </a:spcBef>
              <a:buClr>
                <a:srgbClr val="000000"/>
              </a:buClr>
              <a:buSzPts val="2100"/>
            </a:pPr>
            <a:endParaRPr sz="1400" b="1" kern="0">
              <a:solidFill>
                <a:srgbClr val="000000"/>
              </a:solidFill>
              <a:latin typeface="Poppins"/>
              <a:ea typeface="Poppins"/>
              <a:cs typeface="Poppins"/>
              <a:sym typeface="Poppins"/>
            </a:endParaRPr>
          </a:p>
        </p:txBody>
      </p:sp>
      <p:sp>
        <p:nvSpPr>
          <p:cNvPr id="203" name="Google Shape;203;g392e8a54443_0_77"/>
          <p:cNvSpPr/>
          <p:nvPr/>
        </p:nvSpPr>
        <p:spPr>
          <a:xfrm>
            <a:off x="1" y="5498713"/>
            <a:ext cx="719243" cy="1359323"/>
          </a:xfrm>
          <a:custGeom>
            <a:avLst/>
            <a:gdLst/>
            <a:ahLst/>
            <a:cxnLst/>
            <a:rect l="l" t="t" r="r" b="b"/>
            <a:pathLst>
              <a:path w="1078865" h="2038984" extrusionOk="0">
                <a:moveTo>
                  <a:pt x="0" y="0"/>
                </a:moveTo>
                <a:lnTo>
                  <a:pt x="0" y="2038930"/>
                </a:lnTo>
                <a:lnTo>
                  <a:pt x="842908" y="2038930"/>
                </a:lnTo>
                <a:lnTo>
                  <a:pt x="876539" y="1988716"/>
                </a:lnTo>
                <a:lnTo>
                  <a:pt x="899913" y="1950340"/>
                </a:lnTo>
                <a:lnTo>
                  <a:pt x="921993" y="1911114"/>
                </a:lnTo>
                <a:lnTo>
                  <a:pt x="942750" y="1871069"/>
                </a:lnTo>
                <a:lnTo>
                  <a:pt x="962155" y="1830233"/>
                </a:lnTo>
                <a:lnTo>
                  <a:pt x="980177" y="1788636"/>
                </a:lnTo>
                <a:lnTo>
                  <a:pt x="996787" y="1746308"/>
                </a:lnTo>
                <a:lnTo>
                  <a:pt x="1011956" y="1703278"/>
                </a:lnTo>
                <a:lnTo>
                  <a:pt x="1025653" y="1659576"/>
                </a:lnTo>
                <a:lnTo>
                  <a:pt x="1037850" y="1615231"/>
                </a:lnTo>
                <a:lnTo>
                  <a:pt x="1048517" y="1570273"/>
                </a:lnTo>
                <a:lnTo>
                  <a:pt x="1057624" y="1524732"/>
                </a:lnTo>
                <a:lnTo>
                  <a:pt x="1065141" y="1478638"/>
                </a:lnTo>
                <a:lnTo>
                  <a:pt x="1071040" y="1432019"/>
                </a:lnTo>
                <a:lnTo>
                  <a:pt x="1075289" y="1384905"/>
                </a:lnTo>
                <a:lnTo>
                  <a:pt x="1077861" y="1337327"/>
                </a:lnTo>
                <a:lnTo>
                  <a:pt x="1078725" y="1289313"/>
                </a:lnTo>
                <a:lnTo>
                  <a:pt x="1077861" y="1241299"/>
                </a:lnTo>
                <a:lnTo>
                  <a:pt x="1075289" y="1193720"/>
                </a:lnTo>
                <a:lnTo>
                  <a:pt x="1071040" y="1146607"/>
                </a:lnTo>
                <a:lnTo>
                  <a:pt x="1065141" y="1099988"/>
                </a:lnTo>
                <a:lnTo>
                  <a:pt x="1057624" y="1053893"/>
                </a:lnTo>
                <a:lnTo>
                  <a:pt x="1048517" y="1008352"/>
                </a:lnTo>
                <a:lnTo>
                  <a:pt x="1037850" y="963394"/>
                </a:lnTo>
                <a:lnTo>
                  <a:pt x="1025653" y="919049"/>
                </a:lnTo>
                <a:lnTo>
                  <a:pt x="1011956" y="875347"/>
                </a:lnTo>
                <a:lnTo>
                  <a:pt x="996787" y="832317"/>
                </a:lnTo>
                <a:lnTo>
                  <a:pt x="980177" y="789989"/>
                </a:lnTo>
                <a:lnTo>
                  <a:pt x="962155" y="748392"/>
                </a:lnTo>
                <a:lnTo>
                  <a:pt x="942750" y="707556"/>
                </a:lnTo>
                <a:lnTo>
                  <a:pt x="921993" y="667510"/>
                </a:lnTo>
                <a:lnTo>
                  <a:pt x="899913" y="628285"/>
                </a:lnTo>
                <a:lnTo>
                  <a:pt x="876539" y="589909"/>
                </a:lnTo>
                <a:lnTo>
                  <a:pt x="851902" y="552413"/>
                </a:lnTo>
                <a:lnTo>
                  <a:pt x="826030" y="515825"/>
                </a:lnTo>
                <a:lnTo>
                  <a:pt x="798953" y="480176"/>
                </a:lnTo>
                <a:lnTo>
                  <a:pt x="770701" y="445495"/>
                </a:lnTo>
                <a:lnTo>
                  <a:pt x="741304" y="411811"/>
                </a:lnTo>
                <a:lnTo>
                  <a:pt x="710790" y="379155"/>
                </a:lnTo>
                <a:lnTo>
                  <a:pt x="679191" y="347555"/>
                </a:lnTo>
                <a:lnTo>
                  <a:pt x="646534" y="317042"/>
                </a:lnTo>
                <a:lnTo>
                  <a:pt x="612850" y="287645"/>
                </a:lnTo>
                <a:lnTo>
                  <a:pt x="578169" y="259393"/>
                </a:lnTo>
                <a:lnTo>
                  <a:pt x="542520" y="232317"/>
                </a:lnTo>
                <a:lnTo>
                  <a:pt x="505932" y="206445"/>
                </a:lnTo>
                <a:lnTo>
                  <a:pt x="468435" y="181808"/>
                </a:lnTo>
                <a:lnTo>
                  <a:pt x="430060" y="158434"/>
                </a:lnTo>
                <a:lnTo>
                  <a:pt x="390834" y="136354"/>
                </a:lnTo>
                <a:lnTo>
                  <a:pt x="350789" y="115598"/>
                </a:lnTo>
                <a:lnTo>
                  <a:pt x="309953" y="96194"/>
                </a:lnTo>
                <a:lnTo>
                  <a:pt x="268356" y="78172"/>
                </a:lnTo>
                <a:lnTo>
                  <a:pt x="226028" y="61562"/>
                </a:lnTo>
                <a:lnTo>
                  <a:pt x="182998" y="46393"/>
                </a:lnTo>
                <a:lnTo>
                  <a:pt x="139296" y="32696"/>
                </a:lnTo>
                <a:lnTo>
                  <a:pt x="94952" y="20499"/>
                </a:lnTo>
                <a:lnTo>
                  <a:pt x="49995" y="9833"/>
                </a:lnTo>
                <a:lnTo>
                  <a:pt x="4454" y="726"/>
                </a:lnTo>
                <a:lnTo>
                  <a:pt x="0"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04" name="Google Shape;204;g392e8a54443_0_77"/>
          <p:cNvSpPr/>
          <p:nvPr/>
        </p:nvSpPr>
        <p:spPr>
          <a:xfrm>
            <a:off x="11384957" y="0"/>
            <a:ext cx="807296" cy="1151043"/>
          </a:xfrm>
          <a:custGeom>
            <a:avLst/>
            <a:gdLst/>
            <a:ahLst/>
            <a:cxnLst/>
            <a:rect l="l" t="t" r="r" b="b"/>
            <a:pathLst>
              <a:path w="1210944" h="1726564" extrusionOk="0">
                <a:moveTo>
                  <a:pt x="1210563" y="0"/>
                </a:moveTo>
                <a:lnTo>
                  <a:pt x="69104" y="0"/>
                </a:lnTo>
                <a:lnTo>
                  <a:pt x="66768" y="6627"/>
                </a:lnTo>
                <a:lnTo>
                  <a:pt x="53070" y="50332"/>
                </a:lnTo>
                <a:lnTo>
                  <a:pt x="40874" y="94679"/>
                </a:lnTo>
                <a:lnTo>
                  <a:pt x="30207" y="139640"/>
                </a:lnTo>
                <a:lnTo>
                  <a:pt x="21100" y="185184"/>
                </a:lnTo>
                <a:lnTo>
                  <a:pt x="13583" y="231283"/>
                </a:lnTo>
                <a:lnTo>
                  <a:pt x="7684" y="277905"/>
                </a:lnTo>
                <a:lnTo>
                  <a:pt x="3435" y="325023"/>
                </a:lnTo>
                <a:lnTo>
                  <a:pt x="863" y="372605"/>
                </a:lnTo>
                <a:lnTo>
                  <a:pt x="0" y="420624"/>
                </a:lnTo>
                <a:lnTo>
                  <a:pt x="863" y="468633"/>
                </a:lnTo>
                <a:lnTo>
                  <a:pt x="3435" y="516208"/>
                </a:lnTo>
                <a:lnTo>
                  <a:pt x="7684" y="563318"/>
                </a:lnTo>
                <a:lnTo>
                  <a:pt x="13583" y="609933"/>
                </a:lnTo>
                <a:lnTo>
                  <a:pt x="21100" y="656025"/>
                </a:lnTo>
                <a:lnTo>
                  <a:pt x="30207" y="701562"/>
                </a:lnTo>
                <a:lnTo>
                  <a:pt x="40874" y="746517"/>
                </a:lnTo>
                <a:lnTo>
                  <a:pt x="53070" y="790859"/>
                </a:lnTo>
                <a:lnTo>
                  <a:pt x="66768" y="834558"/>
                </a:lnTo>
                <a:lnTo>
                  <a:pt x="81937" y="877586"/>
                </a:lnTo>
                <a:lnTo>
                  <a:pt x="98547" y="919911"/>
                </a:lnTo>
                <a:lnTo>
                  <a:pt x="116569" y="961506"/>
                </a:lnTo>
                <a:lnTo>
                  <a:pt x="135973" y="1002340"/>
                </a:lnTo>
                <a:lnTo>
                  <a:pt x="156730" y="1042383"/>
                </a:lnTo>
                <a:lnTo>
                  <a:pt x="178811" y="1081607"/>
                </a:lnTo>
                <a:lnTo>
                  <a:pt x="202185" y="1119981"/>
                </a:lnTo>
                <a:lnTo>
                  <a:pt x="226823" y="1157476"/>
                </a:lnTo>
                <a:lnTo>
                  <a:pt x="252695" y="1194062"/>
                </a:lnTo>
                <a:lnTo>
                  <a:pt x="279772" y="1229709"/>
                </a:lnTo>
                <a:lnTo>
                  <a:pt x="308024" y="1264389"/>
                </a:lnTo>
                <a:lnTo>
                  <a:pt x="337423" y="1298072"/>
                </a:lnTo>
                <a:lnTo>
                  <a:pt x="367937" y="1330727"/>
                </a:lnTo>
                <a:lnTo>
                  <a:pt x="399537" y="1362325"/>
                </a:lnTo>
                <a:lnTo>
                  <a:pt x="432195" y="1392837"/>
                </a:lnTo>
                <a:lnTo>
                  <a:pt x="465880" y="1422234"/>
                </a:lnTo>
                <a:lnTo>
                  <a:pt x="500562" y="1450484"/>
                </a:lnTo>
                <a:lnTo>
                  <a:pt x="536213" y="1477560"/>
                </a:lnTo>
                <a:lnTo>
                  <a:pt x="572802" y="1503431"/>
                </a:lnTo>
                <a:lnTo>
                  <a:pt x="610300" y="1528068"/>
                </a:lnTo>
                <a:lnTo>
                  <a:pt x="648678" y="1551441"/>
                </a:lnTo>
                <a:lnTo>
                  <a:pt x="687905" y="1573520"/>
                </a:lnTo>
                <a:lnTo>
                  <a:pt x="727953" y="1594277"/>
                </a:lnTo>
                <a:lnTo>
                  <a:pt x="768791" y="1613681"/>
                </a:lnTo>
                <a:lnTo>
                  <a:pt x="810390" y="1631702"/>
                </a:lnTo>
                <a:lnTo>
                  <a:pt x="852721" y="1648312"/>
                </a:lnTo>
                <a:lnTo>
                  <a:pt x="895754" y="1663480"/>
                </a:lnTo>
                <a:lnTo>
                  <a:pt x="939459" y="1677177"/>
                </a:lnTo>
                <a:lnTo>
                  <a:pt x="983806" y="1689374"/>
                </a:lnTo>
                <a:lnTo>
                  <a:pt x="1028767" y="1700040"/>
                </a:lnTo>
                <a:lnTo>
                  <a:pt x="1074311" y="1709147"/>
                </a:lnTo>
                <a:lnTo>
                  <a:pt x="1120410" y="1716664"/>
                </a:lnTo>
                <a:lnTo>
                  <a:pt x="1167032" y="1722563"/>
                </a:lnTo>
                <a:lnTo>
                  <a:pt x="1210563" y="1726489"/>
                </a:lnTo>
                <a:lnTo>
                  <a:pt x="1210563"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05" name="Google Shape;205;g392e8a54443_0_77"/>
          <p:cNvSpPr/>
          <p:nvPr/>
        </p:nvSpPr>
        <p:spPr>
          <a:xfrm>
            <a:off x="1" y="370139"/>
            <a:ext cx="559223" cy="1629833"/>
          </a:xfrm>
          <a:custGeom>
            <a:avLst/>
            <a:gdLst/>
            <a:ahLst/>
            <a:cxnLst/>
            <a:rect l="l" t="t" r="r" b="b"/>
            <a:pathLst>
              <a:path w="838835" h="2444750" extrusionOk="0">
                <a:moveTo>
                  <a:pt x="0" y="0"/>
                </a:moveTo>
                <a:lnTo>
                  <a:pt x="0" y="2444168"/>
                </a:lnTo>
                <a:lnTo>
                  <a:pt x="27907" y="2433216"/>
                </a:lnTo>
                <a:lnTo>
                  <a:pt x="69504" y="2415191"/>
                </a:lnTo>
                <a:lnTo>
                  <a:pt x="110340" y="2395784"/>
                </a:lnTo>
                <a:lnTo>
                  <a:pt x="150385" y="2375024"/>
                </a:lnTo>
                <a:lnTo>
                  <a:pt x="189611" y="2352940"/>
                </a:lnTo>
                <a:lnTo>
                  <a:pt x="227986" y="2329564"/>
                </a:lnTo>
                <a:lnTo>
                  <a:pt x="265483" y="2304923"/>
                </a:lnTo>
                <a:lnTo>
                  <a:pt x="302071" y="2279048"/>
                </a:lnTo>
                <a:lnTo>
                  <a:pt x="337720" y="2251968"/>
                </a:lnTo>
                <a:lnTo>
                  <a:pt x="372401" y="2223713"/>
                </a:lnTo>
                <a:lnTo>
                  <a:pt x="406085" y="2194313"/>
                </a:lnTo>
                <a:lnTo>
                  <a:pt x="438742" y="2163796"/>
                </a:lnTo>
                <a:lnTo>
                  <a:pt x="470341" y="2132194"/>
                </a:lnTo>
                <a:lnTo>
                  <a:pt x="500855" y="2099534"/>
                </a:lnTo>
                <a:lnTo>
                  <a:pt x="530252" y="2065848"/>
                </a:lnTo>
                <a:lnTo>
                  <a:pt x="558504" y="2031164"/>
                </a:lnTo>
                <a:lnTo>
                  <a:pt x="585581" y="1995512"/>
                </a:lnTo>
                <a:lnTo>
                  <a:pt x="611453" y="1958922"/>
                </a:lnTo>
                <a:lnTo>
                  <a:pt x="636090" y="1921423"/>
                </a:lnTo>
                <a:lnTo>
                  <a:pt x="659464" y="1883045"/>
                </a:lnTo>
                <a:lnTo>
                  <a:pt x="681544" y="1843818"/>
                </a:lnTo>
                <a:lnTo>
                  <a:pt x="702301" y="1803771"/>
                </a:lnTo>
                <a:lnTo>
                  <a:pt x="721706" y="1762934"/>
                </a:lnTo>
                <a:lnTo>
                  <a:pt x="739728" y="1721336"/>
                </a:lnTo>
                <a:lnTo>
                  <a:pt x="756338" y="1679007"/>
                </a:lnTo>
                <a:lnTo>
                  <a:pt x="771507" y="1635977"/>
                </a:lnTo>
                <a:lnTo>
                  <a:pt x="785204" y="1592275"/>
                </a:lnTo>
                <a:lnTo>
                  <a:pt x="797401" y="1547931"/>
                </a:lnTo>
                <a:lnTo>
                  <a:pt x="808068" y="1502974"/>
                </a:lnTo>
                <a:lnTo>
                  <a:pt x="817175" y="1457435"/>
                </a:lnTo>
                <a:lnTo>
                  <a:pt x="824692" y="1411342"/>
                </a:lnTo>
                <a:lnTo>
                  <a:pt x="830591" y="1364725"/>
                </a:lnTo>
                <a:lnTo>
                  <a:pt x="834840" y="1317614"/>
                </a:lnTo>
                <a:lnTo>
                  <a:pt x="837412" y="1270039"/>
                </a:lnTo>
                <a:lnTo>
                  <a:pt x="838276" y="1222029"/>
                </a:lnTo>
                <a:lnTo>
                  <a:pt x="837412" y="1174019"/>
                </a:lnTo>
                <a:lnTo>
                  <a:pt x="834840" y="1126444"/>
                </a:lnTo>
                <a:lnTo>
                  <a:pt x="830591" y="1079335"/>
                </a:lnTo>
                <a:lnTo>
                  <a:pt x="824692" y="1032719"/>
                </a:lnTo>
                <a:lnTo>
                  <a:pt x="817175" y="986628"/>
                </a:lnTo>
                <a:lnTo>
                  <a:pt x="808068" y="941090"/>
                </a:lnTo>
                <a:lnTo>
                  <a:pt x="797401" y="896135"/>
                </a:lnTo>
                <a:lnTo>
                  <a:pt x="785204" y="851794"/>
                </a:lnTo>
                <a:lnTo>
                  <a:pt x="771507" y="808094"/>
                </a:lnTo>
                <a:lnTo>
                  <a:pt x="756338" y="765067"/>
                </a:lnTo>
                <a:lnTo>
                  <a:pt x="739728" y="722741"/>
                </a:lnTo>
                <a:lnTo>
                  <a:pt x="721706" y="681147"/>
                </a:lnTo>
                <a:lnTo>
                  <a:pt x="702301" y="640313"/>
                </a:lnTo>
                <a:lnTo>
                  <a:pt x="681544" y="600269"/>
                </a:lnTo>
                <a:lnTo>
                  <a:pt x="659464" y="561046"/>
                </a:lnTo>
                <a:lnTo>
                  <a:pt x="636090" y="522672"/>
                </a:lnTo>
                <a:lnTo>
                  <a:pt x="611453" y="485177"/>
                </a:lnTo>
                <a:lnTo>
                  <a:pt x="585581" y="448591"/>
                </a:lnTo>
                <a:lnTo>
                  <a:pt x="558504" y="412943"/>
                </a:lnTo>
                <a:lnTo>
                  <a:pt x="530252" y="378263"/>
                </a:lnTo>
                <a:lnTo>
                  <a:pt x="500855" y="344581"/>
                </a:lnTo>
                <a:lnTo>
                  <a:pt x="470341" y="311926"/>
                </a:lnTo>
                <a:lnTo>
                  <a:pt x="438742" y="280327"/>
                </a:lnTo>
                <a:lnTo>
                  <a:pt x="406085" y="249815"/>
                </a:lnTo>
                <a:lnTo>
                  <a:pt x="372401" y="220419"/>
                </a:lnTo>
                <a:lnTo>
                  <a:pt x="337720" y="192168"/>
                </a:lnTo>
                <a:lnTo>
                  <a:pt x="302071" y="165092"/>
                </a:lnTo>
                <a:lnTo>
                  <a:pt x="265483" y="139221"/>
                </a:lnTo>
                <a:lnTo>
                  <a:pt x="227986" y="114585"/>
                </a:lnTo>
                <a:lnTo>
                  <a:pt x="189610" y="91212"/>
                </a:lnTo>
                <a:lnTo>
                  <a:pt x="150385" y="69132"/>
                </a:lnTo>
                <a:lnTo>
                  <a:pt x="110340" y="48376"/>
                </a:lnTo>
                <a:lnTo>
                  <a:pt x="69504" y="28972"/>
                </a:lnTo>
                <a:lnTo>
                  <a:pt x="27907" y="10950"/>
                </a:lnTo>
                <a:lnTo>
                  <a:pt x="0"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06" name="Google Shape;206;g392e8a54443_0_77"/>
          <p:cNvSpPr/>
          <p:nvPr/>
        </p:nvSpPr>
        <p:spPr>
          <a:xfrm>
            <a:off x="1081222" y="6132901"/>
            <a:ext cx="1746250" cy="874183"/>
          </a:xfrm>
          <a:custGeom>
            <a:avLst/>
            <a:gdLst/>
            <a:ahLst/>
            <a:cxnLst/>
            <a:rect l="l" t="t" r="r" b="b"/>
            <a:pathLst>
              <a:path w="2619375" h="1311275" extrusionOk="0">
                <a:moveTo>
                  <a:pt x="1309722" y="0"/>
                </a:moveTo>
                <a:lnTo>
                  <a:pt x="1261703" y="863"/>
                </a:lnTo>
                <a:lnTo>
                  <a:pt x="1214121" y="3435"/>
                </a:lnTo>
                <a:lnTo>
                  <a:pt x="1167003" y="7684"/>
                </a:lnTo>
                <a:lnTo>
                  <a:pt x="1120381" y="13582"/>
                </a:lnTo>
                <a:lnTo>
                  <a:pt x="1074283" y="21100"/>
                </a:lnTo>
                <a:lnTo>
                  <a:pt x="1028738" y="30206"/>
                </a:lnTo>
                <a:lnTo>
                  <a:pt x="983777" y="40872"/>
                </a:lnTo>
                <a:lnTo>
                  <a:pt x="939430" y="53069"/>
                </a:lnTo>
                <a:lnTo>
                  <a:pt x="895725" y="66766"/>
                </a:lnTo>
                <a:lnTo>
                  <a:pt x="852692" y="81934"/>
                </a:lnTo>
                <a:lnTo>
                  <a:pt x="810361" y="98544"/>
                </a:lnTo>
                <a:lnTo>
                  <a:pt x="768762" y="116565"/>
                </a:lnTo>
                <a:lnTo>
                  <a:pt x="727924" y="135969"/>
                </a:lnTo>
                <a:lnTo>
                  <a:pt x="687876" y="156725"/>
                </a:lnTo>
                <a:lnTo>
                  <a:pt x="648649" y="178805"/>
                </a:lnTo>
                <a:lnTo>
                  <a:pt x="610271" y="202178"/>
                </a:lnTo>
                <a:lnTo>
                  <a:pt x="572773" y="226815"/>
                </a:lnTo>
                <a:lnTo>
                  <a:pt x="536184" y="252686"/>
                </a:lnTo>
                <a:lnTo>
                  <a:pt x="500533" y="279762"/>
                </a:lnTo>
                <a:lnTo>
                  <a:pt x="465851" y="308013"/>
                </a:lnTo>
                <a:lnTo>
                  <a:pt x="432166" y="337409"/>
                </a:lnTo>
                <a:lnTo>
                  <a:pt x="399508" y="367922"/>
                </a:lnTo>
                <a:lnTo>
                  <a:pt x="367908" y="399521"/>
                </a:lnTo>
                <a:lnTo>
                  <a:pt x="337394" y="432177"/>
                </a:lnTo>
                <a:lnTo>
                  <a:pt x="307996" y="465859"/>
                </a:lnTo>
                <a:lnTo>
                  <a:pt x="279743" y="500540"/>
                </a:lnTo>
                <a:lnTo>
                  <a:pt x="252666" y="536189"/>
                </a:lnTo>
                <a:lnTo>
                  <a:pt x="226794" y="572776"/>
                </a:lnTo>
                <a:lnTo>
                  <a:pt x="202156" y="610271"/>
                </a:lnTo>
                <a:lnTo>
                  <a:pt x="178782" y="648647"/>
                </a:lnTo>
                <a:lnTo>
                  <a:pt x="156701" y="687871"/>
                </a:lnTo>
                <a:lnTo>
                  <a:pt x="135944" y="727916"/>
                </a:lnTo>
                <a:lnTo>
                  <a:pt x="116540" y="768751"/>
                </a:lnTo>
                <a:lnTo>
                  <a:pt x="98518" y="810348"/>
                </a:lnTo>
                <a:lnTo>
                  <a:pt x="81908" y="852675"/>
                </a:lnTo>
                <a:lnTo>
                  <a:pt x="66739" y="895705"/>
                </a:lnTo>
                <a:lnTo>
                  <a:pt x="53041" y="939406"/>
                </a:lnTo>
                <a:lnTo>
                  <a:pt x="40845" y="983750"/>
                </a:lnTo>
                <a:lnTo>
                  <a:pt x="30178" y="1028707"/>
                </a:lnTo>
                <a:lnTo>
                  <a:pt x="21071" y="1074247"/>
                </a:lnTo>
                <a:lnTo>
                  <a:pt x="13554" y="1120341"/>
                </a:lnTo>
                <a:lnTo>
                  <a:pt x="7656" y="1166960"/>
                </a:lnTo>
                <a:lnTo>
                  <a:pt x="3406" y="1214072"/>
                </a:lnTo>
                <a:lnTo>
                  <a:pt x="834" y="1261650"/>
                </a:lnTo>
                <a:lnTo>
                  <a:pt x="0" y="1311275"/>
                </a:lnTo>
                <a:lnTo>
                  <a:pt x="2619317" y="1311275"/>
                </a:lnTo>
                <a:lnTo>
                  <a:pt x="2618482" y="1261650"/>
                </a:lnTo>
                <a:lnTo>
                  <a:pt x="2615910" y="1214072"/>
                </a:lnTo>
                <a:lnTo>
                  <a:pt x="2611661" y="1166960"/>
                </a:lnTo>
                <a:lnTo>
                  <a:pt x="2605762" y="1120341"/>
                </a:lnTo>
                <a:lnTo>
                  <a:pt x="2598245" y="1074247"/>
                </a:lnTo>
                <a:lnTo>
                  <a:pt x="2589138" y="1028707"/>
                </a:lnTo>
                <a:lnTo>
                  <a:pt x="2578472" y="983750"/>
                </a:lnTo>
                <a:lnTo>
                  <a:pt x="2566275" y="939406"/>
                </a:lnTo>
                <a:lnTo>
                  <a:pt x="2552578" y="895705"/>
                </a:lnTo>
                <a:lnTo>
                  <a:pt x="2537410" y="852675"/>
                </a:lnTo>
                <a:lnTo>
                  <a:pt x="2520800" y="810348"/>
                </a:lnTo>
                <a:lnTo>
                  <a:pt x="2502779" y="768751"/>
                </a:lnTo>
                <a:lnTo>
                  <a:pt x="2483375" y="727916"/>
                </a:lnTo>
                <a:lnTo>
                  <a:pt x="2462618" y="687871"/>
                </a:lnTo>
                <a:lnTo>
                  <a:pt x="2440539" y="648647"/>
                </a:lnTo>
                <a:lnTo>
                  <a:pt x="2417166" y="610271"/>
                </a:lnTo>
                <a:lnTo>
                  <a:pt x="2392529" y="572776"/>
                </a:lnTo>
                <a:lnTo>
                  <a:pt x="2366658" y="536189"/>
                </a:lnTo>
                <a:lnTo>
                  <a:pt x="2339582" y="500540"/>
                </a:lnTo>
                <a:lnTo>
                  <a:pt x="2311332" y="465859"/>
                </a:lnTo>
                <a:lnTo>
                  <a:pt x="2281935" y="432177"/>
                </a:lnTo>
                <a:lnTo>
                  <a:pt x="2251423" y="399521"/>
                </a:lnTo>
                <a:lnTo>
                  <a:pt x="2219825" y="367922"/>
                </a:lnTo>
                <a:lnTo>
                  <a:pt x="2187170" y="337409"/>
                </a:lnTo>
                <a:lnTo>
                  <a:pt x="2153487" y="308013"/>
                </a:lnTo>
                <a:lnTo>
                  <a:pt x="2118807" y="279762"/>
                </a:lnTo>
                <a:lnTo>
                  <a:pt x="2083160" y="252686"/>
                </a:lnTo>
                <a:lnTo>
                  <a:pt x="2046574" y="226815"/>
                </a:lnTo>
                <a:lnTo>
                  <a:pt x="2009079" y="202178"/>
                </a:lnTo>
                <a:lnTo>
                  <a:pt x="1970705" y="178805"/>
                </a:lnTo>
                <a:lnTo>
                  <a:pt x="1931481" y="156725"/>
                </a:lnTo>
                <a:lnTo>
                  <a:pt x="1891438" y="135969"/>
                </a:lnTo>
                <a:lnTo>
                  <a:pt x="1850604" y="116565"/>
                </a:lnTo>
                <a:lnTo>
                  <a:pt x="1809009" y="98544"/>
                </a:lnTo>
                <a:lnTo>
                  <a:pt x="1766684" y="81934"/>
                </a:lnTo>
                <a:lnTo>
                  <a:pt x="1723656" y="66766"/>
                </a:lnTo>
                <a:lnTo>
                  <a:pt x="1679957" y="53069"/>
                </a:lnTo>
                <a:lnTo>
                  <a:pt x="1635615" y="40872"/>
                </a:lnTo>
                <a:lnTo>
                  <a:pt x="1590661" y="30206"/>
                </a:lnTo>
                <a:lnTo>
                  <a:pt x="1545123" y="21100"/>
                </a:lnTo>
                <a:lnTo>
                  <a:pt x="1499031" y="13582"/>
                </a:lnTo>
                <a:lnTo>
                  <a:pt x="1452416" y="7684"/>
                </a:lnTo>
                <a:lnTo>
                  <a:pt x="1405306" y="3435"/>
                </a:lnTo>
                <a:lnTo>
                  <a:pt x="1357731" y="863"/>
                </a:lnTo>
                <a:lnTo>
                  <a:pt x="1309722"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07" name="Google Shape;207;g392e8a54443_0_77"/>
          <p:cNvSpPr/>
          <p:nvPr/>
        </p:nvSpPr>
        <p:spPr>
          <a:xfrm>
            <a:off x="11726587" y="2260537"/>
            <a:ext cx="465667" cy="1544743"/>
          </a:xfrm>
          <a:custGeom>
            <a:avLst/>
            <a:gdLst/>
            <a:ahLst/>
            <a:cxnLst/>
            <a:rect l="l" t="t" r="r" b="b"/>
            <a:pathLst>
              <a:path w="698500" h="2317115" extrusionOk="0">
                <a:moveTo>
                  <a:pt x="698119" y="0"/>
                </a:moveTo>
                <a:lnTo>
                  <a:pt x="648640" y="27396"/>
                </a:lnTo>
                <a:lnTo>
                  <a:pt x="610266" y="50769"/>
                </a:lnTo>
                <a:lnTo>
                  <a:pt x="572771" y="75407"/>
                </a:lnTo>
                <a:lnTo>
                  <a:pt x="536185" y="101280"/>
                </a:lnTo>
                <a:lnTo>
                  <a:pt x="500538" y="128357"/>
                </a:lnTo>
                <a:lnTo>
                  <a:pt x="465858" y="156609"/>
                </a:lnTo>
                <a:lnTo>
                  <a:pt x="432175" y="186007"/>
                </a:lnTo>
                <a:lnTo>
                  <a:pt x="399520" y="216521"/>
                </a:lnTo>
                <a:lnTo>
                  <a:pt x="367922" y="248122"/>
                </a:lnTo>
                <a:lnTo>
                  <a:pt x="337410" y="280780"/>
                </a:lnTo>
                <a:lnTo>
                  <a:pt x="308013" y="314464"/>
                </a:lnTo>
                <a:lnTo>
                  <a:pt x="279763" y="349147"/>
                </a:lnTo>
                <a:lnTo>
                  <a:pt x="252687" y="384798"/>
                </a:lnTo>
                <a:lnTo>
                  <a:pt x="226816" y="421387"/>
                </a:lnTo>
                <a:lnTo>
                  <a:pt x="202179" y="458885"/>
                </a:lnTo>
                <a:lnTo>
                  <a:pt x="178806" y="497263"/>
                </a:lnTo>
                <a:lnTo>
                  <a:pt x="156727" y="536490"/>
                </a:lnTo>
                <a:lnTo>
                  <a:pt x="135970" y="576538"/>
                </a:lnTo>
                <a:lnTo>
                  <a:pt x="116566" y="617376"/>
                </a:lnTo>
                <a:lnTo>
                  <a:pt x="98545" y="658975"/>
                </a:lnTo>
                <a:lnTo>
                  <a:pt x="81935" y="701306"/>
                </a:lnTo>
                <a:lnTo>
                  <a:pt x="66767" y="744339"/>
                </a:lnTo>
                <a:lnTo>
                  <a:pt x="53070" y="788044"/>
                </a:lnTo>
                <a:lnTo>
                  <a:pt x="40873" y="832391"/>
                </a:lnTo>
                <a:lnTo>
                  <a:pt x="30207" y="877352"/>
                </a:lnTo>
                <a:lnTo>
                  <a:pt x="21100" y="922896"/>
                </a:lnTo>
                <a:lnTo>
                  <a:pt x="13583" y="968994"/>
                </a:lnTo>
                <a:lnTo>
                  <a:pt x="7684" y="1015617"/>
                </a:lnTo>
                <a:lnTo>
                  <a:pt x="3435" y="1062734"/>
                </a:lnTo>
                <a:lnTo>
                  <a:pt x="863" y="1110317"/>
                </a:lnTo>
                <a:lnTo>
                  <a:pt x="0" y="1158335"/>
                </a:lnTo>
                <a:lnTo>
                  <a:pt x="863" y="1206345"/>
                </a:lnTo>
                <a:lnTo>
                  <a:pt x="3435" y="1253920"/>
                </a:lnTo>
                <a:lnTo>
                  <a:pt x="7684" y="1301030"/>
                </a:lnTo>
                <a:lnTo>
                  <a:pt x="13583" y="1347645"/>
                </a:lnTo>
                <a:lnTo>
                  <a:pt x="21100" y="1393736"/>
                </a:lnTo>
                <a:lnTo>
                  <a:pt x="30207" y="1439274"/>
                </a:lnTo>
                <a:lnTo>
                  <a:pt x="40873" y="1484229"/>
                </a:lnTo>
                <a:lnTo>
                  <a:pt x="53070" y="1528571"/>
                </a:lnTo>
                <a:lnTo>
                  <a:pt x="66767" y="1572270"/>
                </a:lnTo>
                <a:lnTo>
                  <a:pt x="81935" y="1615297"/>
                </a:lnTo>
                <a:lnTo>
                  <a:pt x="98545" y="1657623"/>
                </a:lnTo>
                <a:lnTo>
                  <a:pt x="116566" y="1699218"/>
                </a:lnTo>
                <a:lnTo>
                  <a:pt x="135970" y="1740052"/>
                </a:lnTo>
                <a:lnTo>
                  <a:pt x="156727" y="1780095"/>
                </a:lnTo>
                <a:lnTo>
                  <a:pt x="178806" y="1819319"/>
                </a:lnTo>
                <a:lnTo>
                  <a:pt x="202179" y="1857692"/>
                </a:lnTo>
                <a:lnTo>
                  <a:pt x="226816" y="1895187"/>
                </a:lnTo>
                <a:lnTo>
                  <a:pt x="252687" y="1931773"/>
                </a:lnTo>
                <a:lnTo>
                  <a:pt x="279763" y="1967421"/>
                </a:lnTo>
                <a:lnTo>
                  <a:pt x="308013" y="2002101"/>
                </a:lnTo>
                <a:lnTo>
                  <a:pt x="337410" y="2035783"/>
                </a:lnTo>
                <a:lnTo>
                  <a:pt x="367922" y="2068438"/>
                </a:lnTo>
                <a:lnTo>
                  <a:pt x="399520" y="2100037"/>
                </a:lnTo>
                <a:lnTo>
                  <a:pt x="432175" y="2130549"/>
                </a:lnTo>
                <a:lnTo>
                  <a:pt x="465858" y="2159945"/>
                </a:lnTo>
                <a:lnTo>
                  <a:pt x="500538" y="2188196"/>
                </a:lnTo>
                <a:lnTo>
                  <a:pt x="536185" y="2215272"/>
                </a:lnTo>
                <a:lnTo>
                  <a:pt x="572771" y="2241143"/>
                </a:lnTo>
                <a:lnTo>
                  <a:pt x="610266" y="2265780"/>
                </a:lnTo>
                <a:lnTo>
                  <a:pt x="648640" y="2289153"/>
                </a:lnTo>
                <a:lnTo>
                  <a:pt x="687864" y="2311232"/>
                </a:lnTo>
                <a:lnTo>
                  <a:pt x="698119" y="2316548"/>
                </a:lnTo>
                <a:lnTo>
                  <a:pt x="698119"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pic>
        <p:nvPicPr>
          <p:cNvPr id="208" name="Google Shape;208;g392e8a54443_0_77"/>
          <p:cNvPicPr preferRelativeResize="0"/>
          <p:nvPr/>
        </p:nvPicPr>
        <p:blipFill rotWithShape="1">
          <a:blip r:embed="rId3">
            <a:alphaModFix/>
          </a:blip>
          <a:srcRect/>
          <a:stretch/>
        </p:blipFill>
        <p:spPr>
          <a:xfrm>
            <a:off x="10801857" y="1"/>
            <a:ext cx="1390143" cy="8055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392e7a4467f_0_0"/>
          <p:cNvSpPr txBox="1">
            <a:spLocks noGrp="1"/>
          </p:cNvSpPr>
          <p:nvPr>
            <p:ph type="title"/>
          </p:nvPr>
        </p:nvSpPr>
        <p:spPr>
          <a:xfrm>
            <a:off x="834896" y="247307"/>
            <a:ext cx="10461000" cy="1757148"/>
          </a:xfrm>
          <a:prstGeom prst="rect">
            <a:avLst/>
          </a:prstGeom>
          <a:noFill/>
          <a:ln>
            <a:noFill/>
          </a:ln>
        </p:spPr>
        <p:txBody>
          <a:bodyPr spcFirstLastPara="1" wrap="square" lIns="0" tIns="0" rIns="0" bIns="0" anchor="t" anchorCtr="0">
            <a:spAutoFit/>
          </a:bodyPr>
          <a:lstStyle/>
          <a:p>
            <a:pPr marL="8044" marR="3387" algn="ctr">
              <a:lnSpc>
                <a:spcPct val="110000"/>
              </a:lnSpc>
              <a:buClr>
                <a:schemeClr val="dk1"/>
              </a:buClr>
            </a:pPr>
            <a:r>
              <a:rPr lang="en-US" sz="3334" b="1">
                <a:solidFill>
                  <a:schemeClr val="hlink"/>
                </a:solidFill>
                <a:latin typeface="Poppins"/>
                <a:ea typeface="Poppins"/>
                <a:cs typeface="Poppins"/>
                <a:sym typeface="Poppins"/>
              </a:rPr>
              <a:t>Identifying Mercury in SLPs:</a:t>
            </a:r>
            <a:endParaRPr sz="3334" b="1">
              <a:latin typeface="Poppins"/>
              <a:ea typeface="Poppins"/>
              <a:cs typeface="Poppins"/>
              <a:sym typeface="Poppins"/>
            </a:endParaRPr>
          </a:p>
          <a:p>
            <a:pPr marL="1270" algn="ctr">
              <a:spcBef>
                <a:spcPts val="480"/>
              </a:spcBef>
              <a:buClr>
                <a:schemeClr val="dk1"/>
              </a:buClr>
            </a:pPr>
            <a:r>
              <a:rPr lang="en-US" sz="3334" b="1">
                <a:solidFill>
                  <a:schemeClr val="hlink"/>
                </a:solidFill>
                <a:latin typeface="Poppins"/>
                <a:ea typeface="Poppins"/>
                <a:cs typeface="Poppins"/>
                <a:sym typeface="Poppins"/>
              </a:rPr>
              <a:t>A Case Study</a:t>
            </a:r>
            <a:endParaRPr sz="3334" b="1">
              <a:latin typeface="Poppins"/>
              <a:ea typeface="Poppins"/>
              <a:cs typeface="Poppins"/>
              <a:sym typeface="Poppins"/>
            </a:endParaRPr>
          </a:p>
          <a:p>
            <a:endParaRPr/>
          </a:p>
        </p:txBody>
      </p:sp>
      <p:sp>
        <p:nvSpPr>
          <p:cNvPr id="214" name="Google Shape;214;g392e7a4467f_0_0"/>
          <p:cNvSpPr/>
          <p:nvPr/>
        </p:nvSpPr>
        <p:spPr>
          <a:xfrm rot="-3280241">
            <a:off x="5183126" y="3188360"/>
            <a:ext cx="1764558" cy="1761117"/>
          </a:xfrm>
          <a:prstGeom prst="ellipse">
            <a:avLst/>
          </a:prstGeom>
          <a:solidFill>
            <a:srgbClr val="A1C2FA"/>
          </a:solidFill>
          <a:ln>
            <a:noFill/>
          </a:ln>
        </p:spPr>
        <p:txBody>
          <a:bodyPr spcFirstLastPara="1" wrap="square" lIns="121900" tIns="60933" rIns="121900" bIns="60933" anchor="ctr"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grpSp>
        <p:nvGrpSpPr>
          <p:cNvPr id="215" name="Google Shape;215;g392e7a4467f_0_0"/>
          <p:cNvGrpSpPr/>
          <p:nvPr/>
        </p:nvGrpSpPr>
        <p:grpSpPr>
          <a:xfrm>
            <a:off x="5554966" y="2672982"/>
            <a:ext cx="3944606" cy="4397797"/>
            <a:chOff x="4184863" y="1520198"/>
            <a:chExt cx="2958454" cy="3298348"/>
          </a:xfrm>
        </p:grpSpPr>
        <p:sp>
          <p:nvSpPr>
            <p:cNvPr id="216" name="Google Shape;216;g392e7a4467f_0_0"/>
            <p:cNvSpPr/>
            <p:nvPr/>
          </p:nvSpPr>
          <p:spPr>
            <a:xfrm rot="-3280088">
              <a:off x="4136321" y="2563569"/>
              <a:ext cx="3184127" cy="1211606"/>
            </a:xfrm>
            <a:custGeom>
              <a:avLst/>
              <a:gdLst/>
              <a:ahLst/>
              <a:cxnLst/>
              <a:rect l="l" t="t" r="r" b="b"/>
              <a:pathLst>
                <a:path w="492" h="187" extrusionOk="0">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A1C2FA"/>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17" name="Google Shape;217;g392e7a4467f_0_0"/>
            <p:cNvSpPr/>
            <p:nvPr/>
          </p:nvSpPr>
          <p:spPr>
            <a:xfrm rot="-3280088">
              <a:off x="4100923" y="2460157"/>
              <a:ext cx="2729637" cy="1205146"/>
            </a:xfrm>
            <a:custGeom>
              <a:avLst/>
              <a:gdLst/>
              <a:ahLst/>
              <a:cxnLst/>
              <a:rect l="l" t="t" r="r" b="b"/>
              <a:pathLst>
                <a:path w="440" h="194" extrusionOk="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rgbClr val="307AF3"/>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18" name="Google Shape;218;g392e7a4467f_0_0"/>
            <p:cNvSpPr txBox="1"/>
            <p:nvPr/>
          </p:nvSpPr>
          <p:spPr>
            <a:xfrm rot="-3779206">
              <a:off x="4733052" y="2863735"/>
              <a:ext cx="1577952" cy="563236"/>
            </a:xfrm>
            <a:prstGeom prst="rect">
              <a:avLst/>
            </a:prstGeom>
            <a:noFill/>
            <a:ln>
              <a:noFill/>
            </a:ln>
          </p:spPr>
          <p:txBody>
            <a:bodyPr spcFirstLastPara="1" wrap="square" lIns="121900" tIns="121900" rIns="121900" bIns="121900" anchor="ctr" anchorCtr="0">
              <a:noAutofit/>
            </a:bodyPr>
            <a:lstStyle/>
            <a:p>
              <a:pPr algn="ctr" defTabSz="609630">
                <a:buClr>
                  <a:srgbClr val="000000"/>
                </a:buClr>
                <a:buSzPts val="4000"/>
              </a:pPr>
              <a:r>
                <a:rPr lang="en-US" sz="2667" b="1" kern="0">
                  <a:solidFill>
                    <a:srgbClr val="FFFFFF"/>
                  </a:solidFill>
                  <a:latin typeface="Roboto"/>
                  <a:ea typeface="Roboto"/>
                  <a:cs typeface="Roboto"/>
                  <a:sym typeface="Roboto"/>
                </a:rPr>
                <a:t>Analytical Testing</a:t>
              </a:r>
              <a:endParaRPr sz="2667" b="1" kern="0">
                <a:solidFill>
                  <a:srgbClr val="FFFFFF"/>
                </a:solidFill>
                <a:latin typeface="Roboto"/>
                <a:ea typeface="Roboto"/>
                <a:cs typeface="Roboto"/>
                <a:sym typeface="Roboto"/>
              </a:endParaRPr>
            </a:p>
          </p:txBody>
        </p:sp>
      </p:grpSp>
      <p:grpSp>
        <p:nvGrpSpPr>
          <p:cNvPr id="219" name="Google Shape;219;g392e7a4467f_0_0"/>
          <p:cNvGrpSpPr/>
          <p:nvPr/>
        </p:nvGrpSpPr>
        <p:grpSpPr>
          <a:xfrm>
            <a:off x="3785460" y="550940"/>
            <a:ext cx="4391435" cy="4297221"/>
            <a:chOff x="2857731" y="-71333"/>
            <a:chExt cx="3293577" cy="3222916"/>
          </a:xfrm>
        </p:grpSpPr>
        <p:sp>
          <p:nvSpPr>
            <p:cNvPr id="220" name="Google Shape;220;g392e7a4467f_0_0"/>
            <p:cNvSpPr/>
            <p:nvPr/>
          </p:nvSpPr>
          <p:spPr>
            <a:xfrm rot="-3280089">
              <a:off x="3410337" y="297186"/>
              <a:ext cx="2188366" cy="2485879"/>
            </a:xfrm>
            <a:custGeom>
              <a:avLst/>
              <a:gdLst/>
              <a:ahLst/>
              <a:cxnLst/>
              <a:rect l="l" t="t" r="r" b="b"/>
              <a:pathLst>
                <a:path w="338" h="384" extrusionOk="0">
                  <a:moveTo>
                    <a:pt x="45" y="32"/>
                  </a:moveTo>
                  <a:cubicBezTo>
                    <a:pt x="189" y="32"/>
                    <a:pt x="306" y="148"/>
                    <a:pt x="306" y="292"/>
                  </a:cubicBezTo>
                  <a:cubicBezTo>
                    <a:pt x="306" y="325"/>
                    <a:pt x="300" y="355"/>
                    <a:pt x="289" y="384"/>
                  </a:cubicBezTo>
                  <a:cubicBezTo>
                    <a:pt x="301" y="384"/>
                    <a:pt x="312" y="384"/>
                    <a:pt x="324" y="383"/>
                  </a:cubicBezTo>
                  <a:cubicBezTo>
                    <a:pt x="333" y="354"/>
                    <a:pt x="338" y="324"/>
                    <a:pt x="338" y="292"/>
                  </a:cubicBezTo>
                  <a:cubicBezTo>
                    <a:pt x="338" y="131"/>
                    <a:pt x="207" y="0"/>
                    <a:pt x="45" y="0"/>
                  </a:cubicBezTo>
                  <a:cubicBezTo>
                    <a:pt x="30" y="0"/>
                    <a:pt x="15" y="1"/>
                    <a:pt x="0" y="3"/>
                  </a:cubicBezTo>
                  <a:cubicBezTo>
                    <a:pt x="6" y="13"/>
                    <a:pt x="12" y="23"/>
                    <a:pt x="18" y="33"/>
                  </a:cubicBezTo>
                  <a:cubicBezTo>
                    <a:pt x="27" y="32"/>
                    <a:pt x="36" y="32"/>
                    <a:pt x="45" y="32"/>
                  </a:cubicBezTo>
                  <a:close/>
                </a:path>
              </a:pathLst>
            </a:custGeom>
            <a:solidFill>
              <a:srgbClr val="A1C2FA"/>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21" name="Google Shape;221;g392e7a4467f_0_0"/>
            <p:cNvSpPr/>
            <p:nvPr/>
          </p:nvSpPr>
          <p:spPr>
            <a:xfrm rot="-3280088">
              <a:off x="3667674" y="581521"/>
              <a:ext cx="1790169" cy="2186080"/>
            </a:xfrm>
            <a:custGeom>
              <a:avLst/>
              <a:gdLst/>
              <a:ahLst/>
              <a:cxnLst/>
              <a:rect l="l" t="t" r="r" b="b"/>
              <a:pathLst>
                <a:path w="288" h="352" extrusionOk="0">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rgbClr val="0D5CDF"/>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22" name="Google Shape;222;g392e7a4467f_0_0"/>
            <p:cNvSpPr txBox="1"/>
            <p:nvPr/>
          </p:nvSpPr>
          <p:spPr>
            <a:xfrm>
              <a:off x="3782825" y="1153125"/>
              <a:ext cx="1578000" cy="563100"/>
            </a:xfrm>
            <a:prstGeom prst="rect">
              <a:avLst/>
            </a:prstGeom>
            <a:noFill/>
            <a:ln>
              <a:noFill/>
            </a:ln>
          </p:spPr>
          <p:txBody>
            <a:bodyPr spcFirstLastPara="1" wrap="square" lIns="121900" tIns="121900" rIns="121900" bIns="121900" anchor="ctr" anchorCtr="0">
              <a:noAutofit/>
            </a:bodyPr>
            <a:lstStyle/>
            <a:p>
              <a:pPr algn="ctr" defTabSz="609630">
                <a:buClr>
                  <a:srgbClr val="000000"/>
                </a:buClr>
                <a:buSzPts val="4000"/>
              </a:pPr>
              <a:r>
                <a:rPr lang="en-US" sz="2667" b="1" kern="0">
                  <a:solidFill>
                    <a:srgbClr val="FFFFFF"/>
                  </a:solidFill>
                  <a:latin typeface="Roboto"/>
                  <a:ea typeface="Roboto"/>
                  <a:cs typeface="Roboto"/>
                  <a:sym typeface="Roboto"/>
                </a:rPr>
                <a:t>HS Codes</a:t>
              </a:r>
              <a:endParaRPr sz="2667" b="1" kern="0">
                <a:solidFill>
                  <a:srgbClr val="FFFFFF"/>
                </a:solidFill>
                <a:latin typeface="Roboto"/>
                <a:ea typeface="Roboto"/>
                <a:cs typeface="Roboto"/>
                <a:sym typeface="Roboto"/>
              </a:endParaRPr>
            </a:p>
          </p:txBody>
        </p:sp>
      </p:grpSp>
      <p:grpSp>
        <p:nvGrpSpPr>
          <p:cNvPr id="223" name="Google Shape;223;g392e7a4467f_0_0"/>
          <p:cNvGrpSpPr/>
          <p:nvPr/>
        </p:nvGrpSpPr>
        <p:grpSpPr>
          <a:xfrm>
            <a:off x="2588333" y="2892279"/>
            <a:ext cx="4565911" cy="4163037"/>
            <a:chOff x="1959887" y="1684671"/>
            <a:chExt cx="3424433" cy="3122278"/>
          </a:xfrm>
        </p:grpSpPr>
        <p:sp>
          <p:nvSpPr>
            <p:cNvPr id="224" name="Google Shape;224;g392e7a4467f_0_0"/>
            <p:cNvSpPr/>
            <p:nvPr/>
          </p:nvSpPr>
          <p:spPr>
            <a:xfrm rot="-3280088">
              <a:off x="2859669" y="1740600"/>
              <a:ext cx="1624870" cy="3045726"/>
            </a:xfrm>
            <a:custGeom>
              <a:avLst/>
              <a:gdLst/>
              <a:ahLst/>
              <a:cxnLst/>
              <a:rect l="l" t="t" r="r" b="b"/>
              <a:pathLst>
                <a:path w="251" h="470" extrusionOk="0">
                  <a:moveTo>
                    <a:pt x="32" y="286"/>
                  </a:moveTo>
                  <a:cubicBezTo>
                    <a:pt x="32" y="157"/>
                    <a:pt x="127" y="49"/>
                    <a:pt x="251" y="29"/>
                  </a:cubicBezTo>
                  <a:cubicBezTo>
                    <a:pt x="245" y="19"/>
                    <a:pt x="239" y="9"/>
                    <a:pt x="233" y="0"/>
                  </a:cubicBezTo>
                  <a:cubicBezTo>
                    <a:pt x="100" y="28"/>
                    <a:pt x="0" y="145"/>
                    <a:pt x="0" y="286"/>
                  </a:cubicBezTo>
                  <a:cubicBezTo>
                    <a:pt x="0" y="356"/>
                    <a:pt x="25" y="420"/>
                    <a:pt x="65" y="470"/>
                  </a:cubicBezTo>
                  <a:cubicBezTo>
                    <a:pt x="70" y="460"/>
                    <a:pt x="76" y="450"/>
                    <a:pt x="82" y="440"/>
                  </a:cubicBezTo>
                  <a:cubicBezTo>
                    <a:pt x="51" y="397"/>
                    <a:pt x="32" y="344"/>
                    <a:pt x="32" y="286"/>
                  </a:cubicBezTo>
                  <a:close/>
                </a:path>
              </a:pathLst>
            </a:custGeom>
            <a:solidFill>
              <a:srgbClr val="A1C2FA"/>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25" name="Google Shape;225;g392e7a4467f_0_0"/>
            <p:cNvSpPr/>
            <p:nvPr/>
          </p:nvSpPr>
          <p:spPr>
            <a:xfrm rot="-3280089">
              <a:off x="3037225" y="1789647"/>
              <a:ext cx="1575644" cy="2550423"/>
            </a:xfrm>
            <a:custGeom>
              <a:avLst/>
              <a:gdLst/>
              <a:ahLst/>
              <a:cxnLst/>
              <a:rect l="l" t="t" r="r" b="b"/>
              <a:pathLst>
                <a:path w="254" h="411" extrusionOk="0">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rgbClr val="0942A1"/>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26" name="Google Shape;226;g392e7a4467f_0_0"/>
            <p:cNvSpPr txBox="1"/>
            <p:nvPr/>
          </p:nvSpPr>
          <p:spPr>
            <a:xfrm rot="3725110" flipH="1">
              <a:off x="2866277" y="2863871"/>
              <a:ext cx="1577671" cy="563103"/>
            </a:xfrm>
            <a:prstGeom prst="rect">
              <a:avLst/>
            </a:prstGeom>
            <a:noFill/>
            <a:ln>
              <a:noFill/>
            </a:ln>
          </p:spPr>
          <p:txBody>
            <a:bodyPr spcFirstLastPara="1" wrap="square" lIns="121900" tIns="121900" rIns="121900" bIns="121900" anchor="ctr" anchorCtr="0">
              <a:noAutofit/>
            </a:bodyPr>
            <a:lstStyle/>
            <a:p>
              <a:pPr algn="ctr" defTabSz="609630">
                <a:buClr>
                  <a:srgbClr val="000000"/>
                </a:buClr>
                <a:buSzPts val="4000"/>
              </a:pPr>
              <a:r>
                <a:rPr lang="en-US" sz="2667" b="1" kern="0">
                  <a:solidFill>
                    <a:srgbClr val="FFFFFF"/>
                  </a:solidFill>
                  <a:latin typeface="Roboto"/>
                  <a:ea typeface="Roboto"/>
                  <a:cs typeface="Roboto"/>
                  <a:sym typeface="Roboto"/>
                </a:rPr>
                <a:t>Database</a:t>
              </a:r>
              <a:endParaRPr sz="2667" b="1" kern="0">
                <a:solidFill>
                  <a:srgbClr val="FFFFFF"/>
                </a:solidFill>
                <a:latin typeface="Roboto"/>
                <a:ea typeface="Roboto"/>
                <a:cs typeface="Roboto"/>
                <a:sym typeface="Roboto"/>
              </a:endParaRPr>
            </a:p>
          </p:txBody>
        </p:sp>
      </p:grpSp>
      <p:pic>
        <p:nvPicPr>
          <p:cNvPr id="227" name="Google Shape;227;g392e7a4467f_0_0"/>
          <p:cNvPicPr preferRelativeResize="0"/>
          <p:nvPr/>
        </p:nvPicPr>
        <p:blipFill rotWithShape="1">
          <a:blip r:embed="rId3">
            <a:alphaModFix/>
          </a:blip>
          <a:srcRect/>
          <a:stretch/>
        </p:blipFill>
        <p:spPr>
          <a:xfrm>
            <a:off x="7" y="1"/>
            <a:ext cx="1390143" cy="8055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231"/>
        <p:cNvGrpSpPr/>
        <p:nvPr/>
      </p:nvGrpSpPr>
      <p:grpSpPr>
        <a:xfrm>
          <a:off x="0" y="0"/>
          <a:ext cx="0" cy="0"/>
          <a:chOff x="0" y="0"/>
          <a:chExt cx="0" cy="0"/>
        </a:xfrm>
      </p:grpSpPr>
      <p:sp>
        <p:nvSpPr>
          <p:cNvPr id="232" name="Google Shape;232;g392e7a4467f_0_220" descr="$PPTXTitle"/>
          <p:cNvSpPr txBox="1">
            <a:spLocks noGrp="1"/>
          </p:cNvSpPr>
          <p:nvPr>
            <p:ph type="title"/>
          </p:nvPr>
        </p:nvSpPr>
        <p:spPr>
          <a:xfrm>
            <a:off x="703952" y="351806"/>
            <a:ext cx="8858200" cy="629297"/>
          </a:xfrm>
          <a:prstGeom prst="rect">
            <a:avLst/>
          </a:prstGeom>
          <a:noFill/>
          <a:ln>
            <a:noFill/>
          </a:ln>
        </p:spPr>
        <p:txBody>
          <a:bodyPr spcFirstLastPara="1" wrap="square" lIns="0" tIns="8467" rIns="0" bIns="0" anchor="t" anchorCtr="0">
            <a:spAutoFit/>
          </a:bodyPr>
          <a:lstStyle/>
          <a:p>
            <a:pPr marL="8467" marR="3387">
              <a:lnSpc>
                <a:spcPct val="110000"/>
              </a:lnSpc>
            </a:pPr>
            <a:r>
              <a:rPr lang="en-US" sz="3667" b="1">
                <a:solidFill>
                  <a:srgbClr val="1F487C"/>
                </a:solidFill>
                <a:latin typeface="Poppins"/>
                <a:ea typeface="Poppins"/>
                <a:cs typeface="Poppins"/>
                <a:sym typeface="Poppins"/>
              </a:rPr>
              <a:t>HS Codes</a:t>
            </a:r>
            <a:endParaRPr sz="3667" b="1">
              <a:latin typeface="Poppins"/>
              <a:ea typeface="Poppins"/>
              <a:cs typeface="Poppins"/>
              <a:sym typeface="Poppins"/>
            </a:endParaRPr>
          </a:p>
        </p:txBody>
      </p:sp>
      <p:grpSp>
        <p:nvGrpSpPr>
          <p:cNvPr id="233" name="Google Shape;233;g392e7a4467f_0_220"/>
          <p:cNvGrpSpPr/>
          <p:nvPr/>
        </p:nvGrpSpPr>
        <p:grpSpPr>
          <a:xfrm>
            <a:off x="0" y="4956217"/>
            <a:ext cx="4879843" cy="1902036"/>
            <a:chOff x="0" y="7434326"/>
            <a:chExt cx="7319764" cy="2853054"/>
          </a:xfrm>
        </p:grpSpPr>
        <p:sp>
          <p:nvSpPr>
            <p:cNvPr id="234" name="Google Shape;234;g392e7a4467f_0_220"/>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35" name="Google Shape;235;g392e7a4467f_0_220"/>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grpSp>
      <p:sp>
        <p:nvSpPr>
          <p:cNvPr id="236" name="Google Shape;236;g392e7a4467f_0_220"/>
          <p:cNvSpPr txBox="1">
            <a:spLocks noGrp="1"/>
          </p:cNvSpPr>
          <p:nvPr>
            <p:ph type="body" idx="1"/>
          </p:nvPr>
        </p:nvSpPr>
        <p:spPr>
          <a:xfrm>
            <a:off x="992199" y="1050700"/>
            <a:ext cx="10696200" cy="4957020"/>
          </a:xfrm>
          <a:prstGeom prst="rect">
            <a:avLst/>
          </a:prstGeom>
          <a:noFill/>
          <a:ln>
            <a:noFill/>
          </a:ln>
        </p:spPr>
        <p:txBody>
          <a:bodyPr spcFirstLastPara="1" wrap="square" lIns="0" tIns="8467" rIns="0" bIns="0" anchor="t" anchorCtr="0">
            <a:spAutoFit/>
          </a:bodyPr>
          <a:lstStyle/>
          <a:p>
            <a:pPr marL="266065" marR="317500" indent="-266065">
              <a:lnSpc>
                <a:spcPct val="115000"/>
              </a:lnSpc>
              <a:buClr>
                <a:srgbClr val="1F487C"/>
              </a:buClr>
              <a:buSzPts val="3000"/>
              <a:buFont typeface="Times New Roman"/>
              <a:buChar char="●"/>
            </a:pPr>
            <a:r>
              <a:rPr lang="en-US">
                <a:latin typeface="Poppins"/>
                <a:ea typeface="Poppins"/>
                <a:cs typeface="Poppins"/>
                <a:sym typeface="Poppins"/>
              </a:rPr>
              <a:t>Mercury-specific HS codes exist for elemental mercury, compounds, and some products, e.g.:</a:t>
            </a:r>
            <a:endParaRPr lang="en-US">
              <a:latin typeface="Poppins"/>
              <a:ea typeface="Poppins"/>
              <a:cs typeface="Poppins"/>
            </a:endParaRPr>
          </a:p>
          <a:p>
            <a:pPr marL="609600" marR="317500" lvl="1" indent="-279400">
              <a:lnSpc>
                <a:spcPct val="115000"/>
              </a:lnSpc>
              <a:buClr>
                <a:srgbClr val="1F487C"/>
              </a:buClr>
              <a:buSzPts val="3000"/>
              <a:buFont typeface="Times New Roman"/>
              <a:buChar char="○"/>
            </a:pPr>
            <a:r>
              <a:rPr lang="en-US" sz="2000">
                <a:solidFill>
                  <a:srgbClr val="1F487C"/>
                </a:solidFill>
                <a:latin typeface="Poppins"/>
                <a:ea typeface="Poppins"/>
                <a:cs typeface="Poppins"/>
                <a:sym typeface="Poppins"/>
              </a:rPr>
              <a:t>HS 280540 – Mercury</a:t>
            </a:r>
            <a:endParaRPr sz="2000">
              <a:solidFill>
                <a:srgbClr val="1F487C"/>
              </a:solidFill>
              <a:latin typeface="Poppins"/>
              <a:ea typeface="Poppins"/>
              <a:cs typeface="Poppins"/>
            </a:endParaRPr>
          </a:p>
          <a:p>
            <a:pPr marL="609600" marR="317500" lvl="1" indent="-279400">
              <a:lnSpc>
                <a:spcPct val="115000"/>
              </a:lnSpc>
              <a:buClr>
                <a:srgbClr val="1F487C"/>
              </a:buClr>
              <a:buSzPts val="3000"/>
              <a:buFont typeface="Times New Roman"/>
              <a:buChar char="○"/>
            </a:pPr>
            <a:r>
              <a:rPr lang="en-US" sz="2000">
                <a:solidFill>
                  <a:srgbClr val="1F487C"/>
                </a:solidFill>
                <a:latin typeface="Poppins"/>
                <a:ea typeface="Poppins"/>
                <a:cs typeface="Poppins"/>
                <a:sym typeface="Poppins"/>
              </a:rPr>
              <a:t>HS 285200 – Inorganic/organic mercury compounds (excluding amalgams)</a:t>
            </a:r>
            <a:endParaRPr sz="2000">
              <a:solidFill>
                <a:srgbClr val="1F487C"/>
              </a:solidFill>
              <a:latin typeface="Poppins"/>
              <a:ea typeface="Poppins"/>
              <a:cs typeface="Poppins"/>
            </a:endParaRPr>
          </a:p>
          <a:p>
            <a:pPr marL="609600" marR="317500" lvl="1" indent="-279400">
              <a:lnSpc>
                <a:spcPct val="115000"/>
              </a:lnSpc>
              <a:buClr>
                <a:srgbClr val="1F487C"/>
              </a:buClr>
              <a:buSzPts val="3000"/>
              <a:buFont typeface="Times New Roman"/>
              <a:buChar char="○"/>
            </a:pPr>
            <a:r>
              <a:rPr lang="en-US" sz="2000">
                <a:solidFill>
                  <a:srgbClr val="1F487C"/>
                </a:solidFill>
                <a:latin typeface="Poppins"/>
                <a:ea typeface="Poppins"/>
                <a:cs typeface="Poppins"/>
                <a:sym typeface="Poppins"/>
              </a:rPr>
              <a:t>HS 853931 – Fluorescent discharge lamps (hot cathode)</a:t>
            </a:r>
            <a:endParaRPr sz="2000">
              <a:solidFill>
                <a:srgbClr val="1F487C"/>
              </a:solidFill>
              <a:latin typeface="Poppins"/>
              <a:ea typeface="Poppins"/>
              <a:cs typeface="Poppins"/>
            </a:endParaRPr>
          </a:p>
          <a:p>
            <a:pPr marL="266065" marR="317500" indent="-266065">
              <a:lnSpc>
                <a:spcPct val="115000"/>
              </a:lnSpc>
              <a:buClr>
                <a:srgbClr val="1F487C"/>
              </a:buClr>
              <a:buSzPts val="3000"/>
              <a:buFont typeface="Times New Roman"/>
              <a:buChar char="●"/>
            </a:pPr>
            <a:r>
              <a:rPr lang="en-US">
                <a:latin typeface="Poppins"/>
                <a:ea typeface="Poppins"/>
                <a:cs typeface="Poppins"/>
                <a:sym typeface="Poppins"/>
              </a:rPr>
              <a:t>Many mercury-containing products are classified under broader HS codes that are not mercury-specific. These codes cover mixed materials and products, meaning mercury trade is often hidden within non-mercury headings.</a:t>
            </a:r>
            <a:endParaRPr>
              <a:latin typeface="Poppins"/>
              <a:ea typeface="Poppins"/>
              <a:cs typeface="Poppins"/>
            </a:endParaRPr>
          </a:p>
          <a:p>
            <a:pPr marL="266065" marR="317500" indent="-266065">
              <a:lnSpc>
                <a:spcPct val="115000"/>
              </a:lnSpc>
              <a:buClr>
                <a:srgbClr val="1F487C"/>
              </a:buClr>
              <a:buSzPts val="3000"/>
              <a:buFont typeface="Times New Roman"/>
              <a:buChar char="●"/>
            </a:pPr>
            <a:r>
              <a:rPr lang="en-US">
                <a:latin typeface="Poppins"/>
                <a:ea typeface="Poppins"/>
                <a:cs typeface="Poppins"/>
                <a:sym typeface="Poppins"/>
              </a:rPr>
              <a:t>No globally harmonized HS codes exist specifically for all mercury-added products (including SLPs).</a:t>
            </a:r>
            <a:endParaRPr>
              <a:latin typeface="Poppins"/>
              <a:ea typeface="Poppins"/>
              <a:cs typeface="Poppins"/>
            </a:endParaRPr>
          </a:p>
          <a:p>
            <a:pPr marL="266065" marR="317500" indent="-266065">
              <a:lnSpc>
                <a:spcPct val="115000"/>
              </a:lnSpc>
              <a:buClr>
                <a:srgbClr val="1F487C"/>
              </a:buClr>
              <a:buSzPts val="3000"/>
              <a:buFont typeface="Times New Roman"/>
              <a:buChar char="●"/>
            </a:pPr>
            <a:r>
              <a:rPr lang="en-US" b="1">
                <a:latin typeface="Poppins"/>
                <a:ea typeface="Poppins"/>
                <a:cs typeface="Poppins"/>
                <a:sym typeface="Poppins"/>
              </a:rPr>
              <a:t>Countries may extend HS codes (8–10 digits) at the national level to identify mercury content.</a:t>
            </a:r>
            <a:endParaRPr sz="1900" b="1">
              <a:solidFill>
                <a:schemeClr val="dk1"/>
              </a:solidFill>
              <a:latin typeface="Poppins"/>
              <a:ea typeface="Poppins"/>
              <a:cs typeface="Poppins"/>
            </a:endParaRPr>
          </a:p>
          <a:p>
            <a:pPr marL="0" marR="500828" indent="0">
              <a:lnSpc>
                <a:spcPct val="114999"/>
              </a:lnSpc>
              <a:spcBef>
                <a:spcPts val="2760"/>
              </a:spcBef>
            </a:pPr>
            <a:endParaRPr sz="1933">
              <a:latin typeface="Poppins"/>
              <a:ea typeface="Poppins"/>
              <a:cs typeface="Poppins"/>
              <a:sym typeface="Poppins"/>
            </a:endParaRPr>
          </a:p>
        </p:txBody>
      </p:sp>
      <p:sp>
        <p:nvSpPr>
          <p:cNvPr id="237" name="Google Shape;237;g392e7a4467f_0_220"/>
          <p:cNvSpPr/>
          <p:nvPr/>
        </p:nvSpPr>
        <p:spPr>
          <a:xfrm>
            <a:off x="0" y="1452786"/>
            <a:ext cx="1104476" cy="2892637"/>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38" name="Google Shape;238;g392e7a4467f_0_220"/>
          <p:cNvSpPr/>
          <p:nvPr/>
        </p:nvSpPr>
        <p:spPr>
          <a:xfrm>
            <a:off x="10719408" y="-217350"/>
            <a:ext cx="1746250" cy="1413087"/>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39" name="Google Shape;239;g392e7a4467f_0_220"/>
          <p:cNvSpPr/>
          <p:nvPr/>
        </p:nvSpPr>
        <p:spPr>
          <a:xfrm>
            <a:off x="9407230" y="5610352"/>
            <a:ext cx="2785110" cy="1247986"/>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40" name="Google Shape;240;g392e7a4467f_0_220"/>
          <p:cNvSpPr/>
          <p:nvPr/>
        </p:nvSpPr>
        <p:spPr>
          <a:xfrm>
            <a:off x="11399181" y="3126211"/>
            <a:ext cx="792903" cy="1739053"/>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pic>
        <p:nvPicPr>
          <p:cNvPr id="241" name="Google Shape;241;g392e7a4467f_0_220"/>
          <p:cNvPicPr preferRelativeResize="0"/>
          <p:nvPr/>
        </p:nvPicPr>
        <p:blipFill rotWithShape="1">
          <a:blip r:embed="rId3">
            <a:alphaModFix/>
          </a:blip>
          <a:srcRect/>
          <a:stretch/>
        </p:blipFill>
        <p:spPr>
          <a:xfrm>
            <a:off x="10801857" y="6052451"/>
            <a:ext cx="1390143" cy="8055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3be24e812e4_0_5"/>
          <p:cNvSpPr txBox="1">
            <a:spLocks noGrp="1"/>
          </p:cNvSpPr>
          <p:nvPr>
            <p:ph type="title"/>
          </p:nvPr>
        </p:nvSpPr>
        <p:spPr>
          <a:xfrm>
            <a:off x="415600" y="593367"/>
            <a:ext cx="11360800" cy="620747"/>
          </a:xfrm>
          <a:prstGeom prst="rect">
            <a:avLst/>
          </a:prstGeom>
          <a:noFill/>
          <a:ln>
            <a:noFill/>
          </a:ln>
        </p:spPr>
        <p:txBody>
          <a:bodyPr spcFirstLastPara="1" wrap="square" lIns="0" tIns="0" rIns="0" bIns="0" anchor="t" anchorCtr="0">
            <a:spAutoFit/>
          </a:bodyPr>
          <a:lstStyle/>
          <a:p>
            <a:pPr marL="8467" marR="3387">
              <a:lnSpc>
                <a:spcPct val="110000"/>
              </a:lnSpc>
            </a:pPr>
            <a:r>
              <a:rPr lang="en-US" sz="3667" b="1">
                <a:solidFill>
                  <a:srgbClr val="1F487C"/>
                </a:solidFill>
                <a:latin typeface="Poppins"/>
                <a:ea typeface="Poppins"/>
                <a:cs typeface="Poppins"/>
                <a:sym typeface="Poppins"/>
              </a:rPr>
              <a:t>HS Codes</a:t>
            </a:r>
            <a:endParaRPr/>
          </a:p>
        </p:txBody>
      </p:sp>
      <p:sp>
        <p:nvSpPr>
          <p:cNvPr id="247" name="Google Shape;247;g3be24e812e4_0_5"/>
          <p:cNvSpPr txBox="1">
            <a:spLocks noGrp="1"/>
          </p:cNvSpPr>
          <p:nvPr>
            <p:ph type="body" idx="1"/>
          </p:nvPr>
        </p:nvSpPr>
        <p:spPr>
          <a:xfrm>
            <a:off x="415600" y="1536633"/>
            <a:ext cx="11360800" cy="4826962"/>
          </a:xfrm>
          <a:prstGeom prst="rect">
            <a:avLst/>
          </a:prstGeom>
          <a:noFill/>
          <a:ln>
            <a:noFill/>
          </a:ln>
        </p:spPr>
        <p:txBody>
          <a:bodyPr spcFirstLastPara="1" wrap="square" lIns="0" tIns="0" rIns="0" bIns="0" anchor="t" anchorCtr="0">
            <a:spAutoFit/>
          </a:bodyPr>
          <a:lstStyle/>
          <a:p>
            <a:pPr marL="0" indent="0" algn="ctr">
              <a:lnSpc>
                <a:spcPct val="150000"/>
              </a:lnSpc>
              <a:buClr>
                <a:schemeClr val="dk1"/>
              </a:buClr>
              <a:buSzPts val="2200"/>
            </a:pPr>
            <a:r>
              <a:rPr lang="en-US" sz="2000">
                <a:latin typeface="Poppins"/>
                <a:ea typeface="Poppins"/>
                <a:cs typeface="Poppins"/>
                <a:sym typeface="Poppins"/>
              </a:rPr>
              <a:t>Based on the low average value per kilogram of compound traded, it can be deduced that while the </a:t>
            </a:r>
            <a:r>
              <a:rPr lang="en-US" sz="2000" b="1">
                <a:latin typeface="Poppins"/>
                <a:ea typeface="Poppins"/>
                <a:cs typeface="Poppins"/>
                <a:sym typeface="Poppins"/>
              </a:rPr>
              <a:t>HS Code: 285210</a:t>
            </a:r>
            <a:r>
              <a:rPr lang="en-US" sz="2000">
                <a:latin typeface="Poppins"/>
                <a:ea typeface="Poppins"/>
                <a:cs typeface="Poppins"/>
                <a:sym typeface="Poppins"/>
              </a:rPr>
              <a:t> – mercury compounds, chemically defined, inorganic or organic (excluding amalgams) – is meant to be used for </a:t>
            </a:r>
            <a:r>
              <a:rPr lang="en-US" sz="2000" b="1">
                <a:latin typeface="Poppins"/>
                <a:ea typeface="Poppins"/>
                <a:cs typeface="Poppins"/>
                <a:sym typeface="Poppins"/>
              </a:rPr>
              <a:t>only mercury compounds. </a:t>
            </a:r>
            <a:endParaRPr lang="en-US" sz="2800">
              <a:solidFill>
                <a:srgbClr val="000000"/>
              </a:solidFill>
              <a:latin typeface="Poppins"/>
              <a:ea typeface="Poppins"/>
              <a:cs typeface="Poppins"/>
              <a:sym typeface="Poppins"/>
            </a:endParaRPr>
          </a:p>
          <a:p>
            <a:pPr marL="0" indent="0" algn="ctr">
              <a:lnSpc>
                <a:spcPct val="150000"/>
              </a:lnSpc>
              <a:buSzPts val="2200"/>
            </a:pPr>
            <a:r>
              <a:rPr lang="en-US" sz="2000">
                <a:latin typeface="Poppins"/>
                <a:ea typeface="Poppins"/>
                <a:cs typeface="Poppins"/>
                <a:sym typeface="Poppins"/>
              </a:rPr>
              <a:t>The volumes reflect that it includes byproduct compounds meaning that identifying commercial trade of mercury compounds </a:t>
            </a:r>
            <a:r>
              <a:rPr lang="en-US" sz="2000" b="1">
                <a:latin typeface="Poppins"/>
                <a:ea typeface="Poppins"/>
                <a:cs typeface="Poppins"/>
                <a:sym typeface="Poppins"/>
              </a:rPr>
              <a:t>is still not fully captured</a:t>
            </a:r>
            <a:r>
              <a:rPr lang="en-US" sz="2000">
                <a:latin typeface="Poppins"/>
                <a:ea typeface="Poppins"/>
                <a:cs typeface="Poppins"/>
                <a:sym typeface="Poppins"/>
              </a:rPr>
              <a:t>. </a:t>
            </a:r>
            <a:endParaRPr lang="en-US" sz="2800">
              <a:solidFill>
                <a:schemeClr val="dk1"/>
              </a:solidFill>
              <a:latin typeface="Poppins"/>
              <a:ea typeface="Poppins"/>
              <a:cs typeface="Poppins"/>
            </a:endParaRPr>
          </a:p>
          <a:p>
            <a:pPr marL="0" indent="0" algn="ctr">
              <a:lnSpc>
                <a:spcPct val="150000"/>
              </a:lnSpc>
              <a:buSzPts val="2200"/>
            </a:pPr>
            <a:endParaRPr lang="en-US" sz="2000">
              <a:latin typeface="Poppins"/>
              <a:ea typeface="Poppins"/>
              <a:cs typeface="Poppins"/>
              <a:sym typeface="Poppins"/>
            </a:endParaRPr>
          </a:p>
          <a:p>
            <a:pPr marL="0" indent="0">
              <a:lnSpc>
                <a:spcPct val="120000"/>
              </a:lnSpc>
              <a:spcBef>
                <a:spcPts val="2533"/>
              </a:spcBef>
              <a:buSzPts val="1100"/>
            </a:pPr>
            <a:r>
              <a:rPr lang="en-US" sz="2000" b="1">
                <a:solidFill>
                  <a:schemeClr val="dk2"/>
                </a:solidFill>
                <a:highlight>
                  <a:srgbClr val="FFFFFF"/>
                </a:highlight>
                <a:latin typeface="Poppins"/>
                <a:ea typeface="Poppins"/>
                <a:cs typeface="Poppins"/>
                <a:sym typeface="Poppins"/>
              </a:rPr>
              <a:t>UNEP/MC/COP.6/INF/5 - Study of the global supply, production, trade and use of mercury compounds</a:t>
            </a:r>
            <a:r>
              <a:rPr lang="en-US" sz="2000">
                <a:solidFill>
                  <a:schemeClr val="dk2"/>
                </a:solidFill>
                <a:latin typeface="Poppins"/>
                <a:ea typeface="Poppins"/>
                <a:cs typeface="Poppins"/>
                <a:sym typeface="Poppins"/>
              </a:rPr>
              <a:t>: </a:t>
            </a:r>
            <a:r>
              <a:rPr lang="en-US" sz="2000" u="sng">
                <a:solidFill>
                  <a:schemeClr val="dk2"/>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https://minamataconvention.org/en/documents/unep-mc-cop-6-inf-5-study-global-supply-production-trade-and-use-mercury-compounds</a:t>
            </a:r>
            <a:endParaRPr sz="2000">
              <a:solidFill>
                <a:schemeClr val="dk2"/>
              </a:solidFill>
              <a:latin typeface="Poppins"/>
              <a:ea typeface="Poppins"/>
              <a:cs typeface="Poppins"/>
            </a:endParaRPr>
          </a:p>
          <a:p>
            <a:pPr marL="0" indent="0">
              <a:spcBef>
                <a:spcPts val="2533"/>
              </a:spcBef>
            </a:pPr>
            <a:endParaRPr sz="2000"/>
          </a:p>
        </p:txBody>
      </p:sp>
      <p:pic>
        <p:nvPicPr>
          <p:cNvPr id="248" name="Google Shape;248;g3be24e812e4_0_5"/>
          <p:cNvPicPr preferRelativeResize="0"/>
          <p:nvPr/>
        </p:nvPicPr>
        <p:blipFill rotWithShape="1">
          <a:blip r:embed="rId4">
            <a:alphaModFix/>
          </a:blip>
          <a:srcRect/>
          <a:stretch/>
        </p:blipFill>
        <p:spPr>
          <a:xfrm>
            <a:off x="10801857" y="1"/>
            <a:ext cx="1390143" cy="805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4">
          <a:extLst>
            <a:ext uri="{FF2B5EF4-FFF2-40B4-BE49-F238E27FC236}">
              <a16:creationId xmlns:a16="http://schemas.microsoft.com/office/drawing/2014/main" id="{62512822-3889-490A-75B3-F65026C3122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5AFF518-3D47-3F35-70B3-73CFA418C4A6}"/>
              </a:ext>
            </a:extLst>
          </p:cNvPr>
          <p:cNvPicPr>
            <a:picLocks noChangeAspect="1"/>
          </p:cNvPicPr>
          <p:nvPr/>
        </p:nvPicPr>
        <p:blipFill>
          <a:blip r:embed="rId3"/>
          <a:stretch>
            <a:fillRect/>
          </a:stretch>
        </p:blipFill>
        <p:spPr>
          <a:xfrm>
            <a:off x="793427" y="0"/>
            <a:ext cx="10747034" cy="1578659"/>
          </a:xfrm>
          <a:prstGeom prst="rect">
            <a:avLst/>
          </a:prstGeom>
        </p:spPr>
      </p:pic>
      <p:sp>
        <p:nvSpPr>
          <p:cNvPr id="21" name="Google Shape;200;p3">
            <a:extLst>
              <a:ext uri="{FF2B5EF4-FFF2-40B4-BE49-F238E27FC236}">
                <a16:creationId xmlns:a16="http://schemas.microsoft.com/office/drawing/2014/main" id="{C370F445-CBC9-7583-A5D8-0CA5A95C7B2F}"/>
              </a:ext>
            </a:extLst>
          </p:cNvPr>
          <p:cNvSpPr txBox="1"/>
          <p:nvPr/>
        </p:nvSpPr>
        <p:spPr>
          <a:xfrm>
            <a:off x="1037793" y="2015294"/>
            <a:ext cx="10289731" cy="4561249"/>
          </a:xfrm>
          <a:prstGeom prst="rect">
            <a:avLst/>
          </a:prstGeom>
          <a:solidFill>
            <a:schemeClr val="bg2">
              <a:lumMod val="20000"/>
              <a:lumOff val="80000"/>
            </a:schemeClr>
          </a:solidFill>
          <a:ln>
            <a:noFill/>
          </a:ln>
        </p:spPr>
        <p:txBody>
          <a:bodyPr spcFirstLastPara="1" wrap="square" lIns="0" tIns="0" rIns="0" bIns="0" anchor="t" anchorCtr="0">
            <a:spAutoFit/>
          </a:bodyPr>
          <a:lstStyle/>
          <a:p>
            <a:pPr marL="342900" indent="-342900" defTabSz="609630">
              <a:lnSpc>
                <a:spcPct val="130000"/>
              </a:lnSpc>
              <a:buClr>
                <a:srgbClr val="000000"/>
              </a:buClr>
              <a:buFont typeface="Arial" panose="020B0604020202020204" pitchFamily="34" charset="0"/>
              <a:buChar char="•"/>
            </a:pPr>
            <a:r>
              <a:rPr lang="en-US" sz="2000" b="1" kern="0">
                <a:solidFill>
                  <a:srgbClr val="000000"/>
                </a:solidFill>
                <a:latin typeface="Franklin Gothic Book" panose="020B0503020102020204" pitchFamily="34" charset="0"/>
                <a:ea typeface="Fira Sans Medium"/>
                <a:cs typeface="Fira Sans Medium"/>
                <a:sym typeface="Fira Sans Medium"/>
              </a:rPr>
              <a:t>Overview of the issues posed by mercury-added skin lightening products (Hg SLPs) and measures being taken under the Minamata Convention on Mercury </a:t>
            </a:r>
          </a:p>
          <a:p>
            <a:pPr marL="342900" indent="-342900" defTabSz="609630">
              <a:lnSpc>
                <a:spcPct val="130000"/>
              </a:lnSpc>
              <a:buClr>
                <a:srgbClr val="000000"/>
              </a:buClr>
              <a:buFont typeface="Arial" panose="020B0604020202020204" pitchFamily="34" charset="0"/>
              <a:buChar char="•"/>
            </a:pPr>
            <a:endParaRPr lang="en-US" sz="2000" b="1" kern="0">
              <a:solidFill>
                <a:srgbClr val="000000"/>
              </a:solidFill>
              <a:latin typeface="Franklin Gothic Book" panose="020B0503020102020204" pitchFamily="34" charset="0"/>
              <a:ea typeface="Fira Sans Medium"/>
              <a:cs typeface="Fira Sans Medium"/>
              <a:sym typeface="Fira Sans Medium"/>
            </a:endParaRPr>
          </a:p>
          <a:p>
            <a:pPr marL="342900" indent="-342900" defTabSz="609630">
              <a:lnSpc>
                <a:spcPct val="130000"/>
              </a:lnSpc>
              <a:buClr>
                <a:srgbClr val="000000"/>
              </a:buClr>
              <a:buFont typeface="Arial" panose="020B0604020202020204" pitchFamily="34" charset="0"/>
              <a:buChar char="•"/>
            </a:pPr>
            <a:r>
              <a:rPr lang="en-US" sz="2000" b="1" kern="0">
                <a:solidFill>
                  <a:srgbClr val="000000"/>
                </a:solidFill>
                <a:latin typeface="Franklin Gothic Book" panose="020B0503020102020204" pitchFamily="34" charset="0"/>
                <a:ea typeface="Fira Sans Medium"/>
                <a:cs typeface="Fira Sans Medium"/>
                <a:sym typeface="Fira Sans Medium"/>
              </a:rPr>
              <a:t>Findings of rapid sampling exercise in Jamaica</a:t>
            </a:r>
          </a:p>
          <a:p>
            <a:pPr marL="342900" indent="-342900" defTabSz="609630">
              <a:lnSpc>
                <a:spcPct val="130000"/>
              </a:lnSpc>
              <a:buClr>
                <a:srgbClr val="000000"/>
              </a:buClr>
              <a:buFont typeface="Arial" panose="020B0604020202020204" pitchFamily="34" charset="0"/>
              <a:buChar char="•"/>
            </a:pPr>
            <a:endParaRPr lang="en-US" sz="2000" b="1" kern="0">
              <a:solidFill>
                <a:srgbClr val="000000"/>
              </a:solidFill>
              <a:latin typeface="Franklin Gothic Book" panose="020B0503020102020204" pitchFamily="34" charset="0"/>
              <a:ea typeface="Fira Sans Medium"/>
              <a:cs typeface="Fira Sans Medium"/>
              <a:sym typeface="Fira Sans Medium"/>
            </a:endParaRPr>
          </a:p>
          <a:p>
            <a:pPr marL="342900" indent="-342900" defTabSz="609630">
              <a:lnSpc>
                <a:spcPct val="130000"/>
              </a:lnSpc>
              <a:buClr>
                <a:srgbClr val="000000"/>
              </a:buClr>
              <a:buFont typeface="Arial" panose="020B0604020202020204" pitchFamily="34" charset="0"/>
              <a:buChar char="•"/>
            </a:pPr>
            <a:r>
              <a:rPr lang="en-US" sz="2000" b="1" kern="0">
                <a:solidFill>
                  <a:srgbClr val="000000"/>
                </a:solidFill>
                <a:latin typeface="Franklin Gothic Book" panose="020B0503020102020204" pitchFamily="34" charset="0"/>
                <a:ea typeface="Fira Sans Medium"/>
                <a:cs typeface="Fira Sans Medium"/>
                <a:sym typeface="Fira Sans Medium"/>
              </a:rPr>
              <a:t>Tools to Enhance Hg SLP Trade Management: </a:t>
            </a:r>
            <a:r>
              <a:rPr lang="en-US" sz="2000" b="1" i="1" kern="0">
                <a:solidFill>
                  <a:srgbClr val="000000"/>
                </a:solidFill>
                <a:latin typeface="Franklin Gothic Book" panose="020B0503020102020204" pitchFamily="34" charset="0"/>
                <a:ea typeface="Fira Sans Medium"/>
                <a:cs typeface="Fira Sans Medium"/>
                <a:sym typeface="Fira Sans Medium"/>
              </a:rPr>
              <a:t>HS Codes, Use of Databases and Online Sales Assessments, Analytical Tools</a:t>
            </a:r>
          </a:p>
          <a:p>
            <a:pPr marL="342900" indent="-342900" defTabSz="609630">
              <a:lnSpc>
                <a:spcPct val="130000"/>
              </a:lnSpc>
              <a:buClr>
                <a:srgbClr val="000000"/>
              </a:buClr>
              <a:buFont typeface="Arial" panose="020B0604020202020204" pitchFamily="34" charset="0"/>
              <a:buChar char="•"/>
            </a:pPr>
            <a:endParaRPr lang="en-US" sz="2000" b="1" kern="0">
              <a:solidFill>
                <a:srgbClr val="000000"/>
              </a:solidFill>
              <a:latin typeface="Franklin Gothic Book" panose="020B0503020102020204" pitchFamily="34" charset="0"/>
              <a:ea typeface="Fira Sans Medium"/>
              <a:cs typeface="Fira Sans Medium"/>
              <a:sym typeface="Fira Sans Medium"/>
            </a:endParaRPr>
          </a:p>
          <a:p>
            <a:pPr marL="342900" indent="-342900" defTabSz="609630">
              <a:lnSpc>
                <a:spcPct val="130000"/>
              </a:lnSpc>
              <a:buClr>
                <a:srgbClr val="000000"/>
              </a:buClr>
              <a:buFont typeface="Arial" panose="020B0604020202020204" pitchFamily="34" charset="0"/>
              <a:buChar char="•"/>
            </a:pPr>
            <a:r>
              <a:rPr lang="en-US" sz="2000" b="1" kern="0">
                <a:solidFill>
                  <a:srgbClr val="000000"/>
                </a:solidFill>
                <a:latin typeface="Franklin Gothic Book" panose="020B0503020102020204" pitchFamily="34" charset="0"/>
                <a:ea typeface="Fira Sans Medium"/>
                <a:cs typeface="Fira Sans Medium"/>
                <a:sym typeface="Fira Sans Medium"/>
              </a:rPr>
              <a:t>Enforcement Actions for Jamaica</a:t>
            </a:r>
          </a:p>
          <a:p>
            <a:pPr marL="342900" indent="-342900" defTabSz="609630">
              <a:lnSpc>
                <a:spcPct val="130000"/>
              </a:lnSpc>
              <a:buClr>
                <a:srgbClr val="000000"/>
              </a:buClr>
              <a:buFont typeface="Arial" panose="020B0604020202020204" pitchFamily="34" charset="0"/>
              <a:buChar char="•"/>
            </a:pPr>
            <a:endParaRPr lang="en-US" sz="2000" b="1" kern="0">
              <a:solidFill>
                <a:srgbClr val="000000"/>
              </a:solidFill>
              <a:latin typeface="Franklin Gothic Book" panose="020B0503020102020204" pitchFamily="34" charset="0"/>
              <a:ea typeface="Fira Sans Medium"/>
              <a:cs typeface="Fira Sans Medium"/>
              <a:sym typeface="Fira Sans Medium"/>
            </a:endParaRPr>
          </a:p>
          <a:p>
            <a:pPr marL="342900" indent="-342900" defTabSz="609630">
              <a:lnSpc>
                <a:spcPct val="130000"/>
              </a:lnSpc>
              <a:buClr>
                <a:srgbClr val="000000"/>
              </a:buClr>
              <a:buFont typeface="Arial" panose="020B0604020202020204" pitchFamily="34" charset="0"/>
              <a:buChar char="•"/>
            </a:pPr>
            <a:r>
              <a:rPr lang="en-US" sz="2000" b="1" kern="0">
                <a:solidFill>
                  <a:srgbClr val="000000"/>
                </a:solidFill>
                <a:latin typeface="Franklin Gothic Book" panose="020B0503020102020204" pitchFamily="34" charset="0"/>
                <a:ea typeface="Fira Sans Medium"/>
                <a:cs typeface="Fira Sans Medium"/>
                <a:sym typeface="Fira Sans Medium"/>
              </a:rPr>
              <a:t>Open Discussion on Needs and Capacities for Enforcement of Bans on Hg SLPs</a:t>
            </a:r>
            <a:endParaRPr lang="en-US" sz="2000" b="1" kern="0">
              <a:latin typeface="Franklin Gothic Book" panose="020B0503020102020204" pitchFamily="34" charset="0"/>
              <a:cs typeface="Arial"/>
              <a:sym typeface="Fira Sans Medium"/>
            </a:endParaRPr>
          </a:p>
          <a:p>
            <a:pPr defTabSz="609630">
              <a:lnSpc>
                <a:spcPct val="130000"/>
              </a:lnSpc>
              <a:buClr>
                <a:srgbClr val="000000"/>
              </a:buClr>
            </a:pPr>
            <a:endParaRPr sz="800" kern="0">
              <a:latin typeface="Franklin Gothic Book" panose="020B0503020102020204" pitchFamily="34" charset="0"/>
              <a:cs typeface="Arial"/>
              <a:sym typeface="Arial"/>
            </a:endParaRPr>
          </a:p>
        </p:txBody>
      </p:sp>
    </p:spTree>
    <p:extLst>
      <p:ext uri="{BB962C8B-B14F-4D97-AF65-F5344CB8AC3E}">
        <p14:creationId xmlns:p14="http://schemas.microsoft.com/office/powerpoint/2010/main" val="2104978629"/>
      </p:ext>
    </p:extLst>
  </p:cSld>
  <p:clrMapOvr>
    <a:masterClrMapping/>
  </p:clrMapOvr>
  <mc:AlternateContent xmlns:mc="http://schemas.openxmlformats.org/markup-compatibility/2006">
    <mc:Choice xmlns:p14="http://schemas.microsoft.com/office/powerpoint/2010/main" Requires="p14">
      <p:transition spd="slow" p14:dur="2000" advTm="17770"/>
    </mc:Choice>
    <mc:Fallback>
      <p:transition spd="slow" advTm="17770"/>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252"/>
        <p:cNvGrpSpPr/>
        <p:nvPr/>
      </p:nvGrpSpPr>
      <p:grpSpPr>
        <a:xfrm>
          <a:off x="0" y="0"/>
          <a:ext cx="0" cy="0"/>
          <a:chOff x="0" y="0"/>
          <a:chExt cx="0" cy="0"/>
        </a:xfrm>
      </p:grpSpPr>
      <p:sp>
        <p:nvSpPr>
          <p:cNvPr id="253" name="Google Shape;253;g392e7a4467f_0_233" descr="$PPTXTitle"/>
          <p:cNvSpPr txBox="1">
            <a:spLocks noGrp="1"/>
          </p:cNvSpPr>
          <p:nvPr>
            <p:ph type="title"/>
          </p:nvPr>
        </p:nvSpPr>
        <p:spPr>
          <a:xfrm>
            <a:off x="703952" y="351806"/>
            <a:ext cx="8858200" cy="629297"/>
          </a:xfrm>
          <a:prstGeom prst="rect">
            <a:avLst/>
          </a:prstGeom>
          <a:noFill/>
          <a:ln>
            <a:noFill/>
          </a:ln>
        </p:spPr>
        <p:txBody>
          <a:bodyPr spcFirstLastPara="1" wrap="square" lIns="0" tIns="8467" rIns="0" bIns="0" anchor="t" anchorCtr="0">
            <a:spAutoFit/>
          </a:bodyPr>
          <a:lstStyle/>
          <a:p>
            <a:pPr marL="8467" marR="3387">
              <a:lnSpc>
                <a:spcPct val="110000"/>
              </a:lnSpc>
            </a:pPr>
            <a:r>
              <a:rPr lang="en-US" sz="3667" b="1">
                <a:solidFill>
                  <a:srgbClr val="1F487C"/>
                </a:solidFill>
                <a:latin typeface="Poppins"/>
                <a:ea typeface="Poppins"/>
                <a:cs typeface="Poppins"/>
                <a:sym typeface="Poppins"/>
              </a:rPr>
              <a:t>HS Codes</a:t>
            </a:r>
            <a:endParaRPr sz="3667" b="1">
              <a:latin typeface="Poppins"/>
              <a:ea typeface="Poppins"/>
              <a:cs typeface="Poppins"/>
              <a:sym typeface="Poppins"/>
            </a:endParaRPr>
          </a:p>
        </p:txBody>
      </p:sp>
      <p:grpSp>
        <p:nvGrpSpPr>
          <p:cNvPr id="254" name="Google Shape;254;g392e7a4467f_0_233"/>
          <p:cNvGrpSpPr/>
          <p:nvPr/>
        </p:nvGrpSpPr>
        <p:grpSpPr>
          <a:xfrm>
            <a:off x="0" y="5283326"/>
            <a:ext cx="4879843" cy="1902036"/>
            <a:chOff x="0" y="7434326"/>
            <a:chExt cx="7319764" cy="2853054"/>
          </a:xfrm>
        </p:grpSpPr>
        <p:sp>
          <p:nvSpPr>
            <p:cNvPr id="255" name="Google Shape;255;g392e7a4467f_0_233"/>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56" name="Google Shape;256;g392e7a4467f_0_233"/>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grpSp>
      <p:sp>
        <p:nvSpPr>
          <p:cNvPr id="257" name="Google Shape;257;g392e7a4467f_0_233"/>
          <p:cNvSpPr txBox="1">
            <a:spLocks noGrp="1"/>
          </p:cNvSpPr>
          <p:nvPr>
            <p:ph type="body" idx="1"/>
          </p:nvPr>
        </p:nvSpPr>
        <p:spPr>
          <a:xfrm>
            <a:off x="967350" y="924800"/>
            <a:ext cx="10621600" cy="5066345"/>
          </a:xfrm>
          <a:prstGeom prst="rect">
            <a:avLst/>
          </a:prstGeom>
          <a:noFill/>
          <a:ln>
            <a:noFill/>
          </a:ln>
        </p:spPr>
        <p:txBody>
          <a:bodyPr spcFirstLastPara="1" wrap="square" lIns="0" tIns="8467" rIns="0" bIns="0" anchor="t" anchorCtr="0">
            <a:spAutoFit/>
          </a:bodyPr>
          <a:lstStyle/>
          <a:p>
            <a:pPr marL="304800" indent="-274955" algn="just">
              <a:lnSpc>
                <a:spcPct val="115000"/>
              </a:lnSpc>
              <a:spcBef>
                <a:spcPts val="800"/>
              </a:spcBef>
              <a:buClr>
                <a:srgbClr val="0B5394"/>
              </a:buClr>
              <a:buSzPts val="2900"/>
              <a:buChar char="●"/>
            </a:pPr>
            <a:r>
              <a:rPr lang="en-US">
                <a:latin typeface="Poppins"/>
                <a:ea typeface="Poppins"/>
                <a:cs typeface="Poppins"/>
                <a:sym typeface="Poppins"/>
              </a:rPr>
              <a:t>Although specific HS codes for mercury-added products have not been universally adopted, countries can add extra digits (e.g., 8 or 10) to general cosmetic codes to track these specific illicit products (</a:t>
            </a:r>
            <a:r>
              <a:rPr lang="en-US" u="sng">
                <a:solidFill>
                  <a:schemeClr val="hlink"/>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WCO Trade Tools</a:t>
            </a:r>
            <a:r>
              <a:rPr lang="en-US">
                <a:latin typeface="Poppins"/>
                <a:ea typeface="Poppins"/>
                <a:cs typeface="Poppins"/>
                <a:sym typeface="Poppins"/>
              </a:rPr>
              <a:t>)</a:t>
            </a:r>
            <a:endParaRPr lang="en-US" sz="1400">
              <a:solidFill>
                <a:schemeClr val="dk1"/>
              </a:solidFill>
              <a:latin typeface="Arial"/>
              <a:ea typeface="Arial"/>
              <a:cs typeface="Arial"/>
            </a:endParaRPr>
          </a:p>
          <a:p>
            <a:pPr marL="304800" indent="-274955" algn="just">
              <a:lnSpc>
                <a:spcPct val="115000"/>
              </a:lnSpc>
              <a:buClr>
                <a:srgbClr val="0B5394"/>
              </a:buClr>
              <a:buSzPts val="2900"/>
              <a:buChar char="●"/>
            </a:pPr>
            <a:r>
              <a:rPr lang="en-US" b="1">
                <a:latin typeface="Poppins"/>
                <a:ea typeface="Poppins"/>
                <a:cs typeface="Poppins"/>
                <a:sym typeface="Poppins"/>
              </a:rPr>
              <a:t>National practice example – Uruguay:</a:t>
            </a:r>
            <a:endParaRPr b="1">
              <a:latin typeface="Poppins"/>
              <a:ea typeface="Poppins"/>
              <a:cs typeface="Poppins"/>
            </a:endParaRPr>
          </a:p>
          <a:p>
            <a:pPr marL="609600" lvl="1" indent="-274955" algn="just">
              <a:lnSpc>
                <a:spcPct val="115000"/>
              </a:lnSpc>
              <a:buClr>
                <a:schemeClr val="dk1"/>
              </a:buClr>
              <a:buSzPts val="2900"/>
              <a:buChar char="○"/>
            </a:pPr>
            <a:r>
              <a:rPr lang="en-US" sz="2000">
                <a:solidFill>
                  <a:srgbClr val="1F487C"/>
                </a:solidFill>
                <a:latin typeface="Poppins"/>
                <a:ea typeface="Poppins"/>
                <a:cs typeface="Poppins"/>
                <a:sym typeface="Poppins"/>
              </a:rPr>
              <a:t>Uses extended HS Codes for products including fluorescent lamps, mercury vapor lamps, and thermometers</a:t>
            </a:r>
            <a:endParaRPr sz="2000">
              <a:solidFill>
                <a:srgbClr val="1F487C"/>
              </a:solidFill>
              <a:latin typeface="Poppins"/>
              <a:ea typeface="Poppins"/>
              <a:cs typeface="Poppins"/>
            </a:endParaRPr>
          </a:p>
          <a:p>
            <a:pPr marL="609600" lvl="1" indent="-274955" algn="just">
              <a:lnSpc>
                <a:spcPct val="115000"/>
              </a:lnSpc>
              <a:buClr>
                <a:schemeClr val="dk1"/>
              </a:buClr>
              <a:buSzPts val="2900"/>
              <a:buChar char="○"/>
            </a:pPr>
            <a:r>
              <a:rPr lang="en-US" sz="2000">
                <a:solidFill>
                  <a:srgbClr val="1F487C"/>
                </a:solidFill>
                <a:latin typeface="Poppins"/>
                <a:ea typeface="Poppins"/>
                <a:cs typeface="Poppins"/>
                <a:sym typeface="Poppins"/>
              </a:rPr>
              <a:t>Demonstrates technical capacity for mercury tracking, though not universal mercury-flag subheadings</a:t>
            </a:r>
            <a:endParaRPr sz="2000">
              <a:solidFill>
                <a:srgbClr val="1F487C"/>
              </a:solidFill>
              <a:latin typeface="Poppins"/>
              <a:ea typeface="Poppins"/>
              <a:cs typeface="Poppins"/>
            </a:endParaRPr>
          </a:p>
          <a:p>
            <a:pPr marL="304800" indent="-279400" algn="just">
              <a:lnSpc>
                <a:spcPct val="115000"/>
              </a:lnSpc>
              <a:buClr>
                <a:srgbClr val="0B5394"/>
              </a:buClr>
              <a:buSzPts val="3000"/>
              <a:buFont typeface="Poppins"/>
              <a:buChar char="●"/>
            </a:pPr>
            <a:r>
              <a:rPr lang="en-US" b="1">
                <a:latin typeface="Poppins"/>
                <a:ea typeface="Poppins"/>
                <a:cs typeface="Poppins"/>
                <a:sym typeface="Poppins"/>
              </a:rPr>
              <a:t>International context:</a:t>
            </a:r>
            <a:endParaRPr b="1">
              <a:latin typeface="Poppins"/>
              <a:ea typeface="Poppins"/>
              <a:cs typeface="Poppins"/>
            </a:endParaRPr>
          </a:p>
          <a:p>
            <a:pPr marL="609600" lvl="1" indent="-330200" algn="just">
              <a:lnSpc>
                <a:spcPct val="115000"/>
              </a:lnSpc>
              <a:buClr>
                <a:srgbClr val="1F487C"/>
              </a:buClr>
              <a:buSzPts val="4200"/>
              <a:buFont typeface="Poppins"/>
              <a:buChar char="○"/>
            </a:pPr>
            <a:r>
              <a:rPr lang="en-US" sz="2000">
                <a:solidFill>
                  <a:srgbClr val="1F487C"/>
                </a:solidFill>
                <a:latin typeface="Poppins"/>
                <a:ea typeface="Poppins"/>
                <a:cs typeface="Poppins"/>
                <a:sym typeface="Poppins"/>
              </a:rPr>
              <a:t>Minamata Convention encourages voluntary HS Codes development for Annex A mercury-added products </a:t>
            </a:r>
            <a:endParaRPr sz="1333">
              <a:solidFill>
                <a:schemeClr val="dk1"/>
              </a:solidFill>
              <a:latin typeface="Arial"/>
              <a:ea typeface="Arial"/>
              <a:cs typeface="Arial"/>
            </a:endParaRPr>
          </a:p>
          <a:p>
            <a:pPr marL="304800" indent="-279400">
              <a:lnSpc>
                <a:spcPct val="115000"/>
              </a:lnSpc>
              <a:buClr>
                <a:srgbClr val="0B5394"/>
              </a:buClr>
              <a:buSzPts val="3000"/>
              <a:buFont typeface="Poppins"/>
              <a:buChar char="●"/>
            </a:pPr>
            <a:r>
              <a:rPr lang="en-US">
                <a:latin typeface="Poppins"/>
                <a:ea typeface="Poppins"/>
                <a:cs typeface="Poppins"/>
                <a:sym typeface="Poppins"/>
              </a:rPr>
              <a:t>Extended HS codes reduce ambiguity, improve compliance, enable smarter trade policy, and make cross-border trade run more smoothly for both governments and businesses.</a:t>
            </a:r>
            <a:endParaRPr sz="1333">
              <a:latin typeface="Arial Black"/>
              <a:ea typeface="Arial Black"/>
              <a:cs typeface="Arial Black"/>
            </a:endParaRPr>
          </a:p>
        </p:txBody>
      </p:sp>
      <p:sp>
        <p:nvSpPr>
          <p:cNvPr id="258" name="Google Shape;258;g392e7a4467f_0_233"/>
          <p:cNvSpPr/>
          <p:nvPr/>
        </p:nvSpPr>
        <p:spPr>
          <a:xfrm>
            <a:off x="0" y="1452786"/>
            <a:ext cx="1104476" cy="2892637"/>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59" name="Google Shape;259;g392e7a4467f_0_233"/>
          <p:cNvSpPr/>
          <p:nvPr/>
        </p:nvSpPr>
        <p:spPr>
          <a:xfrm>
            <a:off x="10922516" y="-488284"/>
            <a:ext cx="1746250" cy="1413087"/>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60" name="Google Shape;260;g392e7a4467f_0_233"/>
          <p:cNvSpPr/>
          <p:nvPr/>
        </p:nvSpPr>
        <p:spPr>
          <a:xfrm>
            <a:off x="9407230" y="5610352"/>
            <a:ext cx="2785110" cy="1247986"/>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61" name="Google Shape;261;g392e7a4467f_0_233"/>
          <p:cNvSpPr/>
          <p:nvPr/>
        </p:nvSpPr>
        <p:spPr>
          <a:xfrm>
            <a:off x="11399190" y="4144961"/>
            <a:ext cx="792903" cy="1739053"/>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pic>
        <p:nvPicPr>
          <p:cNvPr id="262" name="Google Shape;262;g392e7a4467f_0_233"/>
          <p:cNvPicPr preferRelativeResize="0"/>
          <p:nvPr/>
        </p:nvPicPr>
        <p:blipFill rotWithShape="1">
          <a:blip r:embed="rId4">
            <a:alphaModFix/>
          </a:blip>
          <a:srcRect/>
          <a:stretch/>
        </p:blipFill>
        <p:spPr>
          <a:xfrm>
            <a:off x="10801857" y="6052451"/>
            <a:ext cx="1390143" cy="8055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396ababa65a_0_46"/>
          <p:cNvSpPr txBox="1">
            <a:spLocks noGrp="1"/>
          </p:cNvSpPr>
          <p:nvPr>
            <p:ph type="title"/>
          </p:nvPr>
        </p:nvSpPr>
        <p:spPr>
          <a:xfrm>
            <a:off x="865463" y="272440"/>
            <a:ext cx="10461000" cy="1846659"/>
          </a:xfrm>
          <a:prstGeom prst="rect">
            <a:avLst/>
          </a:prstGeom>
        </p:spPr>
        <p:txBody>
          <a:bodyPr spcFirstLastPara="1" wrap="square" lIns="0" tIns="0" rIns="0" bIns="0" anchor="t" anchorCtr="0">
            <a:spAutoFit/>
          </a:bodyPr>
          <a:lstStyle/>
          <a:p>
            <a:r>
              <a:rPr lang="en-US" b="1">
                <a:solidFill>
                  <a:schemeClr val="dk2"/>
                </a:solidFill>
                <a:latin typeface="Poppins"/>
                <a:ea typeface="Poppins"/>
                <a:cs typeface="Poppins"/>
                <a:sym typeface="Poppins"/>
              </a:rPr>
              <a:t>Example of Implementing Hg SLP Actions in ASYCUDA (Automated System for Customs Data)</a:t>
            </a:r>
            <a:endParaRPr b="1">
              <a:solidFill>
                <a:schemeClr val="dk2"/>
              </a:solidFill>
              <a:latin typeface="Poppins"/>
              <a:ea typeface="Poppins"/>
              <a:cs typeface="Poppins"/>
              <a:sym typeface="Poppins"/>
            </a:endParaRPr>
          </a:p>
        </p:txBody>
      </p:sp>
      <p:pic>
        <p:nvPicPr>
          <p:cNvPr id="3" name="Picture 2">
            <a:extLst>
              <a:ext uri="{FF2B5EF4-FFF2-40B4-BE49-F238E27FC236}">
                <a16:creationId xmlns:a16="http://schemas.microsoft.com/office/drawing/2014/main" id="{4DDBC1E2-8044-32BF-4D58-C370E8189F26}"/>
              </a:ext>
            </a:extLst>
          </p:cNvPr>
          <p:cNvPicPr>
            <a:picLocks noChangeAspect="1"/>
          </p:cNvPicPr>
          <p:nvPr/>
        </p:nvPicPr>
        <p:blipFill>
          <a:blip r:embed="rId3"/>
          <a:srcRect b="23854"/>
          <a:stretch>
            <a:fillRect/>
          </a:stretch>
        </p:blipFill>
        <p:spPr>
          <a:xfrm>
            <a:off x="700739" y="2404694"/>
            <a:ext cx="5395224" cy="3740367"/>
          </a:xfrm>
          <a:prstGeom prst="rect">
            <a:avLst/>
          </a:prstGeom>
        </p:spPr>
      </p:pic>
      <p:sp>
        <p:nvSpPr>
          <p:cNvPr id="4" name="Google Shape;268;g396ababa65a_0_46">
            <a:extLst>
              <a:ext uri="{FF2B5EF4-FFF2-40B4-BE49-F238E27FC236}">
                <a16:creationId xmlns:a16="http://schemas.microsoft.com/office/drawing/2014/main" id="{BE520F47-3BA9-8809-345D-B4DE6B4419E2}"/>
              </a:ext>
            </a:extLst>
          </p:cNvPr>
          <p:cNvSpPr txBox="1">
            <a:spLocks/>
          </p:cNvSpPr>
          <p:nvPr/>
        </p:nvSpPr>
        <p:spPr>
          <a:xfrm>
            <a:off x="6705600" y="3154859"/>
            <a:ext cx="4620863" cy="215443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3000" b="0" i="0" u="none" strike="noStrike" cap="none">
                <a:solidFill>
                  <a:srgbClr val="1F487C"/>
                </a:solidFill>
                <a:latin typeface="Lucida Sans"/>
                <a:ea typeface="Lucida Sans"/>
                <a:cs typeface="Lucida Sans"/>
                <a:sym typeface="Lucida Sans"/>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indent="0" defTabSz="609630"/>
            <a:r>
              <a:rPr lang="en-US" sz="2000" kern="0">
                <a:solidFill>
                  <a:schemeClr val="bg2"/>
                </a:solidFill>
                <a:latin typeface="Poppins"/>
                <a:cs typeface="Poppins"/>
                <a:sym typeface="Arial"/>
              </a:rPr>
              <a:t>For project country, Sri Lanka, the national regulatory body published a notice on their ASYCUDA platform stipulating that all cosmetic importers must show necessary labelling of ingredients, be licensed to import etc.  </a:t>
            </a:r>
            <a:endParaRPr lang="en-US" sz="2000" kern="0">
              <a:solidFill>
                <a:schemeClr val="bg2"/>
              </a:solidFill>
              <a:latin typeface="Poppins"/>
              <a:cs typeface="Poppin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272"/>
        <p:cNvGrpSpPr/>
        <p:nvPr/>
      </p:nvGrpSpPr>
      <p:grpSpPr>
        <a:xfrm>
          <a:off x="0" y="0"/>
          <a:ext cx="0" cy="0"/>
          <a:chOff x="0" y="0"/>
          <a:chExt cx="0" cy="0"/>
        </a:xfrm>
      </p:grpSpPr>
      <p:sp>
        <p:nvSpPr>
          <p:cNvPr id="273" name="Google Shape;273;p7" descr="$PPTXTitle"/>
          <p:cNvSpPr txBox="1">
            <a:spLocks noGrp="1"/>
          </p:cNvSpPr>
          <p:nvPr>
            <p:ph type="title"/>
          </p:nvPr>
        </p:nvSpPr>
        <p:spPr>
          <a:xfrm>
            <a:off x="283250" y="258984"/>
            <a:ext cx="11231200" cy="1250043"/>
          </a:xfrm>
          <a:prstGeom prst="rect">
            <a:avLst/>
          </a:prstGeom>
          <a:noFill/>
          <a:ln>
            <a:noFill/>
          </a:ln>
        </p:spPr>
        <p:txBody>
          <a:bodyPr spcFirstLastPara="1" wrap="square" lIns="0" tIns="8467" rIns="0" bIns="0" anchor="t" anchorCtr="0">
            <a:spAutoFit/>
          </a:bodyPr>
          <a:lstStyle/>
          <a:p>
            <a:pPr marL="8467" marR="3387">
              <a:lnSpc>
                <a:spcPct val="110000"/>
              </a:lnSpc>
            </a:pPr>
            <a:r>
              <a:rPr lang="en-US" sz="3667" b="1">
                <a:solidFill>
                  <a:srgbClr val="1F487C"/>
                </a:solidFill>
                <a:latin typeface="Poppins"/>
                <a:ea typeface="Poppins"/>
                <a:cs typeface="Poppins"/>
                <a:sym typeface="Poppins"/>
              </a:rPr>
              <a:t>Importance of Testing SLPs and Cosmetics for Mercury</a:t>
            </a:r>
            <a:endParaRPr sz="3667" b="1">
              <a:latin typeface="Poppins"/>
              <a:ea typeface="Poppins"/>
              <a:cs typeface="Poppins"/>
              <a:sym typeface="Poppins"/>
            </a:endParaRPr>
          </a:p>
        </p:txBody>
      </p:sp>
      <p:grpSp>
        <p:nvGrpSpPr>
          <p:cNvPr id="274" name="Google Shape;274;p7"/>
          <p:cNvGrpSpPr/>
          <p:nvPr/>
        </p:nvGrpSpPr>
        <p:grpSpPr>
          <a:xfrm>
            <a:off x="0" y="4956218"/>
            <a:ext cx="4879843" cy="1902037"/>
            <a:chOff x="0" y="7434326"/>
            <a:chExt cx="7319764" cy="2853055"/>
          </a:xfrm>
        </p:grpSpPr>
        <p:sp>
          <p:nvSpPr>
            <p:cNvPr id="275" name="Google Shape;275;p7"/>
            <p:cNvSpPr/>
            <p:nvPr/>
          </p:nvSpPr>
          <p:spPr>
            <a:xfrm>
              <a:off x="353180" y="8702167"/>
              <a:ext cx="6966584" cy="1584960"/>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76" name="Google Shape;276;p7"/>
            <p:cNvSpPr/>
            <p:nvPr/>
          </p:nvSpPr>
          <p:spPr>
            <a:xfrm>
              <a:off x="0" y="7434326"/>
              <a:ext cx="2552065" cy="2853055"/>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grpSp>
      <p:sp>
        <p:nvSpPr>
          <p:cNvPr id="277" name="Google Shape;277;p7"/>
          <p:cNvSpPr txBox="1">
            <a:spLocks noGrp="1"/>
          </p:cNvSpPr>
          <p:nvPr>
            <p:ph type="body" idx="1"/>
          </p:nvPr>
        </p:nvSpPr>
        <p:spPr>
          <a:xfrm>
            <a:off x="992216" y="1793742"/>
            <a:ext cx="10207600" cy="2845224"/>
          </a:xfrm>
          <a:prstGeom prst="rect">
            <a:avLst/>
          </a:prstGeom>
          <a:noFill/>
          <a:ln>
            <a:noFill/>
          </a:ln>
        </p:spPr>
        <p:txBody>
          <a:bodyPr spcFirstLastPara="1" wrap="square" lIns="0" tIns="8467" rIns="0" bIns="0" anchor="t" anchorCtr="0">
            <a:spAutoFit/>
          </a:bodyPr>
          <a:lstStyle/>
          <a:p>
            <a:pPr marL="306070" marR="3175" indent="-275590">
              <a:lnSpc>
                <a:spcPct val="114999"/>
              </a:lnSpc>
              <a:buClr>
                <a:srgbClr val="1F487C"/>
              </a:buClr>
              <a:buSzPts val="2900"/>
              <a:buFont typeface="Times New Roman"/>
              <a:buChar char="●"/>
            </a:pPr>
            <a:r>
              <a:rPr lang="en-US" b="1">
                <a:latin typeface="Poppins"/>
                <a:ea typeface="Poppins"/>
                <a:cs typeface="Poppins"/>
                <a:sym typeface="Poppins"/>
              </a:rPr>
              <a:t>Lack of Ingredient Transparency: </a:t>
            </a:r>
            <a:r>
              <a:rPr lang="en-US">
                <a:latin typeface="Poppins"/>
                <a:ea typeface="Poppins"/>
                <a:cs typeface="Poppins"/>
                <a:sym typeface="Poppins"/>
              </a:rPr>
              <a:t>Mercury is often not listed on product labels or have ingredients written in different languages, making	it difficult for consumers, regulators, and health authorities to identify hazardous products based on	packaging alone.</a:t>
            </a:r>
            <a:endParaRPr lang="en-US">
              <a:latin typeface="Poppins"/>
              <a:ea typeface="Poppins"/>
              <a:cs typeface="Poppins"/>
            </a:endParaRPr>
          </a:p>
          <a:p>
            <a:pPr marL="306070" marR="500380" indent="-275590">
              <a:lnSpc>
                <a:spcPct val="114999"/>
              </a:lnSpc>
              <a:spcBef>
                <a:spcPts val="2760"/>
              </a:spcBef>
              <a:buClr>
                <a:srgbClr val="1F487C"/>
              </a:buClr>
              <a:buSzPts val="2900"/>
              <a:buFont typeface="Times New Roman"/>
              <a:buChar char="●"/>
            </a:pPr>
            <a:r>
              <a:rPr lang="en-US" b="1">
                <a:latin typeface="Poppins"/>
                <a:ea typeface="Poppins"/>
                <a:cs typeface="Poppins"/>
                <a:sym typeface="Poppins"/>
              </a:rPr>
              <a:t>Limited Testing Capacity at Borders:</a:t>
            </a:r>
            <a:r>
              <a:rPr lang="en-US">
                <a:latin typeface="Poppins"/>
                <a:ea typeface="Poppins"/>
                <a:cs typeface="Poppins"/>
                <a:sym typeface="Poppins"/>
              </a:rPr>
              <a:t> Many customs agencies lack the equipment, expertise or resources to routinely test cosmetic products	for mercury, allowing dangerous items to enter markets undetected.</a:t>
            </a:r>
            <a:endParaRPr>
              <a:latin typeface="Poppins"/>
              <a:ea typeface="Poppins"/>
              <a:cs typeface="Poppins"/>
            </a:endParaRPr>
          </a:p>
        </p:txBody>
      </p:sp>
      <p:sp>
        <p:nvSpPr>
          <p:cNvPr id="278" name="Google Shape;278;p7"/>
          <p:cNvSpPr/>
          <p:nvPr/>
        </p:nvSpPr>
        <p:spPr>
          <a:xfrm>
            <a:off x="0" y="1452786"/>
            <a:ext cx="1104476" cy="2892637"/>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79" name="Google Shape;279;p7"/>
          <p:cNvSpPr/>
          <p:nvPr/>
        </p:nvSpPr>
        <p:spPr>
          <a:xfrm>
            <a:off x="11199791" y="-347867"/>
            <a:ext cx="1746250" cy="1413087"/>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80" name="Google Shape;280;p7"/>
          <p:cNvSpPr/>
          <p:nvPr/>
        </p:nvSpPr>
        <p:spPr>
          <a:xfrm>
            <a:off x="9407230" y="5610352"/>
            <a:ext cx="2785110" cy="1247987"/>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81" name="Google Shape;281;p7"/>
          <p:cNvSpPr/>
          <p:nvPr/>
        </p:nvSpPr>
        <p:spPr>
          <a:xfrm>
            <a:off x="11399181" y="3126211"/>
            <a:ext cx="792903" cy="1739053"/>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pic>
        <p:nvPicPr>
          <p:cNvPr id="282" name="Google Shape;282;p7"/>
          <p:cNvPicPr preferRelativeResize="0"/>
          <p:nvPr/>
        </p:nvPicPr>
        <p:blipFill rotWithShape="1">
          <a:blip r:embed="rId3">
            <a:alphaModFix/>
          </a:blip>
          <a:srcRect/>
          <a:stretch/>
        </p:blipFill>
        <p:spPr>
          <a:xfrm>
            <a:off x="10801857" y="6052451"/>
            <a:ext cx="1390143" cy="8055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286"/>
        <p:cNvGrpSpPr/>
        <p:nvPr/>
      </p:nvGrpSpPr>
      <p:grpSpPr>
        <a:xfrm>
          <a:off x="0" y="0"/>
          <a:ext cx="0" cy="0"/>
          <a:chOff x="0" y="0"/>
          <a:chExt cx="0" cy="0"/>
        </a:xfrm>
      </p:grpSpPr>
      <p:sp>
        <p:nvSpPr>
          <p:cNvPr id="287" name="Google Shape;287;p8"/>
          <p:cNvSpPr/>
          <p:nvPr/>
        </p:nvSpPr>
        <p:spPr>
          <a:xfrm>
            <a:off x="0" y="0"/>
            <a:ext cx="12192000" cy="68580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88" name="Google Shape;288;p8"/>
          <p:cNvSpPr/>
          <p:nvPr/>
        </p:nvSpPr>
        <p:spPr>
          <a:xfrm>
            <a:off x="0" y="5509938"/>
            <a:ext cx="1889760" cy="1348317"/>
          </a:xfrm>
          <a:custGeom>
            <a:avLst/>
            <a:gdLst/>
            <a:ahLst/>
            <a:cxnLst/>
            <a:rect l="l" t="t" r="r" b="b"/>
            <a:pathLst>
              <a:path w="2834640" h="2022475" extrusionOk="0">
                <a:moveTo>
                  <a:pt x="1666748" y="0"/>
                </a:moveTo>
                <a:lnTo>
                  <a:pt x="548932" y="0"/>
                </a:lnTo>
                <a:lnTo>
                  <a:pt x="0" y="950849"/>
                </a:lnTo>
                <a:lnTo>
                  <a:pt x="0" y="2022094"/>
                </a:lnTo>
                <a:lnTo>
                  <a:pt x="2834068" y="2022094"/>
                </a:lnTo>
                <a:lnTo>
                  <a:pt x="1666748"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89" name="Google Shape;289;p8"/>
          <p:cNvSpPr txBox="1"/>
          <p:nvPr/>
        </p:nvSpPr>
        <p:spPr>
          <a:xfrm>
            <a:off x="837400" y="1425350"/>
            <a:ext cx="10517200" cy="4055748"/>
          </a:xfrm>
          <a:prstGeom prst="rect">
            <a:avLst/>
          </a:prstGeom>
          <a:noFill/>
          <a:ln>
            <a:noFill/>
          </a:ln>
        </p:spPr>
        <p:txBody>
          <a:bodyPr spcFirstLastPara="1" wrap="square" lIns="0" tIns="8467" rIns="0" bIns="0" anchor="t" anchorCtr="0">
            <a:spAutoFit/>
          </a:bodyPr>
          <a:lstStyle/>
          <a:p>
            <a:pPr marL="312436" indent="-303969" defTabSz="609630">
              <a:lnSpc>
                <a:spcPct val="115000"/>
              </a:lnSpc>
              <a:buClr>
                <a:srgbClr val="1F487C"/>
              </a:buClr>
              <a:buSzPts val="3800"/>
              <a:buFont typeface="Arial"/>
              <a:buChar char="●"/>
            </a:pPr>
            <a:r>
              <a:rPr lang="en-US" sz="2533" kern="0">
                <a:solidFill>
                  <a:srgbClr val="1F487C"/>
                </a:solidFill>
                <a:latin typeface="Poppins"/>
                <a:ea typeface="Poppins"/>
                <a:cs typeface="Poppins"/>
                <a:sym typeface="Poppins"/>
              </a:rPr>
              <a:t>X-Ray Fluorescence </a:t>
            </a:r>
            <a:r>
              <a:rPr lang="en-US" sz="2533" b="1" kern="0">
                <a:solidFill>
                  <a:srgbClr val="1F487C"/>
                </a:solidFill>
                <a:latin typeface="Poppins"/>
                <a:ea typeface="Poppins"/>
                <a:cs typeface="Poppins"/>
                <a:sym typeface="Poppins"/>
              </a:rPr>
              <a:t>(XRF)</a:t>
            </a:r>
            <a:endParaRPr sz="2533" b="1" kern="0">
              <a:solidFill>
                <a:srgbClr val="000000"/>
              </a:solidFill>
              <a:latin typeface="Poppins"/>
              <a:ea typeface="Poppins"/>
              <a:cs typeface="Poppins"/>
              <a:sym typeface="Poppins"/>
            </a:endParaRPr>
          </a:p>
          <a:p>
            <a:pPr marL="312436" indent="-303969" defTabSz="609630">
              <a:lnSpc>
                <a:spcPct val="115000"/>
              </a:lnSpc>
              <a:buClr>
                <a:srgbClr val="1F487C"/>
              </a:buClr>
              <a:buSzPts val="3800"/>
              <a:buFont typeface="Arial"/>
              <a:buChar char="●"/>
            </a:pPr>
            <a:r>
              <a:rPr lang="en-US" sz="2533" kern="0">
                <a:solidFill>
                  <a:srgbClr val="1F487C"/>
                </a:solidFill>
                <a:latin typeface="Poppins"/>
                <a:ea typeface="Poppins"/>
                <a:cs typeface="Poppins"/>
                <a:sym typeface="Poppins"/>
              </a:rPr>
              <a:t>Direct Mercury Analyzer </a:t>
            </a:r>
            <a:r>
              <a:rPr lang="en-US" sz="2533" b="1" kern="0">
                <a:solidFill>
                  <a:srgbClr val="1F487C"/>
                </a:solidFill>
                <a:latin typeface="Poppins"/>
                <a:ea typeface="Poppins"/>
                <a:cs typeface="Poppins"/>
                <a:sym typeface="Poppins"/>
              </a:rPr>
              <a:t>(DMA)</a:t>
            </a:r>
            <a:endParaRPr sz="2533" b="1" kern="0">
              <a:solidFill>
                <a:srgbClr val="000000"/>
              </a:solidFill>
              <a:latin typeface="Poppins"/>
              <a:ea typeface="Poppins"/>
              <a:cs typeface="Poppins"/>
              <a:sym typeface="Poppins"/>
            </a:endParaRPr>
          </a:p>
          <a:p>
            <a:pPr marL="312436" indent="-303969" defTabSz="609630">
              <a:lnSpc>
                <a:spcPct val="115000"/>
              </a:lnSpc>
              <a:spcBef>
                <a:spcPts val="3"/>
              </a:spcBef>
              <a:buClr>
                <a:srgbClr val="1F487C"/>
              </a:buClr>
              <a:buSzPts val="3800"/>
              <a:buFont typeface="Arial"/>
              <a:buChar char="●"/>
            </a:pPr>
            <a:r>
              <a:rPr lang="en-US" sz="2533" kern="0">
                <a:solidFill>
                  <a:srgbClr val="1F487C"/>
                </a:solidFill>
                <a:latin typeface="Poppins"/>
                <a:ea typeface="Poppins"/>
                <a:cs typeface="Poppins"/>
                <a:sym typeface="Poppins"/>
              </a:rPr>
              <a:t>Inductively Coupled Plasma Mass Spectrometry </a:t>
            </a:r>
            <a:r>
              <a:rPr lang="en-US" sz="2533" b="1" kern="0">
                <a:solidFill>
                  <a:srgbClr val="1F487C"/>
                </a:solidFill>
                <a:latin typeface="Poppins"/>
                <a:ea typeface="Poppins"/>
                <a:cs typeface="Poppins"/>
                <a:sym typeface="Poppins"/>
              </a:rPr>
              <a:t>(ICP-MS)</a:t>
            </a:r>
            <a:endParaRPr sz="2533" b="1" kern="0">
              <a:solidFill>
                <a:srgbClr val="000000"/>
              </a:solidFill>
              <a:latin typeface="Poppins"/>
              <a:ea typeface="Poppins"/>
              <a:cs typeface="Poppins"/>
              <a:sym typeface="Poppins"/>
            </a:endParaRPr>
          </a:p>
          <a:p>
            <a:pPr marL="312436" marR="3387" indent="-303969" defTabSz="609630">
              <a:lnSpc>
                <a:spcPct val="115000"/>
              </a:lnSpc>
              <a:spcBef>
                <a:spcPts val="83"/>
              </a:spcBef>
              <a:buClr>
                <a:srgbClr val="1F487C"/>
              </a:buClr>
              <a:buSzPts val="3800"/>
              <a:buFont typeface="Arial"/>
              <a:buChar char="●"/>
            </a:pPr>
            <a:r>
              <a:rPr lang="en-US" sz="2533" kern="0">
                <a:solidFill>
                  <a:srgbClr val="1F487C"/>
                </a:solidFill>
                <a:latin typeface="Poppins"/>
                <a:ea typeface="Poppins"/>
                <a:cs typeface="Poppins"/>
                <a:sym typeface="Poppins"/>
              </a:rPr>
              <a:t>Inductively Coupled Plasma Optical Emission Spectrometry </a:t>
            </a:r>
            <a:r>
              <a:rPr lang="en-US" sz="2533" b="1" kern="0">
                <a:solidFill>
                  <a:srgbClr val="1F487C"/>
                </a:solidFill>
                <a:latin typeface="Poppins"/>
                <a:ea typeface="Poppins"/>
                <a:cs typeface="Poppins"/>
                <a:sym typeface="Poppins"/>
              </a:rPr>
              <a:t>(ICP-OES)</a:t>
            </a:r>
            <a:endParaRPr sz="2533" b="1" kern="0">
              <a:solidFill>
                <a:srgbClr val="000000"/>
              </a:solidFill>
              <a:latin typeface="Poppins"/>
              <a:ea typeface="Poppins"/>
              <a:cs typeface="Poppins"/>
              <a:sym typeface="Poppins"/>
            </a:endParaRPr>
          </a:p>
          <a:p>
            <a:pPr marL="312436" indent="-303969" defTabSz="609630">
              <a:lnSpc>
                <a:spcPct val="115000"/>
              </a:lnSpc>
              <a:buClr>
                <a:srgbClr val="1F487C"/>
              </a:buClr>
              <a:buSzPts val="3800"/>
              <a:buFont typeface="Arial"/>
              <a:buChar char="●"/>
            </a:pPr>
            <a:r>
              <a:rPr lang="en-US" sz="2533" kern="0">
                <a:solidFill>
                  <a:srgbClr val="1F487C"/>
                </a:solidFill>
                <a:latin typeface="Poppins"/>
                <a:ea typeface="Poppins"/>
                <a:cs typeface="Poppins"/>
                <a:sym typeface="Poppins"/>
              </a:rPr>
              <a:t>Cold Vapor Atomic Absorption Spectroscopy </a:t>
            </a:r>
            <a:r>
              <a:rPr lang="en-US" sz="2533" b="1" kern="0">
                <a:solidFill>
                  <a:srgbClr val="1F487C"/>
                </a:solidFill>
                <a:latin typeface="Poppins"/>
                <a:ea typeface="Poppins"/>
                <a:cs typeface="Poppins"/>
                <a:sym typeface="Poppins"/>
              </a:rPr>
              <a:t>(CVAAS)</a:t>
            </a:r>
            <a:endParaRPr sz="2533" b="1" kern="0">
              <a:solidFill>
                <a:srgbClr val="000000"/>
              </a:solidFill>
              <a:latin typeface="Poppins"/>
              <a:ea typeface="Poppins"/>
              <a:cs typeface="Poppins"/>
              <a:sym typeface="Poppins"/>
            </a:endParaRPr>
          </a:p>
          <a:p>
            <a:pPr marL="312436" indent="-303969" defTabSz="609630">
              <a:lnSpc>
                <a:spcPct val="115000"/>
              </a:lnSpc>
              <a:spcBef>
                <a:spcPts val="3"/>
              </a:spcBef>
              <a:buClr>
                <a:srgbClr val="1F487C"/>
              </a:buClr>
              <a:buSzPts val="3800"/>
              <a:buFont typeface="Arial"/>
              <a:buChar char="●"/>
            </a:pPr>
            <a:r>
              <a:rPr lang="en-US" sz="2533" kern="0">
                <a:solidFill>
                  <a:srgbClr val="1F487C"/>
                </a:solidFill>
                <a:latin typeface="Poppins"/>
                <a:ea typeface="Poppins"/>
                <a:cs typeface="Poppins"/>
                <a:sym typeface="Poppins"/>
              </a:rPr>
              <a:t>Cold Vapor Atomic Fluorescence Spectroscopy </a:t>
            </a:r>
            <a:r>
              <a:rPr lang="en-US" sz="2533" b="1" kern="0">
                <a:solidFill>
                  <a:srgbClr val="1F487C"/>
                </a:solidFill>
                <a:latin typeface="Poppins"/>
                <a:ea typeface="Poppins"/>
                <a:cs typeface="Poppins"/>
                <a:sym typeface="Poppins"/>
              </a:rPr>
              <a:t>(CVAFS)</a:t>
            </a:r>
            <a:endParaRPr sz="2533" b="1" kern="0">
              <a:solidFill>
                <a:srgbClr val="000000"/>
              </a:solidFill>
              <a:latin typeface="Poppins"/>
              <a:ea typeface="Poppins"/>
              <a:cs typeface="Poppins"/>
              <a:sym typeface="Poppins"/>
            </a:endParaRPr>
          </a:p>
          <a:p>
            <a:pPr marL="312436" indent="-303969" defTabSz="609630">
              <a:lnSpc>
                <a:spcPct val="115000"/>
              </a:lnSpc>
              <a:buClr>
                <a:srgbClr val="1F487C"/>
              </a:buClr>
              <a:buSzPts val="3800"/>
              <a:buFont typeface="Arial"/>
              <a:buChar char="●"/>
            </a:pPr>
            <a:r>
              <a:rPr lang="en-US" sz="2533" kern="0">
                <a:solidFill>
                  <a:srgbClr val="1F487C"/>
                </a:solidFill>
                <a:latin typeface="Poppins"/>
                <a:ea typeface="Poppins"/>
                <a:cs typeface="Poppins"/>
                <a:sym typeface="Poppins"/>
              </a:rPr>
              <a:t>Atomic Absorption Spectroscopy </a:t>
            </a:r>
            <a:r>
              <a:rPr lang="en-US" sz="2533" b="1" kern="0">
                <a:solidFill>
                  <a:srgbClr val="1F487C"/>
                </a:solidFill>
                <a:latin typeface="Poppins"/>
                <a:ea typeface="Poppins"/>
                <a:cs typeface="Poppins"/>
                <a:sym typeface="Poppins"/>
              </a:rPr>
              <a:t>(AAS)</a:t>
            </a:r>
            <a:endParaRPr sz="2533" b="1" kern="0">
              <a:solidFill>
                <a:srgbClr val="000000"/>
              </a:solidFill>
              <a:latin typeface="Poppins"/>
              <a:ea typeface="Poppins"/>
              <a:cs typeface="Poppins"/>
              <a:sym typeface="Poppins"/>
            </a:endParaRPr>
          </a:p>
          <a:p>
            <a:pPr marL="312436" indent="-303969" defTabSz="609630">
              <a:lnSpc>
                <a:spcPct val="115000"/>
              </a:lnSpc>
              <a:buClr>
                <a:srgbClr val="1F487C"/>
              </a:buClr>
              <a:buSzPts val="3800"/>
              <a:buFont typeface="Poppins"/>
              <a:buChar char="●"/>
            </a:pPr>
            <a:r>
              <a:rPr lang="en-US" sz="2533" kern="0">
                <a:solidFill>
                  <a:srgbClr val="1F487C"/>
                </a:solidFill>
                <a:latin typeface="Poppins"/>
                <a:ea typeface="Poppins"/>
                <a:cs typeface="Poppins"/>
                <a:sym typeface="Poppins"/>
              </a:rPr>
              <a:t>Commercially available testing kits</a:t>
            </a:r>
            <a:endParaRPr sz="2533" kern="0">
              <a:solidFill>
                <a:srgbClr val="000000"/>
              </a:solidFill>
              <a:latin typeface="Poppins"/>
              <a:ea typeface="Poppins"/>
              <a:cs typeface="Poppins"/>
              <a:sym typeface="Poppins"/>
            </a:endParaRPr>
          </a:p>
        </p:txBody>
      </p:sp>
      <p:sp>
        <p:nvSpPr>
          <p:cNvPr id="290" name="Google Shape;290;p8" descr="$PPTXTitle"/>
          <p:cNvSpPr txBox="1">
            <a:spLocks noGrp="1"/>
          </p:cNvSpPr>
          <p:nvPr>
            <p:ph type="title"/>
          </p:nvPr>
        </p:nvSpPr>
        <p:spPr>
          <a:xfrm>
            <a:off x="837402" y="471694"/>
            <a:ext cx="10517200" cy="624103"/>
          </a:xfrm>
          <a:prstGeom prst="rect">
            <a:avLst/>
          </a:prstGeom>
          <a:noFill/>
          <a:ln>
            <a:noFill/>
          </a:ln>
        </p:spPr>
        <p:txBody>
          <a:bodyPr spcFirstLastPara="1" wrap="square" lIns="0" tIns="8467" rIns="0" bIns="0" anchor="t" anchorCtr="0">
            <a:spAutoFit/>
          </a:bodyPr>
          <a:lstStyle/>
          <a:p>
            <a:pPr marL="8467"/>
            <a:r>
              <a:rPr lang="en-US" b="1">
                <a:solidFill>
                  <a:srgbClr val="1F487C"/>
                </a:solidFill>
                <a:latin typeface="Poppins"/>
                <a:ea typeface="Poppins"/>
                <a:cs typeface="Poppins"/>
                <a:sym typeface="Poppins"/>
              </a:rPr>
              <a:t>Instruments commonly used for testing:</a:t>
            </a:r>
            <a:endParaRPr b="1">
              <a:latin typeface="Poppins"/>
              <a:ea typeface="Poppins"/>
              <a:cs typeface="Poppins"/>
              <a:sym typeface="Poppins"/>
            </a:endParaRPr>
          </a:p>
        </p:txBody>
      </p:sp>
      <p:sp>
        <p:nvSpPr>
          <p:cNvPr id="291" name="Google Shape;291;p8"/>
          <p:cNvSpPr/>
          <p:nvPr/>
        </p:nvSpPr>
        <p:spPr>
          <a:xfrm>
            <a:off x="10540832" y="0"/>
            <a:ext cx="1651423" cy="2033270"/>
          </a:xfrm>
          <a:custGeom>
            <a:avLst/>
            <a:gdLst/>
            <a:ahLst/>
            <a:cxnLst/>
            <a:rect l="l" t="t" r="r" b="b"/>
            <a:pathLst>
              <a:path w="2477134" h="3049905" extrusionOk="0">
                <a:moveTo>
                  <a:pt x="1651000" y="2152777"/>
                </a:moveTo>
                <a:lnTo>
                  <a:pt x="1649691" y="2101888"/>
                </a:lnTo>
                <a:lnTo>
                  <a:pt x="1645818" y="2051748"/>
                </a:lnTo>
                <a:lnTo>
                  <a:pt x="1639443" y="2002421"/>
                </a:lnTo>
                <a:lnTo>
                  <a:pt x="1630641" y="1953983"/>
                </a:lnTo>
                <a:lnTo>
                  <a:pt x="1619491" y="1906524"/>
                </a:lnTo>
                <a:lnTo>
                  <a:pt x="1606042" y="1860118"/>
                </a:lnTo>
                <a:lnTo>
                  <a:pt x="1590382" y="1814830"/>
                </a:lnTo>
                <a:lnTo>
                  <a:pt x="1572564" y="1770735"/>
                </a:lnTo>
                <a:lnTo>
                  <a:pt x="1552676" y="1727923"/>
                </a:lnTo>
                <a:lnTo>
                  <a:pt x="1530769" y="1686458"/>
                </a:lnTo>
                <a:lnTo>
                  <a:pt x="1506931" y="1646415"/>
                </a:lnTo>
                <a:lnTo>
                  <a:pt x="1481226" y="1607883"/>
                </a:lnTo>
                <a:lnTo>
                  <a:pt x="1453705" y="1570926"/>
                </a:lnTo>
                <a:lnTo>
                  <a:pt x="1424470" y="1535620"/>
                </a:lnTo>
                <a:lnTo>
                  <a:pt x="1393558" y="1502041"/>
                </a:lnTo>
                <a:lnTo>
                  <a:pt x="1361071" y="1470266"/>
                </a:lnTo>
                <a:lnTo>
                  <a:pt x="1327048" y="1440370"/>
                </a:lnTo>
                <a:lnTo>
                  <a:pt x="1291577" y="1412443"/>
                </a:lnTo>
                <a:lnTo>
                  <a:pt x="1254721" y="1386535"/>
                </a:lnTo>
                <a:lnTo>
                  <a:pt x="1216558" y="1362735"/>
                </a:lnTo>
                <a:lnTo>
                  <a:pt x="1177150" y="1341120"/>
                </a:lnTo>
                <a:lnTo>
                  <a:pt x="1136573" y="1321777"/>
                </a:lnTo>
                <a:lnTo>
                  <a:pt x="1094892" y="1304747"/>
                </a:lnTo>
                <a:lnTo>
                  <a:pt x="1052169" y="1290142"/>
                </a:lnTo>
                <a:lnTo>
                  <a:pt x="1008481" y="1278026"/>
                </a:lnTo>
                <a:lnTo>
                  <a:pt x="963904" y="1268463"/>
                </a:lnTo>
                <a:lnTo>
                  <a:pt x="918502" y="1261541"/>
                </a:lnTo>
                <a:lnTo>
                  <a:pt x="872337" y="1257325"/>
                </a:lnTo>
                <a:lnTo>
                  <a:pt x="825500" y="1255903"/>
                </a:lnTo>
                <a:lnTo>
                  <a:pt x="778662" y="1257325"/>
                </a:lnTo>
                <a:lnTo>
                  <a:pt x="732510" y="1261541"/>
                </a:lnTo>
                <a:lnTo>
                  <a:pt x="687120" y="1268463"/>
                </a:lnTo>
                <a:lnTo>
                  <a:pt x="642543" y="1278026"/>
                </a:lnTo>
                <a:lnTo>
                  <a:pt x="598868" y="1290142"/>
                </a:lnTo>
                <a:lnTo>
                  <a:pt x="556145" y="1304747"/>
                </a:lnTo>
                <a:lnTo>
                  <a:pt x="514464" y="1321777"/>
                </a:lnTo>
                <a:lnTo>
                  <a:pt x="473887" y="1341120"/>
                </a:lnTo>
                <a:lnTo>
                  <a:pt x="434479" y="1362735"/>
                </a:lnTo>
                <a:lnTo>
                  <a:pt x="396316" y="1386535"/>
                </a:lnTo>
                <a:lnTo>
                  <a:pt x="359460" y="1412443"/>
                </a:lnTo>
                <a:lnTo>
                  <a:pt x="323989" y="1440370"/>
                </a:lnTo>
                <a:lnTo>
                  <a:pt x="289979" y="1470266"/>
                </a:lnTo>
                <a:lnTo>
                  <a:pt x="257479" y="1502041"/>
                </a:lnTo>
                <a:lnTo>
                  <a:pt x="226568" y="1535620"/>
                </a:lnTo>
                <a:lnTo>
                  <a:pt x="197319" y="1570926"/>
                </a:lnTo>
                <a:lnTo>
                  <a:pt x="169799" y="1607883"/>
                </a:lnTo>
                <a:lnTo>
                  <a:pt x="144094" y="1646415"/>
                </a:lnTo>
                <a:lnTo>
                  <a:pt x="120243" y="1686458"/>
                </a:lnTo>
                <a:lnTo>
                  <a:pt x="98336" y="1727923"/>
                </a:lnTo>
                <a:lnTo>
                  <a:pt x="78447" y="1770735"/>
                </a:lnTo>
                <a:lnTo>
                  <a:pt x="60629" y="1814830"/>
                </a:lnTo>
                <a:lnTo>
                  <a:pt x="44958" y="1860118"/>
                </a:lnTo>
                <a:lnTo>
                  <a:pt x="31508" y="1906524"/>
                </a:lnTo>
                <a:lnTo>
                  <a:pt x="20345" y="1953983"/>
                </a:lnTo>
                <a:lnTo>
                  <a:pt x="11544" y="2002421"/>
                </a:lnTo>
                <a:lnTo>
                  <a:pt x="5181" y="2051748"/>
                </a:lnTo>
                <a:lnTo>
                  <a:pt x="1295" y="2101888"/>
                </a:lnTo>
                <a:lnTo>
                  <a:pt x="0" y="2152777"/>
                </a:lnTo>
                <a:lnTo>
                  <a:pt x="1295" y="2203691"/>
                </a:lnTo>
                <a:lnTo>
                  <a:pt x="5181" y="2253843"/>
                </a:lnTo>
                <a:lnTo>
                  <a:pt x="11544" y="2303183"/>
                </a:lnTo>
                <a:lnTo>
                  <a:pt x="20345" y="2351621"/>
                </a:lnTo>
                <a:lnTo>
                  <a:pt x="31508" y="2399093"/>
                </a:lnTo>
                <a:lnTo>
                  <a:pt x="44958" y="2445512"/>
                </a:lnTo>
                <a:lnTo>
                  <a:pt x="60629" y="2490813"/>
                </a:lnTo>
                <a:lnTo>
                  <a:pt x="78447" y="2534907"/>
                </a:lnTo>
                <a:lnTo>
                  <a:pt x="98336" y="2577731"/>
                </a:lnTo>
                <a:lnTo>
                  <a:pt x="120243" y="2619197"/>
                </a:lnTo>
                <a:lnTo>
                  <a:pt x="144094" y="2659240"/>
                </a:lnTo>
                <a:lnTo>
                  <a:pt x="169799" y="2697784"/>
                </a:lnTo>
                <a:lnTo>
                  <a:pt x="197319" y="2734741"/>
                </a:lnTo>
                <a:lnTo>
                  <a:pt x="226568" y="2770060"/>
                </a:lnTo>
                <a:lnTo>
                  <a:pt x="257479" y="2803639"/>
                </a:lnTo>
                <a:lnTo>
                  <a:pt x="289979" y="2835414"/>
                </a:lnTo>
                <a:lnTo>
                  <a:pt x="323989" y="2865310"/>
                </a:lnTo>
                <a:lnTo>
                  <a:pt x="359460" y="2893250"/>
                </a:lnTo>
                <a:lnTo>
                  <a:pt x="396316" y="2919158"/>
                </a:lnTo>
                <a:lnTo>
                  <a:pt x="434479" y="2942945"/>
                </a:lnTo>
                <a:lnTo>
                  <a:pt x="473887" y="2964561"/>
                </a:lnTo>
                <a:lnTo>
                  <a:pt x="514464" y="2983915"/>
                </a:lnTo>
                <a:lnTo>
                  <a:pt x="556145" y="3000933"/>
                </a:lnTo>
                <a:lnTo>
                  <a:pt x="598868" y="3015551"/>
                </a:lnTo>
                <a:lnTo>
                  <a:pt x="642543" y="3027667"/>
                </a:lnTo>
                <a:lnTo>
                  <a:pt x="687120" y="3037230"/>
                </a:lnTo>
                <a:lnTo>
                  <a:pt x="732510" y="3044152"/>
                </a:lnTo>
                <a:lnTo>
                  <a:pt x="778662" y="3048368"/>
                </a:lnTo>
                <a:lnTo>
                  <a:pt x="825500" y="3049778"/>
                </a:lnTo>
                <a:lnTo>
                  <a:pt x="872337" y="3048368"/>
                </a:lnTo>
                <a:lnTo>
                  <a:pt x="918502" y="3044152"/>
                </a:lnTo>
                <a:lnTo>
                  <a:pt x="963904" y="3037230"/>
                </a:lnTo>
                <a:lnTo>
                  <a:pt x="1008481" y="3027667"/>
                </a:lnTo>
                <a:lnTo>
                  <a:pt x="1052169" y="3015551"/>
                </a:lnTo>
                <a:lnTo>
                  <a:pt x="1094892" y="3000933"/>
                </a:lnTo>
                <a:lnTo>
                  <a:pt x="1136573" y="2983915"/>
                </a:lnTo>
                <a:lnTo>
                  <a:pt x="1177150" y="2964561"/>
                </a:lnTo>
                <a:lnTo>
                  <a:pt x="1216558" y="2942945"/>
                </a:lnTo>
                <a:lnTo>
                  <a:pt x="1254721" y="2919158"/>
                </a:lnTo>
                <a:lnTo>
                  <a:pt x="1291577" y="2893250"/>
                </a:lnTo>
                <a:lnTo>
                  <a:pt x="1327048" y="2865310"/>
                </a:lnTo>
                <a:lnTo>
                  <a:pt x="1361071" y="2835414"/>
                </a:lnTo>
                <a:lnTo>
                  <a:pt x="1393558" y="2803639"/>
                </a:lnTo>
                <a:lnTo>
                  <a:pt x="1424470" y="2770060"/>
                </a:lnTo>
                <a:lnTo>
                  <a:pt x="1453705" y="2734741"/>
                </a:lnTo>
                <a:lnTo>
                  <a:pt x="1481226" y="2697784"/>
                </a:lnTo>
                <a:lnTo>
                  <a:pt x="1506931" y="2659240"/>
                </a:lnTo>
                <a:lnTo>
                  <a:pt x="1530769" y="2619197"/>
                </a:lnTo>
                <a:lnTo>
                  <a:pt x="1552676" y="2577731"/>
                </a:lnTo>
                <a:lnTo>
                  <a:pt x="1572564" y="2534907"/>
                </a:lnTo>
                <a:lnTo>
                  <a:pt x="1590382" y="2490813"/>
                </a:lnTo>
                <a:lnTo>
                  <a:pt x="1606042" y="2445512"/>
                </a:lnTo>
                <a:lnTo>
                  <a:pt x="1619491" y="2399093"/>
                </a:lnTo>
                <a:lnTo>
                  <a:pt x="1630641" y="2351621"/>
                </a:lnTo>
                <a:lnTo>
                  <a:pt x="1639443" y="2303183"/>
                </a:lnTo>
                <a:lnTo>
                  <a:pt x="1645818" y="2253843"/>
                </a:lnTo>
                <a:lnTo>
                  <a:pt x="1649691" y="2203691"/>
                </a:lnTo>
                <a:lnTo>
                  <a:pt x="1651000" y="2152777"/>
                </a:lnTo>
                <a:close/>
              </a:path>
              <a:path w="2477134" h="3049905" extrusionOk="0">
                <a:moveTo>
                  <a:pt x="2476754" y="0"/>
                </a:moveTo>
                <a:lnTo>
                  <a:pt x="658126" y="0"/>
                </a:lnTo>
                <a:lnTo>
                  <a:pt x="656348" y="8915"/>
                </a:lnTo>
                <a:lnTo>
                  <a:pt x="648830" y="55016"/>
                </a:lnTo>
                <a:lnTo>
                  <a:pt x="642937" y="101638"/>
                </a:lnTo>
                <a:lnTo>
                  <a:pt x="638683" y="148755"/>
                </a:lnTo>
                <a:lnTo>
                  <a:pt x="636117" y="196342"/>
                </a:lnTo>
                <a:lnTo>
                  <a:pt x="635254" y="244348"/>
                </a:lnTo>
                <a:lnTo>
                  <a:pt x="636117" y="292366"/>
                </a:lnTo>
                <a:lnTo>
                  <a:pt x="638683" y="339940"/>
                </a:lnTo>
                <a:lnTo>
                  <a:pt x="642937" y="387045"/>
                </a:lnTo>
                <a:lnTo>
                  <a:pt x="648830" y="433666"/>
                </a:lnTo>
                <a:lnTo>
                  <a:pt x="656348" y="479755"/>
                </a:lnTo>
                <a:lnTo>
                  <a:pt x="665454" y="525297"/>
                </a:lnTo>
                <a:lnTo>
                  <a:pt x="676122" y="570242"/>
                </a:lnTo>
                <a:lnTo>
                  <a:pt x="688314" y="614591"/>
                </a:lnTo>
                <a:lnTo>
                  <a:pt x="702017" y="658291"/>
                </a:lnTo>
                <a:lnTo>
                  <a:pt x="717181" y="701319"/>
                </a:lnTo>
                <a:lnTo>
                  <a:pt x="733793" y="743648"/>
                </a:lnTo>
                <a:lnTo>
                  <a:pt x="751814" y="785241"/>
                </a:lnTo>
                <a:lnTo>
                  <a:pt x="771220" y="826071"/>
                </a:lnTo>
                <a:lnTo>
                  <a:pt x="791984" y="866114"/>
                </a:lnTo>
                <a:lnTo>
                  <a:pt x="814057" y="905332"/>
                </a:lnTo>
                <a:lnTo>
                  <a:pt x="837438" y="943711"/>
                </a:lnTo>
                <a:lnTo>
                  <a:pt x="862076" y="981202"/>
                </a:lnTo>
                <a:lnTo>
                  <a:pt x="887945" y="1017790"/>
                </a:lnTo>
                <a:lnTo>
                  <a:pt x="915022" y="1053439"/>
                </a:lnTo>
                <a:lnTo>
                  <a:pt x="943267" y="1088123"/>
                </a:lnTo>
                <a:lnTo>
                  <a:pt x="972667" y="1121803"/>
                </a:lnTo>
                <a:lnTo>
                  <a:pt x="1003185" y="1154455"/>
                </a:lnTo>
                <a:lnTo>
                  <a:pt x="1034783" y="1186053"/>
                </a:lnTo>
                <a:lnTo>
                  <a:pt x="1067447" y="1216571"/>
                </a:lnTo>
                <a:lnTo>
                  <a:pt x="1101128" y="1245958"/>
                </a:lnTo>
                <a:lnTo>
                  <a:pt x="1135811" y="1274216"/>
                </a:lnTo>
                <a:lnTo>
                  <a:pt x="1171460" y="1301292"/>
                </a:lnTo>
                <a:lnTo>
                  <a:pt x="1208049" y="1327162"/>
                </a:lnTo>
                <a:lnTo>
                  <a:pt x="1245552" y="1351800"/>
                </a:lnTo>
                <a:lnTo>
                  <a:pt x="1283931" y="1375168"/>
                </a:lnTo>
                <a:lnTo>
                  <a:pt x="1323149" y="1397254"/>
                </a:lnTo>
                <a:lnTo>
                  <a:pt x="1363205" y="1418005"/>
                </a:lnTo>
                <a:lnTo>
                  <a:pt x="1404035" y="1437411"/>
                </a:lnTo>
                <a:lnTo>
                  <a:pt x="1445641" y="1455432"/>
                </a:lnTo>
                <a:lnTo>
                  <a:pt x="1487970" y="1472044"/>
                </a:lnTo>
                <a:lnTo>
                  <a:pt x="1530997" y="1487208"/>
                </a:lnTo>
                <a:lnTo>
                  <a:pt x="1574711" y="1500911"/>
                </a:lnTo>
                <a:lnTo>
                  <a:pt x="1619059" y="1513103"/>
                </a:lnTo>
                <a:lnTo>
                  <a:pt x="1664017" y="1523771"/>
                </a:lnTo>
                <a:lnTo>
                  <a:pt x="1709559" y="1532877"/>
                </a:lnTo>
                <a:lnTo>
                  <a:pt x="1755660" y="1540395"/>
                </a:lnTo>
                <a:lnTo>
                  <a:pt x="1802282" y="1546288"/>
                </a:lnTo>
                <a:lnTo>
                  <a:pt x="1849399" y="1550543"/>
                </a:lnTo>
                <a:lnTo>
                  <a:pt x="1896986" y="1553108"/>
                </a:lnTo>
                <a:lnTo>
                  <a:pt x="1945005" y="1553972"/>
                </a:lnTo>
                <a:lnTo>
                  <a:pt x="1993011" y="1553108"/>
                </a:lnTo>
                <a:lnTo>
                  <a:pt x="2040585" y="1550543"/>
                </a:lnTo>
                <a:lnTo>
                  <a:pt x="2087689" y="1546288"/>
                </a:lnTo>
                <a:lnTo>
                  <a:pt x="2134311" y="1540395"/>
                </a:lnTo>
                <a:lnTo>
                  <a:pt x="2180399" y="1532877"/>
                </a:lnTo>
                <a:lnTo>
                  <a:pt x="2225941" y="1523771"/>
                </a:lnTo>
                <a:lnTo>
                  <a:pt x="2270887" y="1513103"/>
                </a:lnTo>
                <a:lnTo>
                  <a:pt x="2315235" y="1500911"/>
                </a:lnTo>
                <a:lnTo>
                  <a:pt x="2358936" y="1487208"/>
                </a:lnTo>
                <a:lnTo>
                  <a:pt x="2401963" y="1472044"/>
                </a:lnTo>
                <a:lnTo>
                  <a:pt x="2444292" y="1455432"/>
                </a:lnTo>
                <a:lnTo>
                  <a:pt x="2476754" y="1441373"/>
                </a:lnTo>
                <a:lnTo>
                  <a:pt x="2476754"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92" name="Google Shape;292;p8"/>
          <p:cNvSpPr/>
          <p:nvPr/>
        </p:nvSpPr>
        <p:spPr>
          <a:xfrm>
            <a:off x="0" y="3473789"/>
            <a:ext cx="913130" cy="1746250"/>
          </a:xfrm>
          <a:custGeom>
            <a:avLst/>
            <a:gdLst/>
            <a:ahLst/>
            <a:cxnLst/>
            <a:rect l="l" t="t" r="r" b="b"/>
            <a:pathLst>
              <a:path w="1369695" h="2619375" extrusionOk="0">
                <a:moveTo>
                  <a:pt x="59834" y="0"/>
                </a:moveTo>
                <a:lnTo>
                  <a:pt x="11821" y="863"/>
                </a:lnTo>
                <a:lnTo>
                  <a:pt x="0" y="1502"/>
                </a:lnTo>
                <a:lnTo>
                  <a:pt x="0" y="2617872"/>
                </a:lnTo>
                <a:lnTo>
                  <a:pt x="11821" y="2618511"/>
                </a:lnTo>
                <a:lnTo>
                  <a:pt x="59834" y="2619374"/>
                </a:lnTo>
                <a:lnTo>
                  <a:pt x="107848" y="2618511"/>
                </a:lnTo>
                <a:lnTo>
                  <a:pt x="155427" y="2615939"/>
                </a:lnTo>
                <a:lnTo>
                  <a:pt x="202540" y="2611690"/>
                </a:lnTo>
                <a:lnTo>
                  <a:pt x="249159" y="2605791"/>
                </a:lnTo>
                <a:lnTo>
                  <a:pt x="295255" y="2598274"/>
                </a:lnTo>
                <a:lnTo>
                  <a:pt x="340796" y="2589167"/>
                </a:lnTo>
                <a:lnTo>
                  <a:pt x="385754" y="2578500"/>
                </a:lnTo>
                <a:lnTo>
                  <a:pt x="430100" y="2566304"/>
                </a:lnTo>
                <a:lnTo>
                  <a:pt x="473803" y="2552606"/>
                </a:lnTo>
                <a:lnTo>
                  <a:pt x="516834" y="2537437"/>
                </a:lnTo>
                <a:lnTo>
                  <a:pt x="559163" y="2520827"/>
                </a:lnTo>
                <a:lnTo>
                  <a:pt x="600761" y="2502805"/>
                </a:lnTo>
                <a:lnTo>
                  <a:pt x="641598" y="2483401"/>
                </a:lnTo>
                <a:lnTo>
                  <a:pt x="681645" y="2462644"/>
                </a:lnTo>
                <a:lnTo>
                  <a:pt x="720872" y="2440563"/>
                </a:lnTo>
                <a:lnTo>
                  <a:pt x="759249" y="2417189"/>
                </a:lnTo>
                <a:lnTo>
                  <a:pt x="796747" y="2392551"/>
                </a:lnTo>
                <a:lnTo>
                  <a:pt x="833336" y="2366679"/>
                </a:lnTo>
                <a:lnTo>
                  <a:pt x="868987" y="2339602"/>
                </a:lnTo>
                <a:lnTo>
                  <a:pt x="903670" y="2311350"/>
                </a:lnTo>
                <a:lnTo>
                  <a:pt x="937355" y="2281951"/>
                </a:lnTo>
                <a:lnTo>
                  <a:pt x="970013" y="2251437"/>
                </a:lnTo>
                <a:lnTo>
                  <a:pt x="1001614" y="2219837"/>
                </a:lnTo>
                <a:lnTo>
                  <a:pt x="1032129" y="2187179"/>
                </a:lnTo>
                <a:lnTo>
                  <a:pt x="1061527" y="2153494"/>
                </a:lnTo>
                <a:lnTo>
                  <a:pt x="1089781" y="2118812"/>
                </a:lnTo>
                <a:lnTo>
                  <a:pt x="1116859" y="2083161"/>
                </a:lnTo>
                <a:lnTo>
                  <a:pt x="1142732" y="2046572"/>
                </a:lnTo>
                <a:lnTo>
                  <a:pt x="1167371" y="2009074"/>
                </a:lnTo>
                <a:lnTo>
                  <a:pt x="1190746" y="1970696"/>
                </a:lnTo>
                <a:lnTo>
                  <a:pt x="1212827" y="1931469"/>
                </a:lnTo>
                <a:lnTo>
                  <a:pt x="1233585" y="1891421"/>
                </a:lnTo>
                <a:lnTo>
                  <a:pt x="1252991" y="1850583"/>
                </a:lnTo>
                <a:lnTo>
                  <a:pt x="1271014" y="1808984"/>
                </a:lnTo>
                <a:lnTo>
                  <a:pt x="1287625" y="1766653"/>
                </a:lnTo>
                <a:lnTo>
                  <a:pt x="1302794" y="1723620"/>
                </a:lnTo>
                <a:lnTo>
                  <a:pt x="1316493" y="1679915"/>
                </a:lnTo>
                <a:lnTo>
                  <a:pt x="1328690" y="1635568"/>
                </a:lnTo>
                <a:lnTo>
                  <a:pt x="1339358" y="1590607"/>
                </a:lnTo>
                <a:lnTo>
                  <a:pt x="1348465" y="1545063"/>
                </a:lnTo>
                <a:lnTo>
                  <a:pt x="1355983" y="1498964"/>
                </a:lnTo>
                <a:lnTo>
                  <a:pt x="1361882" y="1452342"/>
                </a:lnTo>
                <a:lnTo>
                  <a:pt x="1366132" y="1405224"/>
                </a:lnTo>
                <a:lnTo>
                  <a:pt x="1368704" y="1357642"/>
                </a:lnTo>
                <a:lnTo>
                  <a:pt x="1369568" y="1309624"/>
                </a:lnTo>
                <a:lnTo>
                  <a:pt x="1368704" y="1261614"/>
                </a:lnTo>
                <a:lnTo>
                  <a:pt x="1366132" y="1214039"/>
                </a:lnTo>
                <a:lnTo>
                  <a:pt x="1361882" y="1166929"/>
                </a:lnTo>
                <a:lnTo>
                  <a:pt x="1355983" y="1120314"/>
                </a:lnTo>
                <a:lnTo>
                  <a:pt x="1348465" y="1074222"/>
                </a:lnTo>
                <a:lnTo>
                  <a:pt x="1339358" y="1028685"/>
                </a:lnTo>
                <a:lnTo>
                  <a:pt x="1328690" y="983730"/>
                </a:lnTo>
                <a:lnTo>
                  <a:pt x="1316493" y="939388"/>
                </a:lnTo>
                <a:lnTo>
                  <a:pt x="1302794" y="895689"/>
                </a:lnTo>
                <a:lnTo>
                  <a:pt x="1287625" y="852661"/>
                </a:lnTo>
                <a:lnTo>
                  <a:pt x="1271014" y="810336"/>
                </a:lnTo>
                <a:lnTo>
                  <a:pt x="1252991" y="768741"/>
                </a:lnTo>
                <a:lnTo>
                  <a:pt x="1233585" y="727907"/>
                </a:lnTo>
                <a:lnTo>
                  <a:pt x="1212827" y="687864"/>
                </a:lnTo>
                <a:lnTo>
                  <a:pt x="1190746" y="648640"/>
                </a:lnTo>
                <a:lnTo>
                  <a:pt x="1167371" y="610266"/>
                </a:lnTo>
                <a:lnTo>
                  <a:pt x="1142732" y="572771"/>
                </a:lnTo>
                <a:lnTo>
                  <a:pt x="1116859" y="536185"/>
                </a:lnTo>
                <a:lnTo>
                  <a:pt x="1089781" y="500538"/>
                </a:lnTo>
                <a:lnTo>
                  <a:pt x="1061527" y="465858"/>
                </a:lnTo>
                <a:lnTo>
                  <a:pt x="1032129" y="432175"/>
                </a:lnTo>
                <a:lnTo>
                  <a:pt x="1001614" y="399520"/>
                </a:lnTo>
                <a:lnTo>
                  <a:pt x="970013" y="367922"/>
                </a:lnTo>
                <a:lnTo>
                  <a:pt x="937355" y="337410"/>
                </a:lnTo>
                <a:lnTo>
                  <a:pt x="903670" y="308013"/>
                </a:lnTo>
                <a:lnTo>
                  <a:pt x="868987" y="279763"/>
                </a:lnTo>
                <a:lnTo>
                  <a:pt x="833336" y="252687"/>
                </a:lnTo>
                <a:lnTo>
                  <a:pt x="796747" y="226816"/>
                </a:lnTo>
                <a:lnTo>
                  <a:pt x="759249" y="202179"/>
                </a:lnTo>
                <a:lnTo>
                  <a:pt x="720872" y="178806"/>
                </a:lnTo>
                <a:lnTo>
                  <a:pt x="681645" y="156727"/>
                </a:lnTo>
                <a:lnTo>
                  <a:pt x="641598" y="135970"/>
                </a:lnTo>
                <a:lnTo>
                  <a:pt x="600761" y="116566"/>
                </a:lnTo>
                <a:lnTo>
                  <a:pt x="559163" y="98545"/>
                </a:lnTo>
                <a:lnTo>
                  <a:pt x="516834" y="81935"/>
                </a:lnTo>
                <a:lnTo>
                  <a:pt x="473803" y="66767"/>
                </a:lnTo>
                <a:lnTo>
                  <a:pt x="430100" y="53070"/>
                </a:lnTo>
                <a:lnTo>
                  <a:pt x="385754" y="40873"/>
                </a:lnTo>
                <a:lnTo>
                  <a:pt x="340796" y="30207"/>
                </a:lnTo>
                <a:lnTo>
                  <a:pt x="295255" y="21100"/>
                </a:lnTo>
                <a:lnTo>
                  <a:pt x="249159" y="13583"/>
                </a:lnTo>
                <a:lnTo>
                  <a:pt x="202540" y="7684"/>
                </a:lnTo>
                <a:lnTo>
                  <a:pt x="155427" y="3435"/>
                </a:lnTo>
                <a:lnTo>
                  <a:pt x="107848" y="863"/>
                </a:lnTo>
                <a:lnTo>
                  <a:pt x="59834"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93" name="Google Shape;293;p8"/>
          <p:cNvSpPr/>
          <p:nvPr/>
        </p:nvSpPr>
        <p:spPr>
          <a:xfrm>
            <a:off x="7760886" y="4376844"/>
            <a:ext cx="1746250" cy="1746673"/>
          </a:xfrm>
          <a:custGeom>
            <a:avLst/>
            <a:gdLst/>
            <a:ahLst/>
            <a:cxnLst/>
            <a:rect l="l" t="t" r="r" b="b"/>
            <a:pathLst>
              <a:path w="2619375" h="2620009" extrusionOk="0">
                <a:moveTo>
                  <a:pt x="1309751" y="0"/>
                </a:moveTo>
                <a:lnTo>
                  <a:pt x="1261732" y="863"/>
                </a:lnTo>
                <a:lnTo>
                  <a:pt x="1214150" y="3435"/>
                </a:lnTo>
                <a:lnTo>
                  <a:pt x="1167032" y="7684"/>
                </a:lnTo>
                <a:lnTo>
                  <a:pt x="1120410" y="13583"/>
                </a:lnTo>
                <a:lnTo>
                  <a:pt x="1074311" y="21100"/>
                </a:lnTo>
                <a:lnTo>
                  <a:pt x="1028767" y="30207"/>
                </a:lnTo>
                <a:lnTo>
                  <a:pt x="983806" y="40874"/>
                </a:lnTo>
                <a:lnTo>
                  <a:pt x="939459" y="53070"/>
                </a:lnTo>
                <a:lnTo>
                  <a:pt x="895754" y="66768"/>
                </a:lnTo>
                <a:lnTo>
                  <a:pt x="852721" y="81937"/>
                </a:lnTo>
                <a:lnTo>
                  <a:pt x="810390" y="98547"/>
                </a:lnTo>
                <a:lnTo>
                  <a:pt x="768791" y="116569"/>
                </a:lnTo>
                <a:lnTo>
                  <a:pt x="727953" y="135973"/>
                </a:lnTo>
                <a:lnTo>
                  <a:pt x="687905" y="156730"/>
                </a:lnTo>
                <a:lnTo>
                  <a:pt x="648678" y="178811"/>
                </a:lnTo>
                <a:lnTo>
                  <a:pt x="610300" y="202185"/>
                </a:lnTo>
                <a:lnTo>
                  <a:pt x="572802" y="226823"/>
                </a:lnTo>
                <a:lnTo>
                  <a:pt x="536213" y="252695"/>
                </a:lnTo>
                <a:lnTo>
                  <a:pt x="500562" y="279772"/>
                </a:lnTo>
                <a:lnTo>
                  <a:pt x="465880" y="308024"/>
                </a:lnTo>
                <a:lnTo>
                  <a:pt x="432195" y="337423"/>
                </a:lnTo>
                <a:lnTo>
                  <a:pt x="399537" y="367937"/>
                </a:lnTo>
                <a:lnTo>
                  <a:pt x="367937" y="399537"/>
                </a:lnTo>
                <a:lnTo>
                  <a:pt x="337423" y="432195"/>
                </a:lnTo>
                <a:lnTo>
                  <a:pt x="308024" y="465880"/>
                </a:lnTo>
                <a:lnTo>
                  <a:pt x="279772" y="500562"/>
                </a:lnTo>
                <a:lnTo>
                  <a:pt x="252695" y="536213"/>
                </a:lnTo>
                <a:lnTo>
                  <a:pt x="226823" y="572802"/>
                </a:lnTo>
                <a:lnTo>
                  <a:pt x="202185" y="610300"/>
                </a:lnTo>
                <a:lnTo>
                  <a:pt x="178811" y="648678"/>
                </a:lnTo>
                <a:lnTo>
                  <a:pt x="156730" y="687905"/>
                </a:lnTo>
                <a:lnTo>
                  <a:pt x="135973" y="727953"/>
                </a:lnTo>
                <a:lnTo>
                  <a:pt x="116569" y="768791"/>
                </a:lnTo>
                <a:lnTo>
                  <a:pt x="98547" y="810390"/>
                </a:lnTo>
                <a:lnTo>
                  <a:pt x="81937" y="852721"/>
                </a:lnTo>
                <a:lnTo>
                  <a:pt x="66768" y="895754"/>
                </a:lnTo>
                <a:lnTo>
                  <a:pt x="53070" y="939459"/>
                </a:lnTo>
                <a:lnTo>
                  <a:pt x="40874" y="983806"/>
                </a:lnTo>
                <a:lnTo>
                  <a:pt x="30207" y="1028767"/>
                </a:lnTo>
                <a:lnTo>
                  <a:pt x="21100" y="1074311"/>
                </a:lnTo>
                <a:lnTo>
                  <a:pt x="13583" y="1120410"/>
                </a:lnTo>
                <a:lnTo>
                  <a:pt x="7684" y="1167032"/>
                </a:lnTo>
                <a:lnTo>
                  <a:pt x="3435" y="1214150"/>
                </a:lnTo>
                <a:lnTo>
                  <a:pt x="863" y="1261732"/>
                </a:lnTo>
                <a:lnTo>
                  <a:pt x="0" y="1309750"/>
                </a:lnTo>
                <a:lnTo>
                  <a:pt x="863" y="1357760"/>
                </a:lnTo>
                <a:lnTo>
                  <a:pt x="3435" y="1405335"/>
                </a:lnTo>
                <a:lnTo>
                  <a:pt x="7684" y="1452445"/>
                </a:lnTo>
                <a:lnTo>
                  <a:pt x="13583" y="1499061"/>
                </a:lnTo>
                <a:lnTo>
                  <a:pt x="21100" y="1545153"/>
                </a:lnTo>
                <a:lnTo>
                  <a:pt x="30207" y="1590691"/>
                </a:lnTo>
                <a:lnTo>
                  <a:pt x="40874" y="1635647"/>
                </a:lnTo>
                <a:lnTo>
                  <a:pt x="53070" y="1679989"/>
                </a:lnTo>
                <a:lnTo>
                  <a:pt x="66768" y="1723689"/>
                </a:lnTo>
                <a:lnTo>
                  <a:pt x="81937" y="1766717"/>
                </a:lnTo>
                <a:lnTo>
                  <a:pt x="98547" y="1809044"/>
                </a:lnTo>
                <a:lnTo>
                  <a:pt x="116569" y="1850640"/>
                </a:lnTo>
                <a:lnTo>
                  <a:pt x="135973" y="1891474"/>
                </a:lnTo>
                <a:lnTo>
                  <a:pt x="156730" y="1931519"/>
                </a:lnTo>
                <a:lnTo>
                  <a:pt x="178811" y="1970744"/>
                </a:lnTo>
                <a:lnTo>
                  <a:pt x="202185" y="2009119"/>
                </a:lnTo>
                <a:lnTo>
                  <a:pt x="226823" y="2046615"/>
                </a:lnTo>
                <a:lnTo>
                  <a:pt x="252695" y="2083202"/>
                </a:lnTo>
                <a:lnTo>
                  <a:pt x="279772" y="2118851"/>
                </a:lnTo>
                <a:lnTo>
                  <a:pt x="308024" y="2153532"/>
                </a:lnTo>
                <a:lnTo>
                  <a:pt x="337423" y="2187216"/>
                </a:lnTo>
                <a:lnTo>
                  <a:pt x="367937" y="2219872"/>
                </a:lnTo>
                <a:lnTo>
                  <a:pt x="399537" y="2251472"/>
                </a:lnTo>
                <a:lnTo>
                  <a:pt x="432195" y="2281985"/>
                </a:lnTo>
                <a:lnTo>
                  <a:pt x="465880" y="2311383"/>
                </a:lnTo>
                <a:lnTo>
                  <a:pt x="500562" y="2339635"/>
                </a:lnTo>
                <a:lnTo>
                  <a:pt x="536213" y="2366712"/>
                </a:lnTo>
                <a:lnTo>
                  <a:pt x="572802" y="2392584"/>
                </a:lnTo>
                <a:lnTo>
                  <a:pt x="610300" y="2417222"/>
                </a:lnTo>
                <a:lnTo>
                  <a:pt x="648678" y="2440596"/>
                </a:lnTo>
                <a:lnTo>
                  <a:pt x="687905" y="2462677"/>
                </a:lnTo>
                <a:lnTo>
                  <a:pt x="727953" y="2483434"/>
                </a:lnTo>
                <a:lnTo>
                  <a:pt x="768791" y="2502839"/>
                </a:lnTo>
                <a:lnTo>
                  <a:pt x="810390" y="2520861"/>
                </a:lnTo>
                <a:lnTo>
                  <a:pt x="852721" y="2537472"/>
                </a:lnTo>
                <a:lnTo>
                  <a:pt x="895754" y="2552641"/>
                </a:lnTo>
                <a:lnTo>
                  <a:pt x="939459" y="2566339"/>
                </a:lnTo>
                <a:lnTo>
                  <a:pt x="983806" y="2578537"/>
                </a:lnTo>
                <a:lnTo>
                  <a:pt x="1028767" y="2589204"/>
                </a:lnTo>
                <a:lnTo>
                  <a:pt x="1074311" y="2598311"/>
                </a:lnTo>
                <a:lnTo>
                  <a:pt x="1120410" y="2605829"/>
                </a:lnTo>
                <a:lnTo>
                  <a:pt x="1167032" y="2611727"/>
                </a:lnTo>
                <a:lnTo>
                  <a:pt x="1214150" y="2615977"/>
                </a:lnTo>
                <a:lnTo>
                  <a:pt x="1261732" y="2618549"/>
                </a:lnTo>
                <a:lnTo>
                  <a:pt x="1309751" y="2619413"/>
                </a:lnTo>
                <a:lnTo>
                  <a:pt x="1357760" y="2618549"/>
                </a:lnTo>
                <a:lnTo>
                  <a:pt x="1405335" y="2615977"/>
                </a:lnTo>
                <a:lnTo>
                  <a:pt x="1452445" y="2611727"/>
                </a:lnTo>
                <a:lnTo>
                  <a:pt x="1499060" y="2605829"/>
                </a:lnTo>
                <a:lnTo>
                  <a:pt x="1545152" y="2598311"/>
                </a:lnTo>
                <a:lnTo>
                  <a:pt x="1590689" y="2589204"/>
                </a:lnTo>
                <a:lnTo>
                  <a:pt x="1635644" y="2578537"/>
                </a:lnTo>
                <a:lnTo>
                  <a:pt x="1679986" y="2566339"/>
                </a:lnTo>
                <a:lnTo>
                  <a:pt x="1723685" y="2552641"/>
                </a:lnTo>
                <a:lnTo>
                  <a:pt x="1766713" y="2537472"/>
                </a:lnTo>
                <a:lnTo>
                  <a:pt x="1809038" y="2520861"/>
                </a:lnTo>
                <a:lnTo>
                  <a:pt x="1850633" y="2502839"/>
                </a:lnTo>
                <a:lnTo>
                  <a:pt x="1891467" y="2483434"/>
                </a:lnTo>
                <a:lnTo>
                  <a:pt x="1931510" y="2462677"/>
                </a:lnTo>
                <a:lnTo>
                  <a:pt x="1970734" y="2440596"/>
                </a:lnTo>
                <a:lnTo>
                  <a:pt x="2009108" y="2417222"/>
                </a:lnTo>
                <a:lnTo>
                  <a:pt x="2046603" y="2392584"/>
                </a:lnTo>
                <a:lnTo>
                  <a:pt x="2083189" y="2366712"/>
                </a:lnTo>
                <a:lnTo>
                  <a:pt x="2118836" y="2339635"/>
                </a:lnTo>
                <a:lnTo>
                  <a:pt x="2153516" y="2311383"/>
                </a:lnTo>
                <a:lnTo>
                  <a:pt x="2187199" y="2281985"/>
                </a:lnTo>
                <a:lnTo>
                  <a:pt x="2219854" y="2251472"/>
                </a:lnTo>
                <a:lnTo>
                  <a:pt x="2251452" y="2219872"/>
                </a:lnTo>
                <a:lnTo>
                  <a:pt x="2281964" y="2187216"/>
                </a:lnTo>
                <a:lnTo>
                  <a:pt x="2311361" y="2153532"/>
                </a:lnTo>
                <a:lnTo>
                  <a:pt x="2339611" y="2118851"/>
                </a:lnTo>
                <a:lnTo>
                  <a:pt x="2366687" y="2083202"/>
                </a:lnTo>
                <a:lnTo>
                  <a:pt x="2392558" y="2046615"/>
                </a:lnTo>
                <a:lnTo>
                  <a:pt x="2417195" y="2009119"/>
                </a:lnTo>
                <a:lnTo>
                  <a:pt x="2440568" y="1970744"/>
                </a:lnTo>
                <a:lnTo>
                  <a:pt x="2462647" y="1931519"/>
                </a:lnTo>
                <a:lnTo>
                  <a:pt x="2483404" y="1891474"/>
                </a:lnTo>
                <a:lnTo>
                  <a:pt x="2502808" y="1850640"/>
                </a:lnTo>
                <a:lnTo>
                  <a:pt x="2520829" y="1809044"/>
                </a:lnTo>
                <a:lnTo>
                  <a:pt x="2537439" y="1766717"/>
                </a:lnTo>
                <a:lnTo>
                  <a:pt x="2552607" y="1723689"/>
                </a:lnTo>
                <a:lnTo>
                  <a:pt x="2566304" y="1679989"/>
                </a:lnTo>
                <a:lnTo>
                  <a:pt x="2578501" y="1635647"/>
                </a:lnTo>
                <a:lnTo>
                  <a:pt x="2589167" y="1590691"/>
                </a:lnTo>
                <a:lnTo>
                  <a:pt x="2598274" y="1545153"/>
                </a:lnTo>
                <a:lnTo>
                  <a:pt x="2605791" y="1499061"/>
                </a:lnTo>
                <a:lnTo>
                  <a:pt x="2611690" y="1452445"/>
                </a:lnTo>
                <a:lnTo>
                  <a:pt x="2615939" y="1405335"/>
                </a:lnTo>
                <a:lnTo>
                  <a:pt x="2618511" y="1357760"/>
                </a:lnTo>
                <a:lnTo>
                  <a:pt x="2619375" y="1309750"/>
                </a:lnTo>
                <a:lnTo>
                  <a:pt x="2618511" y="1261732"/>
                </a:lnTo>
                <a:lnTo>
                  <a:pt x="2615939" y="1214150"/>
                </a:lnTo>
                <a:lnTo>
                  <a:pt x="2611690" y="1167032"/>
                </a:lnTo>
                <a:lnTo>
                  <a:pt x="2605791" y="1120410"/>
                </a:lnTo>
                <a:lnTo>
                  <a:pt x="2598274" y="1074311"/>
                </a:lnTo>
                <a:lnTo>
                  <a:pt x="2589167" y="1028767"/>
                </a:lnTo>
                <a:lnTo>
                  <a:pt x="2578501" y="983806"/>
                </a:lnTo>
                <a:lnTo>
                  <a:pt x="2566304" y="939459"/>
                </a:lnTo>
                <a:lnTo>
                  <a:pt x="2552607" y="895754"/>
                </a:lnTo>
                <a:lnTo>
                  <a:pt x="2537439" y="852721"/>
                </a:lnTo>
                <a:lnTo>
                  <a:pt x="2520829" y="810390"/>
                </a:lnTo>
                <a:lnTo>
                  <a:pt x="2502808" y="768791"/>
                </a:lnTo>
                <a:lnTo>
                  <a:pt x="2483404" y="727953"/>
                </a:lnTo>
                <a:lnTo>
                  <a:pt x="2462647" y="687905"/>
                </a:lnTo>
                <a:lnTo>
                  <a:pt x="2440568" y="648678"/>
                </a:lnTo>
                <a:lnTo>
                  <a:pt x="2417195" y="610300"/>
                </a:lnTo>
                <a:lnTo>
                  <a:pt x="2392558" y="572802"/>
                </a:lnTo>
                <a:lnTo>
                  <a:pt x="2366687" y="536213"/>
                </a:lnTo>
                <a:lnTo>
                  <a:pt x="2339611" y="500562"/>
                </a:lnTo>
                <a:lnTo>
                  <a:pt x="2311361" y="465880"/>
                </a:lnTo>
                <a:lnTo>
                  <a:pt x="2281964" y="432195"/>
                </a:lnTo>
                <a:lnTo>
                  <a:pt x="2251452" y="399537"/>
                </a:lnTo>
                <a:lnTo>
                  <a:pt x="2219854" y="367937"/>
                </a:lnTo>
                <a:lnTo>
                  <a:pt x="2187199" y="337423"/>
                </a:lnTo>
                <a:lnTo>
                  <a:pt x="2153516" y="308024"/>
                </a:lnTo>
                <a:lnTo>
                  <a:pt x="2118836" y="279772"/>
                </a:lnTo>
                <a:lnTo>
                  <a:pt x="2083189" y="252695"/>
                </a:lnTo>
                <a:lnTo>
                  <a:pt x="2046603" y="226823"/>
                </a:lnTo>
                <a:lnTo>
                  <a:pt x="2009108" y="202185"/>
                </a:lnTo>
                <a:lnTo>
                  <a:pt x="1970734" y="178811"/>
                </a:lnTo>
                <a:lnTo>
                  <a:pt x="1931510" y="156730"/>
                </a:lnTo>
                <a:lnTo>
                  <a:pt x="1891467" y="135973"/>
                </a:lnTo>
                <a:lnTo>
                  <a:pt x="1850633" y="116569"/>
                </a:lnTo>
                <a:lnTo>
                  <a:pt x="1809038" y="98547"/>
                </a:lnTo>
                <a:lnTo>
                  <a:pt x="1766713" y="81937"/>
                </a:lnTo>
                <a:lnTo>
                  <a:pt x="1723685" y="66768"/>
                </a:lnTo>
                <a:lnTo>
                  <a:pt x="1679986" y="53070"/>
                </a:lnTo>
                <a:lnTo>
                  <a:pt x="1635644" y="40874"/>
                </a:lnTo>
                <a:lnTo>
                  <a:pt x="1590689" y="30207"/>
                </a:lnTo>
                <a:lnTo>
                  <a:pt x="1545152" y="21100"/>
                </a:lnTo>
                <a:lnTo>
                  <a:pt x="1499060" y="13583"/>
                </a:lnTo>
                <a:lnTo>
                  <a:pt x="1452445" y="7684"/>
                </a:lnTo>
                <a:lnTo>
                  <a:pt x="1405335" y="3435"/>
                </a:lnTo>
                <a:lnTo>
                  <a:pt x="1357760" y="863"/>
                </a:lnTo>
                <a:lnTo>
                  <a:pt x="1309751"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294" name="Google Shape;294;p8"/>
          <p:cNvSpPr/>
          <p:nvPr/>
        </p:nvSpPr>
        <p:spPr>
          <a:xfrm>
            <a:off x="10964333" y="5883995"/>
            <a:ext cx="1227667" cy="974090"/>
          </a:xfrm>
          <a:custGeom>
            <a:avLst/>
            <a:gdLst/>
            <a:ahLst/>
            <a:cxnLst/>
            <a:rect l="l" t="t" r="r" b="b"/>
            <a:pathLst>
              <a:path w="1841500" h="1461134" extrusionOk="0">
                <a:moveTo>
                  <a:pt x="1309751" y="0"/>
                </a:moveTo>
                <a:lnTo>
                  <a:pt x="1261732" y="863"/>
                </a:lnTo>
                <a:lnTo>
                  <a:pt x="1214150" y="3435"/>
                </a:lnTo>
                <a:lnTo>
                  <a:pt x="1167032" y="7684"/>
                </a:lnTo>
                <a:lnTo>
                  <a:pt x="1120410" y="13583"/>
                </a:lnTo>
                <a:lnTo>
                  <a:pt x="1074311" y="21100"/>
                </a:lnTo>
                <a:lnTo>
                  <a:pt x="1028767" y="30207"/>
                </a:lnTo>
                <a:lnTo>
                  <a:pt x="983806" y="40873"/>
                </a:lnTo>
                <a:lnTo>
                  <a:pt x="939459" y="53070"/>
                </a:lnTo>
                <a:lnTo>
                  <a:pt x="895754" y="66767"/>
                </a:lnTo>
                <a:lnTo>
                  <a:pt x="852721" y="81936"/>
                </a:lnTo>
                <a:lnTo>
                  <a:pt x="810390" y="98546"/>
                </a:lnTo>
                <a:lnTo>
                  <a:pt x="768791" y="116567"/>
                </a:lnTo>
                <a:lnTo>
                  <a:pt x="727953" y="135971"/>
                </a:lnTo>
                <a:lnTo>
                  <a:pt x="687905" y="156728"/>
                </a:lnTo>
                <a:lnTo>
                  <a:pt x="648678" y="178808"/>
                </a:lnTo>
                <a:lnTo>
                  <a:pt x="610300" y="202181"/>
                </a:lnTo>
                <a:lnTo>
                  <a:pt x="572802" y="226819"/>
                </a:lnTo>
                <a:lnTo>
                  <a:pt x="536213" y="252690"/>
                </a:lnTo>
                <a:lnTo>
                  <a:pt x="500562" y="279766"/>
                </a:lnTo>
                <a:lnTo>
                  <a:pt x="465880" y="308018"/>
                </a:lnTo>
                <a:lnTo>
                  <a:pt x="432195" y="337415"/>
                </a:lnTo>
                <a:lnTo>
                  <a:pt x="399537" y="367928"/>
                </a:lnTo>
                <a:lnTo>
                  <a:pt x="367937" y="399527"/>
                </a:lnTo>
                <a:lnTo>
                  <a:pt x="337423" y="432183"/>
                </a:lnTo>
                <a:lnTo>
                  <a:pt x="308024" y="465867"/>
                </a:lnTo>
                <a:lnTo>
                  <a:pt x="279772" y="500547"/>
                </a:lnTo>
                <a:lnTo>
                  <a:pt x="252695" y="536196"/>
                </a:lnTo>
                <a:lnTo>
                  <a:pt x="226823" y="572784"/>
                </a:lnTo>
                <a:lnTo>
                  <a:pt x="202185" y="610280"/>
                </a:lnTo>
                <a:lnTo>
                  <a:pt x="178811" y="648655"/>
                </a:lnTo>
                <a:lnTo>
                  <a:pt x="156730" y="687880"/>
                </a:lnTo>
                <a:lnTo>
                  <a:pt x="135973" y="727926"/>
                </a:lnTo>
                <a:lnTo>
                  <a:pt x="116569" y="768761"/>
                </a:lnTo>
                <a:lnTo>
                  <a:pt x="98547" y="810358"/>
                </a:lnTo>
                <a:lnTo>
                  <a:pt x="81937" y="852685"/>
                </a:lnTo>
                <a:lnTo>
                  <a:pt x="66768" y="895715"/>
                </a:lnTo>
                <a:lnTo>
                  <a:pt x="53070" y="939416"/>
                </a:lnTo>
                <a:lnTo>
                  <a:pt x="40874" y="983761"/>
                </a:lnTo>
                <a:lnTo>
                  <a:pt x="30207" y="1028718"/>
                </a:lnTo>
                <a:lnTo>
                  <a:pt x="21100" y="1074258"/>
                </a:lnTo>
                <a:lnTo>
                  <a:pt x="13583" y="1120352"/>
                </a:lnTo>
                <a:lnTo>
                  <a:pt x="7684" y="1166970"/>
                </a:lnTo>
                <a:lnTo>
                  <a:pt x="3435" y="1214083"/>
                </a:lnTo>
                <a:lnTo>
                  <a:pt x="863" y="1261661"/>
                </a:lnTo>
                <a:lnTo>
                  <a:pt x="0" y="1309674"/>
                </a:lnTo>
                <a:lnTo>
                  <a:pt x="863" y="1357688"/>
                </a:lnTo>
                <a:lnTo>
                  <a:pt x="3435" y="1405265"/>
                </a:lnTo>
                <a:lnTo>
                  <a:pt x="7684" y="1452378"/>
                </a:lnTo>
                <a:lnTo>
                  <a:pt x="8776" y="1461007"/>
                </a:lnTo>
                <a:lnTo>
                  <a:pt x="1841500" y="1461007"/>
                </a:lnTo>
                <a:lnTo>
                  <a:pt x="1841500" y="112610"/>
                </a:lnTo>
                <a:lnTo>
                  <a:pt x="1809038" y="98546"/>
                </a:lnTo>
                <a:lnTo>
                  <a:pt x="1766713" y="81936"/>
                </a:lnTo>
                <a:lnTo>
                  <a:pt x="1723685" y="66767"/>
                </a:lnTo>
                <a:lnTo>
                  <a:pt x="1679986" y="53070"/>
                </a:lnTo>
                <a:lnTo>
                  <a:pt x="1635644" y="40873"/>
                </a:lnTo>
                <a:lnTo>
                  <a:pt x="1590689" y="30207"/>
                </a:lnTo>
                <a:lnTo>
                  <a:pt x="1545152" y="21100"/>
                </a:lnTo>
                <a:lnTo>
                  <a:pt x="1499060" y="13583"/>
                </a:lnTo>
                <a:lnTo>
                  <a:pt x="1452445" y="7684"/>
                </a:lnTo>
                <a:lnTo>
                  <a:pt x="1405335" y="3435"/>
                </a:lnTo>
                <a:lnTo>
                  <a:pt x="1357760" y="863"/>
                </a:lnTo>
                <a:lnTo>
                  <a:pt x="1309751"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298"/>
        <p:cNvGrpSpPr/>
        <p:nvPr/>
      </p:nvGrpSpPr>
      <p:grpSpPr>
        <a:xfrm>
          <a:off x="0" y="0"/>
          <a:ext cx="0" cy="0"/>
          <a:chOff x="0" y="0"/>
          <a:chExt cx="0" cy="0"/>
        </a:xfrm>
      </p:grpSpPr>
      <p:sp>
        <p:nvSpPr>
          <p:cNvPr id="299" name="Google Shape;299;g392e8a54443_0_18" descr="$PPTXTitle"/>
          <p:cNvSpPr txBox="1">
            <a:spLocks noGrp="1"/>
          </p:cNvSpPr>
          <p:nvPr>
            <p:ph type="title"/>
          </p:nvPr>
        </p:nvSpPr>
        <p:spPr>
          <a:xfrm>
            <a:off x="283250" y="258984"/>
            <a:ext cx="11231200" cy="629297"/>
          </a:xfrm>
          <a:prstGeom prst="rect">
            <a:avLst/>
          </a:prstGeom>
          <a:noFill/>
          <a:ln>
            <a:noFill/>
          </a:ln>
        </p:spPr>
        <p:txBody>
          <a:bodyPr spcFirstLastPara="1" wrap="square" lIns="0" tIns="8467" rIns="0" bIns="0" anchor="t" anchorCtr="0">
            <a:spAutoFit/>
          </a:bodyPr>
          <a:lstStyle/>
          <a:p>
            <a:pPr marL="8467" marR="3387">
              <a:lnSpc>
                <a:spcPct val="110000"/>
              </a:lnSpc>
              <a:buClr>
                <a:schemeClr val="dk1"/>
              </a:buClr>
            </a:pPr>
            <a:r>
              <a:rPr lang="en-US" sz="3667" b="1">
                <a:solidFill>
                  <a:srgbClr val="1F487C"/>
                </a:solidFill>
                <a:latin typeface="Poppins"/>
                <a:ea typeface="Poppins"/>
                <a:cs typeface="Poppins"/>
                <a:sym typeface="Poppins"/>
              </a:rPr>
              <a:t>X-Ray Fluorescence (XRF)</a:t>
            </a:r>
            <a:endParaRPr sz="3667" b="1">
              <a:latin typeface="Poppins"/>
              <a:ea typeface="Poppins"/>
              <a:cs typeface="Poppins"/>
              <a:sym typeface="Poppins"/>
            </a:endParaRPr>
          </a:p>
        </p:txBody>
      </p:sp>
      <p:grpSp>
        <p:nvGrpSpPr>
          <p:cNvPr id="300" name="Google Shape;300;g392e8a54443_0_18"/>
          <p:cNvGrpSpPr/>
          <p:nvPr/>
        </p:nvGrpSpPr>
        <p:grpSpPr>
          <a:xfrm>
            <a:off x="0" y="4956217"/>
            <a:ext cx="4879843" cy="1902036"/>
            <a:chOff x="0" y="7434326"/>
            <a:chExt cx="7319764" cy="2853054"/>
          </a:xfrm>
        </p:grpSpPr>
        <p:sp>
          <p:nvSpPr>
            <p:cNvPr id="301" name="Google Shape;301;g392e8a54443_0_18"/>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02" name="Google Shape;302;g392e8a54443_0_18"/>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grpSp>
      <p:sp>
        <p:nvSpPr>
          <p:cNvPr id="303" name="Google Shape;303;g392e8a54443_0_18"/>
          <p:cNvSpPr txBox="1">
            <a:spLocks noGrp="1"/>
          </p:cNvSpPr>
          <p:nvPr>
            <p:ph type="body" idx="1"/>
          </p:nvPr>
        </p:nvSpPr>
        <p:spPr>
          <a:xfrm>
            <a:off x="1148033" y="1146701"/>
            <a:ext cx="10207600" cy="4609809"/>
          </a:xfrm>
          <a:prstGeom prst="rect">
            <a:avLst/>
          </a:prstGeom>
          <a:noFill/>
          <a:ln>
            <a:noFill/>
          </a:ln>
        </p:spPr>
        <p:txBody>
          <a:bodyPr spcFirstLastPara="1" wrap="square" lIns="0" tIns="8467" rIns="0" bIns="0" anchor="t" anchorCtr="0">
            <a:spAutoFit/>
          </a:bodyPr>
          <a:lstStyle/>
          <a:p>
            <a:pPr marL="306509" marR="3387" indent="-275602">
              <a:lnSpc>
                <a:spcPct val="114999"/>
              </a:lnSpc>
              <a:buClr>
                <a:srgbClr val="1F487C"/>
              </a:buClr>
              <a:buSzPts val="2900"/>
              <a:buFont typeface="Times New Roman"/>
              <a:buChar char="●"/>
            </a:pPr>
            <a:r>
              <a:rPr lang="en-US">
                <a:latin typeface="Poppins"/>
                <a:ea typeface="Poppins"/>
                <a:cs typeface="Poppins"/>
                <a:sym typeface="Poppins"/>
              </a:rPr>
              <a:t>To enhance Customs’ capacities at the border, the use of rapid analytical equipment can be considered once determined to be economically feasible.</a:t>
            </a:r>
            <a:endParaRPr>
              <a:latin typeface="Poppins"/>
              <a:ea typeface="Poppins"/>
              <a:cs typeface="Poppins"/>
              <a:sym typeface="Poppins"/>
            </a:endParaRPr>
          </a:p>
          <a:p>
            <a:pPr marL="0" marR="3387" indent="0">
              <a:lnSpc>
                <a:spcPct val="114999"/>
              </a:lnSpc>
            </a:pPr>
            <a:endParaRPr>
              <a:latin typeface="Poppins"/>
              <a:ea typeface="Poppins"/>
              <a:cs typeface="Poppins"/>
              <a:sym typeface="Poppins"/>
            </a:endParaRPr>
          </a:p>
          <a:p>
            <a:pPr marL="306509" marR="3387" indent="-275602">
              <a:lnSpc>
                <a:spcPct val="114999"/>
              </a:lnSpc>
              <a:buClr>
                <a:srgbClr val="1F487C"/>
              </a:buClr>
              <a:buSzPts val="2900"/>
              <a:buFont typeface="Times New Roman"/>
              <a:buChar char="●"/>
            </a:pPr>
            <a:r>
              <a:rPr lang="en-US">
                <a:latin typeface="Poppins"/>
                <a:ea typeface="Poppins"/>
                <a:cs typeface="Poppins"/>
                <a:sym typeface="Poppins"/>
              </a:rPr>
              <a:t>If there is suspicion that the product may contain mercury but is unlabeled or lacks clear ingredient information - Customs agents can take a sample of the product for rapid testing using XRF.</a:t>
            </a:r>
            <a:endParaRPr>
              <a:latin typeface="Poppins"/>
              <a:ea typeface="Poppins"/>
              <a:cs typeface="Poppins"/>
              <a:sym typeface="Poppins"/>
            </a:endParaRPr>
          </a:p>
          <a:p>
            <a:pPr marL="0" marR="3387" indent="0">
              <a:lnSpc>
                <a:spcPct val="114999"/>
              </a:lnSpc>
            </a:pPr>
            <a:endParaRPr>
              <a:latin typeface="Poppins"/>
              <a:ea typeface="Poppins"/>
              <a:cs typeface="Poppins"/>
              <a:sym typeface="Poppins"/>
            </a:endParaRPr>
          </a:p>
          <a:p>
            <a:pPr marL="306509" marR="3387" indent="-275602">
              <a:lnSpc>
                <a:spcPct val="114999"/>
              </a:lnSpc>
              <a:buClr>
                <a:srgbClr val="1F487C"/>
              </a:buClr>
              <a:buSzPts val="2900"/>
              <a:buFont typeface="Times New Roman"/>
              <a:buChar char="●"/>
            </a:pPr>
            <a:r>
              <a:rPr lang="en-US">
                <a:latin typeface="Poppins"/>
                <a:ea typeface="Poppins"/>
                <a:cs typeface="Poppins"/>
                <a:sym typeface="Poppins"/>
              </a:rPr>
              <a:t>XRF analysis is a practical, non-destructive and effective screening method to confirm the presence of mercury. </a:t>
            </a:r>
            <a:endParaRPr>
              <a:latin typeface="Poppins"/>
              <a:ea typeface="Poppins"/>
              <a:cs typeface="Poppins"/>
              <a:sym typeface="Poppins"/>
            </a:endParaRPr>
          </a:p>
          <a:p>
            <a:pPr marL="0" marR="3387" indent="0">
              <a:lnSpc>
                <a:spcPct val="114999"/>
              </a:lnSpc>
            </a:pPr>
            <a:endParaRPr>
              <a:latin typeface="Poppins"/>
              <a:ea typeface="Poppins"/>
              <a:cs typeface="Poppins"/>
              <a:sym typeface="Poppins"/>
            </a:endParaRPr>
          </a:p>
          <a:p>
            <a:pPr marL="306509" marR="3387" indent="-275602">
              <a:lnSpc>
                <a:spcPct val="114999"/>
              </a:lnSpc>
              <a:buClr>
                <a:srgbClr val="1F487C"/>
              </a:buClr>
              <a:buSzPts val="2900"/>
              <a:buFont typeface="Times New Roman"/>
              <a:buChar char="●"/>
            </a:pPr>
            <a:r>
              <a:rPr lang="en-US">
                <a:latin typeface="Poppins"/>
                <a:ea typeface="Poppins"/>
                <a:cs typeface="Poppins"/>
                <a:sym typeface="Poppins"/>
              </a:rPr>
              <a:t>It is widely used in regulatory enforcement, especially for illegal cosmetics, because it allows for quick, accurate, and reliable detection of mercury and other heavy metals, even in small amounts.</a:t>
            </a:r>
            <a:endParaRPr>
              <a:latin typeface="Poppins"/>
              <a:ea typeface="Poppins"/>
              <a:cs typeface="Poppins"/>
              <a:sym typeface="Poppins"/>
            </a:endParaRPr>
          </a:p>
        </p:txBody>
      </p:sp>
      <p:sp>
        <p:nvSpPr>
          <p:cNvPr id="304" name="Google Shape;304;g392e8a54443_0_18"/>
          <p:cNvSpPr/>
          <p:nvPr/>
        </p:nvSpPr>
        <p:spPr>
          <a:xfrm>
            <a:off x="0" y="1452786"/>
            <a:ext cx="1104476" cy="2892637"/>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05" name="Google Shape;305;g392e8a54443_0_18"/>
          <p:cNvSpPr/>
          <p:nvPr/>
        </p:nvSpPr>
        <p:spPr>
          <a:xfrm>
            <a:off x="11199791" y="-347867"/>
            <a:ext cx="1746250" cy="1413087"/>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06" name="Google Shape;306;g392e8a54443_0_18"/>
          <p:cNvSpPr/>
          <p:nvPr/>
        </p:nvSpPr>
        <p:spPr>
          <a:xfrm>
            <a:off x="9407230" y="5610352"/>
            <a:ext cx="2785110" cy="1247986"/>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07" name="Google Shape;307;g392e8a54443_0_18"/>
          <p:cNvSpPr/>
          <p:nvPr/>
        </p:nvSpPr>
        <p:spPr>
          <a:xfrm>
            <a:off x="11399181" y="3126211"/>
            <a:ext cx="792903" cy="1739053"/>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Shape 311"/>
        <p:cNvGrpSpPr/>
        <p:nvPr/>
      </p:nvGrpSpPr>
      <p:grpSpPr>
        <a:xfrm>
          <a:off x="0" y="0"/>
          <a:ext cx="0" cy="0"/>
          <a:chOff x="0" y="0"/>
          <a:chExt cx="0" cy="0"/>
        </a:xfrm>
      </p:grpSpPr>
      <p:sp>
        <p:nvSpPr>
          <p:cNvPr id="312" name="Google Shape;312;g3bfde873232_0_0" descr="$PPTXTitle"/>
          <p:cNvSpPr txBox="1">
            <a:spLocks noGrp="1"/>
          </p:cNvSpPr>
          <p:nvPr>
            <p:ph type="title"/>
          </p:nvPr>
        </p:nvSpPr>
        <p:spPr>
          <a:xfrm>
            <a:off x="283250" y="258984"/>
            <a:ext cx="11231200" cy="629297"/>
          </a:xfrm>
          <a:prstGeom prst="rect">
            <a:avLst/>
          </a:prstGeom>
          <a:noFill/>
          <a:ln>
            <a:noFill/>
          </a:ln>
        </p:spPr>
        <p:txBody>
          <a:bodyPr spcFirstLastPara="1" wrap="square" lIns="0" tIns="8467" rIns="0" bIns="0" anchor="t" anchorCtr="0">
            <a:spAutoFit/>
          </a:bodyPr>
          <a:lstStyle/>
          <a:p>
            <a:pPr marL="8467" marR="3387">
              <a:lnSpc>
                <a:spcPct val="110000"/>
              </a:lnSpc>
              <a:buClr>
                <a:schemeClr val="dk1"/>
              </a:buClr>
            </a:pPr>
            <a:r>
              <a:rPr lang="en-US" sz="3667" b="1">
                <a:solidFill>
                  <a:srgbClr val="1F487C"/>
                </a:solidFill>
                <a:latin typeface="Poppins"/>
                <a:ea typeface="Poppins"/>
                <a:cs typeface="Poppins"/>
                <a:sym typeface="Poppins"/>
              </a:rPr>
              <a:t>X-Ray Fluorescence (XRF)</a:t>
            </a:r>
            <a:endParaRPr sz="3667" b="1">
              <a:latin typeface="Poppins"/>
              <a:ea typeface="Poppins"/>
              <a:cs typeface="Poppins"/>
              <a:sym typeface="Poppins"/>
            </a:endParaRPr>
          </a:p>
        </p:txBody>
      </p:sp>
      <p:grpSp>
        <p:nvGrpSpPr>
          <p:cNvPr id="313" name="Google Shape;313;g3bfde873232_0_0"/>
          <p:cNvGrpSpPr/>
          <p:nvPr/>
        </p:nvGrpSpPr>
        <p:grpSpPr>
          <a:xfrm>
            <a:off x="0" y="4956217"/>
            <a:ext cx="4879843" cy="1902036"/>
            <a:chOff x="0" y="7434326"/>
            <a:chExt cx="7319764" cy="2853054"/>
          </a:xfrm>
        </p:grpSpPr>
        <p:sp>
          <p:nvSpPr>
            <p:cNvPr id="314" name="Google Shape;314;g3bfde873232_0_0"/>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15" name="Google Shape;315;g3bfde873232_0_0"/>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grpSp>
      <p:sp>
        <p:nvSpPr>
          <p:cNvPr id="316" name="Google Shape;316;g3bfde873232_0_0"/>
          <p:cNvSpPr txBox="1">
            <a:spLocks noGrp="1"/>
          </p:cNvSpPr>
          <p:nvPr>
            <p:ph type="body" idx="1"/>
          </p:nvPr>
        </p:nvSpPr>
        <p:spPr>
          <a:xfrm>
            <a:off x="865650" y="1447783"/>
            <a:ext cx="5620800" cy="4208610"/>
          </a:xfrm>
          <a:prstGeom prst="rect">
            <a:avLst/>
          </a:prstGeom>
          <a:noFill/>
          <a:ln>
            <a:noFill/>
          </a:ln>
        </p:spPr>
        <p:txBody>
          <a:bodyPr spcFirstLastPara="1" wrap="square" lIns="0" tIns="8467" rIns="0" bIns="0" anchor="t" anchorCtr="0">
            <a:spAutoFit/>
          </a:bodyPr>
          <a:lstStyle/>
          <a:p>
            <a:pPr marL="306509" marR="3387" indent="-152831">
              <a:lnSpc>
                <a:spcPct val="114999"/>
              </a:lnSpc>
            </a:pPr>
            <a:endParaRPr sz="933">
              <a:solidFill>
                <a:schemeClr val="dk2"/>
              </a:solidFill>
              <a:latin typeface="Poppins"/>
              <a:ea typeface="Poppins"/>
              <a:cs typeface="Poppins"/>
              <a:sym typeface="Poppins"/>
            </a:endParaRPr>
          </a:p>
          <a:p>
            <a:pPr marL="306509" marR="3387" indent="-152831">
              <a:lnSpc>
                <a:spcPct val="114999"/>
              </a:lnSpc>
            </a:pPr>
            <a:r>
              <a:rPr lang="en-US" sz="1800" b="1">
                <a:solidFill>
                  <a:schemeClr val="dk2"/>
                </a:solidFill>
                <a:latin typeface="Poppins"/>
                <a:ea typeface="Poppins"/>
                <a:cs typeface="Poppins"/>
                <a:sym typeface="Poppins"/>
              </a:rPr>
              <a:t>Advantages</a:t>
            </a:r>
            <a:endParaRPr sz="1800" b="1">
              <a:solidFill>
                <a:schemeClr val="dk2"/>
              </a:solidFill>
              <a:latin typeface="Poppins"/>
              <a:ea typeface="Poppins"/>
              <a:cs typeface="Poppins"/>
              <a:sym typeface="Poppins"/>
            </a:endParaRPr>
          </a:p>
          <a:p>
            <a:pPr marR="3387" indent="-241312">
              <a:lnSpc>
                <a:spcPct val="114999"/>
              </a:lnSpc>
              <a:buClr>
                <a:schemeClr val="dk2"/>
              </a:buClr>
              <a:buSzPts val="2100"/>
              <a:buFont typeface="Arial"/>
              <a:buChar char="●"/>
            </a:pPr>
            <a:r>
              <a:rPr lang="en-US" sz="1400" b="1">
                <a:solidFill>
                  <a:schemeClr val="dk2"/>
                </a:solidFill>
                <a:latin typeface="Poppins"/>
                <a:ea typeface="Poppins"/>
                <a:cs typeface="Poppins"/>
                <a:sym typeface="Poppins"/>
              </a:rPr>
              <a:t>Non-destructive analysis: </a:t>
            </a:r>
            <a:r>
              <a:rPr lang="en-US" sz="1400">
                <a:solidFill>
                  <a:schemeClr val="dk2"/>
                </a:solidFill>
                <a:latin typeface="Poppins"/>
                <a:ea typeface="Poppins"/>
                <a:cs typeface="Poppins"/>
                <a:sym typeface="Poppins"/>
              </a:rPr>
              <a:t>Samples remain intact after testing</a:t>
            </a:r>
            <a:endParaRPr sz="1400">
              <a:solidFill>
                <a:schemeClr val="dk2"/>
              </a:solidFill>
              <a:latin typeface="Poppins"/>
              <a:ea typeface="Poppins"/>
              <a:cs typeface="Poppins"/>
              <a:sym typeface="Poppins"/>
            </a:endParaRPr>
          </a:p>
          <a:p>
            <a:pPr marR="3387" indent="-241312">
              <a:lnSpc>
                <a:spcPct val="114999"/>
              </a:lnSpc>
              <a:buClr>
                <a:schemeClr val="dk2"/>
              </a:buClr>
              <a:buSzPts val="2100"/>
              <a:buFont typeface="Arial"/>
              <a:buChar char="●"/>
            </a:pPr>
            <a:r>
              <a:rPr lang="en-US" sz="1400" b="1">
                <a:solidFill>
                  <a:schemeClr val="dk2"/>
                </a:solidFill>
                <a:latin typeface="Poppins"/>
                <a:ea typeface="Poppins"/>
                <a:cs typeface="Poppins"/>
                <a:sym typeface="Poppins"/>
              </a:rPr>
              <a:t>Rapid, real-time results: </a:t>
            </a:r>
            <a:r>
              <a:rPr lang="en-US" sz="1400">
                <a:solidFill>
                  <a:schemeClr val="dk2"/>
                </a:solidFill>
                <a:latin typeface="Poppins"/>
                <a:ea typeface="Poppins"/>
                <a:cs typeface="Poppins"/>
                <a:sym typeface="Poppins"/>
              </a:rPr>
              <a:t>Immediate data for fast decision-making</a:t>
            </a:r>
            <a:endParaRPr sz="1400">
              <a:solidFill>
                <a:schemeClr val="dk2"/>
              </a:solidFill>
              <a:latin typeface="Poppins"/>
              <a:ea typeface="Poppins"/>
              <a:cs typeface="Poppins"/>
              <a:sym typeface="Poppins"/>
            </a:endParaRPr>
          </a:p>
          <a:p>
            <a:pPr marR="3387" indent="-241312">
              <a:lnSpc>
                <a:spcPct val="114999"/>
              </a:lnSpc>
              <a:buClr>
                <a:schemeClr val="dk2"/>
              </a:buClr>
              <a:buSzPts val="2100"/>
              <a:buFont typeface="Arial"/>
              <a:buChar char="●"/>
            </a:pPr>
            <a:r>
              <a:rPr lang="en-US" sz="1400" b="1">
                <a:solidFill>
                  <a:schemeClr val="dk2"/>
                </a:solidFill>
                <a:latin typeface="Poppins"/>
                <a:ea typeface="Poppins"/>
                <a:cs typeface="Poppins"/>
                <a:sym typeface="Poppins"/>
              </a:rPr>
              <a:t>Cost-effective workflow:</a:t>
            </a:r>
            <a:r>
              <a:rPr lang="en-US" sz="1400">
                <a:solidFill>
                  <a:schemeClr val="dk2"/>
                </a:solidFill>
                <a:latin typeface="Poppins"/>
                <a:ea typeface="Poppins"/>
                <a:cs typeface="Poppins"/>
                <a:sym typeface="Poppins"/>
              </a:rPr>
              <a:t> Reduces laboratory analysis and sample transport needs</a:t>
            </a:r>
            <a:endParaRPr sz="1400">
              <a:solidFill>
                <a:schemeClr val="dk2"/>
              </a:solidFill>
              <a:latin typeface="Poppins"/>
              <a:ea typeface="Poppins"/>
              <a:cs typeface="Poppins"/>
              <a:sym typeface="Poppins"/>
            </a:endParaRPr>
          </a:p>
          <a:p>
            <a:pPr marR="3387" indent="-241312">
              <a:lnSpc>
                <a:spcPct val="114999"/>
              </a:lnSpc>
              <a:buClr>
                <a:schemeClr val="dk2"/>
              </a:buClr>
              <a:buSzPts val="2100"/>
              <a:buFont typeface="Arial"/>
              <a:buChar char="●"/>
            </a:pPr>
            <a:r>
              <a:rPr lang="en-US" sz="1400" b="1">
                <a:solidFill>
                  <a:schemeClr val="dk2"/>
                </a:solidFill>
                <a:latin typeface="Poppins"/>
                <a:ea typeface="Poppins"/>
                <a:cs typeface="Poppins"/>
                <a:sym typeface="Poppins"/>
              </a:rPr>
              <a:t>Versatile multi-element detection:</a:t>
            </a:r>
            <a:r>
              <a:rPr lang="en-US" sz="1400">
                <a:solidFill>
                  <a:schemeClr val="dk2"/>
                </a:solidFill>
                <a:latin typeface="Poppins"/>
                <a:ea typeface="Poppins"/>
                <a:cs typeface="Poppins"/>
                <a:sym typeface="Poppins"/>
              </a:rPr>
              <a:t> Capable of measuring mercury and other elements</a:t>
            </a:r>
            <a:endParaRPr sz="1400">
              <a:solidFill>
                <a:schemeClr val="dk2"/>
              </a:solidFill>
              <a:latin typeface="Poppins"/>
              <a:ea typeface="Poppins"/>
              <a:cs typeface="Poppins"/>
              <a:sym typeface="Poppins"/>
            </a:endParaRPr>
          </a:p>
          <a:p>
            <a:pPr marR="3387" indent="-241312">
              <a:lnSpc>
                <a:spcPct val="114999"/>
              </a:lnSpc>
              <a:buClr>
                <a:schemeClr val="dk2"/>
              </a:buClr>
              <a:buSzPts val="2100"/>
              <a:buFont typeface="Poppins"/>
              <a:buChar char="●"/>
            </a:pPr>
            <a:r>
              <a:rPr lang="en-US" sz="1400" b="1">
                <a:solidFill>
                  <a:schemeClr val="dk2"/>
                </a:solidFill>
                <a:latin typeface="Poppins"/>
                <a:ea typeface="Poppins"/>
                <a:cs typeface="Poppins"/>
                <a:sym typeface="Poppins"/>
              </a:rPr>
              <a:t>Field-to-lab flexibility:</a:t>
            </a:r>
            <a:endParaRPr sz="1400" b="1">
              <a:solidFill>
                <a:schemeClr val="dk2"/>
              </a:solidFill>
              <a:latin typeface="Poppins"/>
              <a:ea typeface="Poppins"/>
              <a:cs typeface="Poppins"/>
              <a:sym typeface="Poppins"/>
            </a:endParaRPr>
          </a:p>
          <a:p>
            <a:pPr marR="3387" lvl="1" indent="-241312">
              <a:lnSpc>
                <a:spcPct val="114999"/>
              </a:lnSpc>
              <a:buClr>
                <a:schemeClr val="dk2"/>
              </a:buClr>
              <a:buSzPts val="2100"/>
              <a:buFont typeface="Poppins"/>
              <a:buChar char="○"/>
            </a:pPr>
            <a:r>
              <a:rPr lang="en-US" sz="1400" i="1">
                <a:solidFill>
                  <a:schemeClr val="dk2"/>
                </a:solidFill>
                <a:latin typeface="Poppins"/>
                <a:ea typeface="Poppins"/>
                <a:cs typeface="Poppins"/>
                <a:sym typeface="Poppins"/>
              </a:rPr>
              <a:t>Handheld XRF</a:t>
            </a:r>
            <a:r>
              <a:rPr lang="en-US" sz="1400">
                <a:solidFill>
                  <a:schemeClr val="dk2"/>
                </a:solidFill>
                <a:latin typeface="Poppins"/>
                <a:ea typeface="Poppins"/>
                <a:cs typeface="Poppins"/>
                <a:sym typeface="Poppins"/>
              </a:rPr>
              <a:t> enables portable, on-site screening and handles high mercury concentrations</a:t>
            </a:r>
            <a:endParaRPr sz="1400">
              <a:solidFill>
                <a:schemeClr val="dk2"/>
              </a:solidFill>
              <a:latin typeface="Poppins"/>
              <a:ea typeface="Poppins"/>
              <a:cs typeface="Poppins"/>
              <a:sym typeface="Poppins"/>
            </a:endParaRPr>
          </a:p>
          <a:p>
            <a:pPr marR="3387" lvl="1" indent="-241312">
              <a:lnSpc>
                <a:spcPct val="114999"/>
              </a:lnSpc>
              <a:buClr>
                <a:schemeClr val="dk2"/>
              </a:buClr>
              <a:buSzPts val="2100"/>
              <a:buFont typeface="Poppins"/>
              <a:buChar char="○"/>
            </a:pPr>
            <a:r>
              <a:rPr lang="en-US" sz="1400" i="1">
                <a:solidFill>
                  <a:schemeClr val="dk2"/>
                </a:solidFill>
                <a:latin typeface="Poppins"/>
                <a:ea typeface="Poppins"/>
                <a:cs typeface="Poppins"/>
                <a:sym typeface="Poppins"/>
              </a:rPr>
              <a:t>Desktop XRF</a:t>
            </a:r>
            <a:r>
              <a:rPr lang="en-US" sz="1400">
                <a:solidFill>
                  <a:schemeClr val="dk2"/>
                </a:solidFill>
                <a:latin typeface="Poppins"/>
                <a:ea typeface="Poppins"/>
                <a:cs typeface="Poppins"/>
                <a:sym typeface="Poppins"/>
              </a:rPr>
              <a:t> delivers higher accuracy, precision, lower detection limits, and additional safety </a:t>
            </a:r>
            <a:endParaRPr sz="1400">
              <a:solidFill>
                <a:schemeClr val="dk2"/>
              </a:solidFill>
              <a:latin typeface="Poppins"/>
              <a:ea typeface="Poppins"/>
              <a:cs typeface="Poppins"/>
              <a:sym typeface="Poppins"/>
            </a:endParaRPr>
          </a:p>
          <a:p>
            <a:pPr marR="3387" indent="-241312">
              <a:lnSpc>
                <a:spcPct val="114999"/>
              </a:lnSpc>
              <a:buClr>
                <a:schemeClr val="dk2"/>
              </a:buClr>
              <a:buSzPts val="2100"/>
              <a:buFont typeface="Arial"/>
              <a:buChar char="●"/>
            </a:pPr>
            <a:r>
              <a:rPr lang="en-US" sz="1400" b="1">
                <a:solidFill>
                  <a:schemeClr val="dk2"/>
                </a:solidFill>
                <a:latin typeface="Poppins"/>
                <a:ea typeface="Poppins"/>
                <a:cs typeface="Poppins"/>
                <a:sym typeface="Poppins"/>
              </a:rPr>
              <a:t>Reliable and robust: </a:t>
            </a:r>
            <a:r>
              <a:rPr lang="en-US" sz="1400">
                <a:solidFill>
                  <a:schemeClr val="dk2"/>
                </a:solidFill>
                <a:latin typeface="Poppins"/>
                <a:ea typeface="Poppins"/>
                <a:cs typeface="Poppins"/>
                <a:sym typeface="Poppins"/>
              </a:rPr>
              <a:t>Advanced instrumentation and controlled environments minimize operator variability</a:t>
            </a:r>
            <a:endParaRPr sz="1400">
              <a:solidFill>
                <a:schemeClr val="dk2"/>
              </a:solidFill>
              <a:latin typeface="Poppins"/>
              <a:ea typeface="Poppins"/>
              <a:cs typeface="Poppins"/>
              <a:sym typeface="Poppins"/>
            </a:endParaRPr>
          </a:p>
        </p:txBody>
      </p:sp>
      <p:sp>
        <p:nvSpPr>
          <p:cNvPr id="317" name="Google Shape;317;g3bfde873232_0_0"/>
          <p:cNvSpPr/>
          <p:nvPr/>
        </p:nvSpPr>
        <p:spPr>
          <a:xfrm>
            <a:off x="-363067" y="1447786"/>
            <a:ext cx="1104476" cy="2892637"/>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18" name="Google Shape;318;g3bfde873232_0_0"/>
          <p:cNvSpPr/>
          <p:nvPr/>
        </p:nvSpPr>
        <p:spPr>
          <a:xfrm>
            <a:off x="11199791" y="-347867"/>
            <a:ext cx="1746250" cy="1413087"/>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19" name="Google Shape;319;g3bfde873232_0_0"/>
          <p:cNvSpPr/>
          <p:nvPr/>
        </p:nvSpPr>
        <p:spPr>
          <a:xfrm>
            <a:off x="9407230" y="5610352"/>
            <a:ext cx="2785110" cy="1247986"/>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20" name="Google Shape;320;g3bfde873232_0_0"/>
          <p:cNvSpPr/>
          <p:nvPr/>
        </p:nvSpPr>
        <p:spPr>
          <a:xfrm rot="-5400000">
            <a:off x="8342648" y="-510848"/>
            <a:ext cx="792903" cy="1739053"/>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21" name="Google Shape;321;g3bfde873232_0_0"/>
          <p:cNvSpPr txBox="1"/>
          <p:nvPr/>
        </p:nvSpPr>
        <p:spPr>
          <a:xfrm>
            <a:off x="6711533" y="2151084"/>
            <a:ext cx="5271800" cy="2769969"/>
          </a:xfrm>
          <a:prstGeom prst="rect">
            <a:avLst/>
          </a:prstGeom>
          <a:noFill/>
          <a:ln>
            <a:noFill/>
          </a:ln>
        </p:spPr>
        <p:txBody>
          <a:bodyPr spcFirstLastPara="1" wrap="square" lIns="60950" tIns="60950" rIns="60950" bIns="60950" anchor="t" anchorCtr="0">
            <a:spAutoFit/>
          </a:bodyPr>
          <a:lstStyle/>
          <a:p>
            <a:pPr defTabSz="609630">
              <a:buClr>
                <a:srgbClr val="000000"/>
              </a:buClr>
              <a:buSzPts val="2700"/>
            </a:pPr>
            <a:r>
              <a:rPr lang="en-US" b="1" kern="0">
                <a:solidFill>
                  <a:srgbClr val="1F497D"/>
                </a:solidFill>
                <a:latin typeface="Poppins"/>
                <a:ea typeface="Poppins"/>
                <a:cs typeface="Poppins"/>
                <a:sym typeface="Poppins"/>
              </a:rPr>
              <a:t>Disadvantages </a:t>
            </a:r>
            <a:endParaRPr sz="1400" b="1" kern="0">
              <a:solidFill>
                <a:srgbClr val="1F497D"/>
              </a:solidFill>
              <a:latin typeface="Poppins"/>
              <a:ea typeface="Poppins"/>
              <a:cs typeface="Poppins"/>
              <a:sym typeface="Poppins"/>
            </a:endParaRPr>
          </a:p>
          <a:p>
            <a:pPr marL="304815" indent="-241312" defTabSz="609630">
              <a:buClr>
                <a:srgbClr val="1F497D"/>
              </a:buClr>
              <a:buSzPts val="2100"/>
              <a:buFont typeface="Poppins"/>
              <a:buChar char="●"/>
            </a:pPr>
            <a:r>
              <a:rPr lang="en-US" sz="1400" b="1" kern="0">
                <a:solidFill>
                  <a:srgbClr val="1F497D"/>
                </a:solidFill>
                <a:latin typeface="Poppins"/>
                <a:ea typeface="Poppins"/>
                <a:cs typeface="Poppins"/>
                <a:sym typeface="Poppins"/>
              </a:rPr>
              <a:t>Higher detection limits:</a:t>
            </a:r>
            <a:r>
              <a:rPr lang="en-US" sz="1400" kern="0">
                <a:solidFill>
                  <a:srgbClr val="1F497D"/>
                </a:solidFill>
                <a:latin typeface="Poppins"/>
                <a:ea typeface="Poppins"/>
                <a:cs typeface="Poppins"/>
                <a:sym typeface="Poppins"/>
              </a:rPr>
              <a:t> Compared to more sensitive techniques (e.g., Direct Mercury Analyzers), XRF may be less suitable for ultra-trace mercury analysis.</a:t>
            </a:r>
            <a:endParaRPr sz="1400" kern="0">
              <a:solidFill>
                <a:srgbClr val="1F497D"/>
              </a:solidFill>
              <a:latin typeface="Poppins"/>
              <a:ea typeface="Poppins"/>
              <a:cs typeface="Poppins"/>
              <a:sym typeface="Poppins"/>
            </a:endParaRPr>
          </a:p>
          <a:p>
            <a:pPr marL="304815" indent="-241312" defTabSz="609630">
              <a:buClr>
                <a:srgbClr val="1F497D"/>
              </a:buClr>
              <a:buSzPts val="2100"/>
              <a:buFont typeface="Poppins"/>
              <a:buChar char="●"/>
            </a:pPr>
            <a:r>
              <a:rPr lang="en-US" sz="1400" b="1" kern="0">
                <a:solidFill>
                  <a:srgbClr val="1F497D"/>
                </a:solidFill>
                <a:latin typeface="Poppins"/>
                <a:ea typeface="Poppins"/>
                <a:cs typeface="Poppins"/>
                <a:sym typeface="Poppins"/>
              </a:rPr>
              <a:t>Sample heterogeneity effects:</a:t>
            </a:r>
            <a:r>
              <a:rPr lang="en-US" sz="1400" kern="0">
                <a:solidFill>
                  <a:srgbClr val="1F497D"/>
                </a:solidFill>
                <a:latin typeface="Poppins"/>
                <a:ea typeface="Poppins"/>
                <a:cs typeface="Poppins"/>
                <a:sym typeface="Poppins"/>
              </a:rPr>
              <a:t> Accuracy can be inconsistent, with error rates increasing in heterogeneous or high-moisture samples.</a:t>
            </a:r>
            <a:endParaRPr sz="1400" kern="0">
              <a:solidFill>
                <a:srgbClr val="1F497D"/>
              </a:solidFill>
              <a:latin typeface="Poppins"/>
              <a:ea typeface="Poppins"/>
              <a:cs typeface="Poppins"/>
              <a:sym typeface="Poppins"/>
            </a:endParaRPr>
          </a:p>
          <a:p>
            <a:pPr marL="304815" indent="-241312" defTabSz="609630">
              <a:buClr>
                <a:srgbClr val="1F497D"/>
              </a:buClr>
              <a:buSzPts val="2100"/>
              <a:buFont typeface="Poppins"/>
              <a:buChar char="●"/>
            </a:pPr>
            <a:r>
              <a:rPr lang="en-US" sz="1400" b="1" kern="0">
                <a:solidFill>
                  <a:srgbClr val="1F497D"/>
                </a:solidFill>
                <a:latin typeface="Poppins"/>
                <a:ea typeface="Poppins"/>
                <a:cs typeface="Poppins"/>
                <a:sym typeface="Poppins"/>
              </a:rPr>
              <a:t>Calibration requirements: </a:t>
            </a:r>
            <a:r>
              <a:rPr lang="en-US" sz="1400" kern="0">
                <a:solidFill>
                  <a:srgbClr val="1F497D"/>
                </a:solidFill>
                <a:latin typeface="Poppins"/>
                <a:ea typeface="Poppins"/>
                <a:cs typeface="Poppins"/>
                <a:sym typeface="Poppins"/>
              </a:rPr>
              <a:t>External calibration curves are often needed for quantitative results beyond preliminary screening.</a:t>
            </a:r>
            <a:endParaRPr sz="1400" kern="0">
              <a:solidFill>
                <a:srgbClr val="1F497D"/>
              </a:solidFill>
              <a:latin typeface="Poppins"/>
              <a:ea typeface="Poppins"/>
              <a:cs typeface="Poppins"/>
              <a:sym typeface="Poppins"/>
            </a:endParaRPr>
          </a:p>
          <a:p>
            <a:pPr marL="304815" indent="-241312" defTabSz="609630">
              <a:buClr>
                <a:srgbClr val="1F497D"/>
              </a:buClr>
              <a:buSzPts val="2100"/>
              <a:buFont typeface="Poppins"/>
              <a:buChar char="●"/>
            </a:pPr>
            <a:r>
              <a:rPr lang="en-US" sz="1400" b="1" kern="0">
                <a:solidFill>
                  <a:srgbClr val="1F497D"/>
                </a:solidFill>
                <a:latin typeface="Poppins"/>
                <a:ea typeface="Poppins"/>
                <a:cs typeface="Poppins"/>
                <a:sym typeface="Poppins"/>
              </a:rPr>
              <a:t>Space requirements: </a:t>
            </a:r>
            <a:r>
              <a:rPr lang="en-US" sz="1400" kern="0">
                <a:solidFill>
                  <a:srgbClr val="1F497D"/>
                </a:solidFill>
                <a:latin typeface="Poppins"/>
                <a:ea typeface="Poppins"/>
                <a:cs typeface="Poppins"/>
                <a:sym typeface="Poppins"/>
              </a:rPr>
              <a:t>Desktop instruments are bulky and require dedicated laboratory space.</a:t>
            </a:r>
            <a:endParaRPr sz="1400" kern="0">
              <a:solidFill>
                <a:srgbClr val="1F497D"/>
              </a:solidFill>
              <a:latin typeface="Poppins"/>
              <a:ea typeface="Poppins"/>
              <a:cs typeface="Poppins"/>
              <a:sym typeface="Poppins"/>
            </a:endParaRPr>
          </a:p>
        </p:txBody>
      </p:sp>
      <p:pic>
        <p:nvPicPr>
          <p:cNvPr id="322" name="Google Shape;322;g3bfde873232_0_0"/>
          <p:cNvPicPr preferRelativeResize="0"/>
          <p:nvPr/>
        </p:nvPicPr>
        <p:blipFill rotWithShape="1">
          <a:blip r:embed="rId3">
            <a:alphaModFix/>
          </a:blip>
          <a:srcRect/>
          <a:stretch/>
        </p:blipFill>
        <p:spPr>
          <a:xfrm rot="898234">
            <a:off x="9622856" y="143794"/>
            <a:ext cx="1653570" cy="1886682"/>
          </a:xfrm>
          <a:prstGeom prst="rect">
            <a:avLst/>
          </a:prstGeom>
          <a:noFill/>
          <a:ln>
            <a:noFill/>
          </a:ln>
        </p:spPr>
      </p:pic>
      <p:pic>
        <p:nvPicPr>
          <p:cNvPr id="323" name="Google Shape;323;g3bfde873232_0_0" descr="Olympus Vanta Portable Workstation"/>
          <p:cNvPicPr preferRelativeResize="0"/>
          <p:nvPr/>
        </p:nvPicPr>
        <p:blipFill rotWithShape="1">
          <a:blip r:embed="rId4">
            <a:alphaModFix/>
          </a:blip>
          <a:srcRect/>
          <a:stretch/>
        </p:blipFill>
        <p:spPr>
          <a:xfrm>
            <a:off x="6300450" y="4956216"/>
            <a:ext cx="1308973" cy="172376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Shape 327"/>
        <p:cNvGrpSpPr/>
        <p:nvPr/>
      </p:nvGrpSpPr>
      <p:grpSpPr>
        <a:xfrm>
          <a:off x="0" y="0"/>
          <a:ext cx="0" cy="0"/>
          <a:chOff x="0" y="0"/>
          <a:chExt cx="0" cy="0"/>
        </a:xfrm>
      </p:grpSpPr>
      <p:sp>
        <p:nvSpPr>
          <p:cNvPr id="328" name="Google Shape;328;g392e7a4467f_0_248" descr="$PPTXTitle"/>
          <p:cNvSpPr txBox="1">
            <a:spLocks noGrp="1"/>
          </p:cNvSpPr>
          <p:nvPr>
            <p:ph type="title"/>
          </p:nvPr>
        </p:nvSpPr>
        <p:spPr>
          <a:xfrm>
            <a:off x="703952" y="351806"/>
            <a:ext cx="8858200" cy="629297"/>
          </a:xfrm>
          <a:prstGeom prst="rect">
            <a:avLst/>
          </a:prstGeom>
          <a:noFill/>
          <a:ln>
            <a:noFill/>
          </a:ln>
        </p:spPr>
        <p:txBody>
          <a:bodyPr spcFirstLastPara="1" wrap="square" lIns="0" tIns="8467" rIns="0" bIns="0" anchor="t" anchorCtr="0">
            <a:spAutoFit/>
          </a:bodyPr>
          <a:lstStyle/>
          <a:p>
            <a:pPr marL="8467" marR="3387">
              <a:lnSpc>
                <a:spcPct val="110000"/>
              </a:lnSpc>
            </a:pPr>
            <a:r>
              <a:rPr lang="en-US" sz="3667" b="1">
                <a:solidFill>
                  <a:srgbClr val="1F487C"/>
                </a:solidFill>
                <a:latin typeface="Poppins"/>
                <a:ea typeface="Poppins"/>
                <a:cs typeface="Poppins"/>
                <a:sym typeface="Poppins"/>
              </a:rPr>
              <a:t>Global Database</a:t>
            </a:r>
            <a:endParaRPr sz="3667" b="1">
              <a:latin typeface="Poppins"/>
              <a:ea typeface="Poppins"/>
              <a:cs typeface="Poppins"/>
              <a:sym typeface="Poppins"/>
            </a:endParaRPr>
          </a:p>
        </p:txBody>
      </p:sp>
      <p:grpSp>
        <p:nvGrpSpPr>
          <p:cNvPr id="329" name="Google Shape;329;g392e7a4467f_0_248"/>
          <p:cNvGrpSpPr/>
          <p:nvPr/>
        </p:nvGrpSpPr>
        <p:grpSpPr>
          <a:xfrm>
            <a:off x="-149084" y="5159093"/>
            <a:ext cx="4879843" cy="1902036"/>
            <a:chOff x="0" y="7434326"/>
            <a:chExt cx="7319764" cy="2853054"/>
          </a:xfrm>
        </p:grpSpPr>
        <p:sp>
          <p:nvSpPr>
            <p:cNvPr id="330" name="Google Shape;330;g392e7a4467f_0_248"/>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31" name="Google Shape;331;g392e7a4467f_0_248"/>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grpSp>
      <p:sp>
        <p:nvSpPr>
          <p:cNvPr id="332" name="Google Shape;332;g392e7a4467f_0_248"/>
          <p:cNvSpPr txBox="1">
            <a:spLocks noGrp="1"/>
          </p:cNvSpPr>
          <p:nvPr>
            <p:ph type="body" idx="1"/>
          </p:nvPr>
        </p:nvSpPr>
        <p:spPr>
          <a:xfrm>
            <a:off x="703950" y="1079417"/>
            <a:ext cx="11488000" cy="5138159"/>
          </a:xfrm>
          <a:prstGeom prst="rect">
            <a:avLst/>
          </a:prstGeom>
          <a:noFill/>
          <a:ln>
            <a:noFill/>
          </a:ln>
        </p:spPr>
        <p:txBody>
          <a:bodyPr spcFirstLastPara="1" wrap="square" lIns="0" tIns="8467" rIns="0" bIns="0" anchor="t" anchorCtr="0">
            <a:spAutoFit/>
          </a:bodyPr>
          <a:lstStyle/>
          <a:p>
            <a:pPr marL="306070" marR="3175" indent="-275590">
              <a:lnSpc>
                <a:spcPct val="114999"/>
              </a:lnSpc>
              <a:buClr>
                <a:srgbClr val="1F487C"/>
              </a:buClr>
              <a:buSzPts val="2900"/>
              <a:buFont typeface="Times New Roman"/>
              <a:buChar char="●"/>
            </a:pPr>
            <a:r>
              <a:rPr lang="en-US">
                <a:latin typeface="Poppins"/>
                <a:ea typeface="Poppins"/>
                <a:cs typeface="Poppins"/>
                <a:sym typeface="Poppins"/>
              </a:rPr>
              <a:t>There are several key databases and resources used internationally and regionally to monitor mercury-added SLP. </a:t>
            </a:r>
            <a:endParaRPr lang="en-US">
              <a:latin typeface="Poppins"/>
              <a:ea typeface="Poppins"/>
              <a:cs typeface="Poppins"/>
            </a:endParaRPr>
          </a:p>
          <a:p>
            <a:pPr marL="0" marR="3387" indent="0">
              <a:lnSpc>
                <a:spcPct val="114999"/>
              </a:lnSpc>
            </a:pPr>
            <a:endParaRPr>
              <a:latin typeface="Poppins"/>
              <a:ea typeface="Poppins"/>
              <a:cs typeface="Poppins"/>
              <a:sym typeface="Poppins"/>
            </a:endParaRPr>
          </a:p>
          <a:p>
            <a:pPr marL="306070" marR="3175" indent="-275590">
              <a:lnSpc>
                <a:spcPct val="114999"/>
              </a:lnSpc>
              <a:buClr>
                <a:srgbClr val="1F487C"/>
              </a:buClr>
              <a:buSzPts val="2900"/>
              <a:buFont typeface="Times New Roman"/>
              <a:buChar char="●"/>
            </a:pPr>
            <a:r>
              <a:rPr lang="en-US">
                <a:latin typeface="Poppins"/>
                <a:ea typeface="Poppins"/>
                <a:cs typeface="Poppins"/>
                <a:sym typeface="Poppins"/>
              </a:rPr>
              <a:t>All mercury-added SLP concentrations from Jamaica, Gabon and Sri Lanka under this project are kept in a centralized database developed in coordination with the UNEP Global Mercury Partnership and will be publicly available in April 2026. </a:t>
            </a:r>
            <a:endParaRPr>
              <a:latin typeface="Poppins"/>
              <a:ea typeface="Poppins"/>
              <a:cs typeface="Poppins"/>
            </a:endParaRPr>
          </a:p>
          <a:p>
            <a:pPr marL="306070" marR="3175" indent="-275590">
              <a:lnSpc>
                <a:spcPct val="114999"/>
              </a:lnSpc>
              <a:buClr>
                <a:srgbClr val="1F487C"/>
              </a:buClr>
              <a:buSzPts val="2900"/>
              <a:buFont typeface="Times New Roman"/>
              <a:buChar char="●"/>
            </a:pPr>
            <a:r>
              <a:rPr lang="en-US">
                <a:latin typeface="Poppins"/>
                <a:ea typeface="Poppins"/>
                <a:cs typeface="Poppins"/>
                <a:sym typeface="Poppins"/>
              </a:rPr>
              <a:t>Over 4,000 SLP sample results obtained. </a:t>
            </a:r>
            <a:endParaRPr>
              <a:latin typeface="Poppins"/>
              <a:ea typeface="Poppins"/>
              <a:cs typeface="Poppins"/>
            </a:endParaRPr>
          </a:p>
          <a:p>
            <a:pPr marL="0" marR="3387" indent="0">
              <a:lnSpc>
                <a:spcPct val="114999"/>
              </a:lnSpc>
            </a:pPr>
            <a:endParaRPr>
              <a:latin typeface="Poppins"/>
              <a:ea typeface="Poppins"/>
              <a:cs typeface="Poppins"/>
              <a:sym typeface="Poppins"/>
            </a:endParaRPr>
          </a:p>
          <a:p>
            <a:pPr marL="306070" marR="3175" indent="-275590">
              <a:lnSpc>
                <a:spcPct val="114999"/>
              </a:lnSpc>
              <a:buClr>
                <a:srgbClr val="1F487C"/>
              </a:buClr>
              <a:buSzPts val="2900"/>
              <a:buFont typeface="Times New Roman"/>
              <a:buChar char="●"/>
            </a:pPr>
            <a:r>
              <a:rPr lang="en-US" b="1">
                <a:latin typeface="Poppins"/>
                <a:ea typeface="Poppins"/>
                <a:cs typeface="Poppins"/>
                <a:sym typeface="Poppins"/>
              </a:rPr>
              <a:t>Sources reviewed included: </a:t>
            </a:r>
            <a:endParaRPr b="1">
              <a:latin typeface="Poppins"/>
              <a:ea typeface="Poppins"/>
              <a:cs typeface="Poppins"/>
            </a:endParaRPr>
          </a:p>
          <a:p>
            <a:pPr marL="304800" marR="3175" lvl="1" indent="-139700">
              <a:lnSpc>
                <a:spcPct val="114999"/>
              </a:lnSpc>
              <a:buClr>
                <a:srgbClr val="1F487C"/>
              </a:buClr>
              <a:buSzPts val="3300"/>
              <a:buFont typeface="Times New Roman"/>
              <a:buChar char="○"/>
            </a:pPr>
            <a:r>
              <a:rPr lang="en-US" sz="2000">
                <a:solidFill>
                  <a:srgbClr val="1F487C"/>
                </a:solidFill>
                <a:latin typeface="Poppins"/>
                <a:ea typeface="Poppins"/>
                <a:cs typeface="Poppins"/>
                <a:sym typeface="Poppins"/>
              </a:rPr>
              <a:t> Over 50 Published Journal Articles</a:t>
            </a:r>
            <a:endParaRPr sz="2000">
              <a:solidFill>
                <a:srgbClr val="1F487C"/>
              </a:solidFill>
              <a:latin typeface="Poppins"/>
              <a:ea typeface="Poppins"/>
              <a:cs typeface="Poppins"/>
            </a:endParaRPr>
          </a:p>
          <a:p>
            <a:pPr marL="304800" marR="3175" lvl="1" indent="-139700">
              <a:lnSpc>
                <a:spcPct val="114999"/>
              </a:lnSpc>
              <a:buClr>
                <a:srgbClr val="1F487C"/>
              </a:buClr>
              <a:buSzPts val="3300"/>
              <a:buFont typeface="Times New Roman"/>
              <a:buChar char="○"/>
            </a:pPr>
            <a:r>
              <a:rPr lang="en-US" sz="2000">
                <a:solidFill>
                  <a:srgbClr val="1F487C"/>
                </a:solidFill>
                <a:latin typeface="Poppins"/>
                <a:ea typeface="Poppins"/>
                <a:cs typeface="Poppins"/>
                <a:sym typeface="Poppins"/>
              </a:rPr>
              <a:t> Datasets from Zero Mercury Working Group (ZMWG) who provided data on 1185 SLPs from their research</a:t>
            </a:r>
            <a:endParaRPr sz="2000">
              <a:solidFill>
                <a:srgbClr val="1F487C"/>
              </a:solidFill>
              <a:latin typeface="Poppins"/>
              <a:ea typeface="Poppins"/>
              <a:cs typeface="Poppins"/>
            </a:endParaRPr>
          </a:p>
          <a:p>
            <a:pPr marL="304800" marR="3175" lvl="1" indent="-139700">
              <a:lnSpc>
                <a:spcPct val="114999"/>
              </a:lnSpc>
              <a:buClr>
                <a:srgbClr val="1F487C"/>
              </a:buClr>
              <a:buSzPts val="3300"/>
              <a:buFont typeface="Times New Roman"/>
              <a:buChar char="○"/>
            </a:pPr>
            <a:r>
              <a:rPr lang="en-US" sz="2000">
                <a:solidFill>
                  <a:srgbClr val="1F487C"/>
                </a:solidFill>
                <a:latin typeface="Poppins"/>
                <a:ea typeface="Poppins"/>
                <a:cs typeface="Poppins"/>
                <a:sym typeface="Poppins"/>
              </a:rPr>
              <a:t> Databases/Reports released by recognized entities (NGOs and monitoring agencies) </a:t>
            </a:r>
            <a:endParaRPr>
              <a:latin typeface="Poppins"/>
              <a:ea typeface="Poppins"/>
              <a:cs typeface="Poppins"/>
            </a:endParaRPr>
          </a:p>
          <a:p>
            <a:pPr marL="0" indent="0" algn="just">
              <a:lnSpc>
                <a:spcPct val="150000"/>
              </a:lnSpc>
              <a:spcBef>
                <a:spcPts val="800"/>
              </a:spcBef>
              <a:spcAft>
                <a:spcPts val="800"/>
              </a:spcAft>
            </a:pPr>
            <a:endParaRPr sz="1400">
              <a:solidFill>
                <a:schemeClr val="dk1"/>
              </a:solidFill>
              <a:latin typeface="Arial"/>
              <a:ea typeface="Arial"/>
              <a:cs typeface="Arial"/>
              <a:sym typeface="Arial"/>
            </a:endParaRPr>
          </a:p>
        </p:txBody>
      </p:sp>
      <p:sp>
        <p:nvSpPr>
          <p:cNvPr id="333" name="Google Shape;333;g392e7a4467f_0_248"/>
          <p:cNvSpPr/>
          <p:nvPr/>
        </p:nvSpPr>
        <p:spPr>
          <a:xfrm>
            <a:off x="-400533" y="1452784"/>
            <a:ext cx="933282" cy="2863710"/>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34" name="Google Shape;334;g392e7a4467f_0_248"/>
          <p:cNvSpPr/>
          <p:nvPr/>
        </p:nvSpPr>
        <p:spPr>
          <a:xfrm>
            <a:off x="10619924" y="-488284"/>
            <a:ext cx="1746250" cy="1413087"/>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35" name="Google Shape;335;g392e7a4467f_0_248"/>
          <p:cNvSpPr/>
          <p:nvPr/>
        </p:nvSpPr>
        <p:spPr>
          <a:xfrm>
            <a:off x="9407230" y="5610352"/>
            <a:ext cx="2785110" cy="1247986"/>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36" name="Google Shape;336;g392e7a4467f_0_248"/>
          <p:cNvSpPr/>
          <p:nvPr/>
        </p:nvSpPr>
        <p:spPr>
          <a:xfrm>
            <a:off x="11821581" y="4095278"/>
            <a:ext cx="792903" cy="1739053"/>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Shape 340"/>
        <p:cNvGrpSpPr/>
        <p:nvPr/>
      </p:nvGrpSpPr>
      <p:grpSpPr>
        <a:xfrm>
          <a:off x="0" y="0"/>
          <a:ext cx="0" cy="0"/>
          <a:chOff x="0" y="0"/>
          <a:chExt cx="0" cy="0"/>
        </a:xfrm>
      </p:grpSpPr>
      <p:sp>
        <p:nvSpPr>
          <p:cNvPr id="341" name="Google Shape;341;g392e8a54443_0_32" descr="$PPTXTitle"/>
          <p:cNvSpPr txBox="1">
            <a:spLocks noGrp="1"/>
          </p:cNvSpPr>
          <p:nvPr>
            <p:ph type="title"/>
          </p:nvPr>
        </p:nvSpPr>
        <p:spPr>
          <a:xfrm>
            <a:off x="703952" y="351806"/>
            <a:ext cx="8858200" cy="629297"/>
          </a:xfrm>
          <a:prstGeom prst="rect">
            <a:avLst/>
          </a:prstGeom>
          <a:noFill/>
          <a:ln>
            <a:noFill/>
          </a:ln>
        </p:spPr>
        <p:txBody>
          <a:bodyPr spcFirstLastPara="1" wrap="square" lIns="0" tIns="8467" rIns="0" bIns="0" anchor="t" anchorCtr="0">
            <a:spAutoFit/>
          </a:bodyPr>
          <a:lstStyle/>
          <a:p>
            <a:pPr marL="8467" marR="3387">
              <a:lnSpc>
                <a:spcPct val="110000"/>
              </a:lnSpc>
            </a:pPr>
            <a:r>
              <a:rPr lang="en-US" sz="3667" b="1">
                <a:solidFill>
                  <a:srgbClr val="1F487C"/>
                </a:solidFill>
                <a:latin typeface="Poppins"/>
                <a:ea typeface="Poppins"/>
                <a:cs typeface="Poppins"/>
                <a:sym typeface="Poppins"/>
              </a:rPr>
              <a:t>Database</a:t>
            </a:r>
            <a:endParaRPr sz="3667" b="1">
              <a:latin typeface="Poppins"/>
              <a:ea typeface="Poppins"/>
              <a:cs typeface="Poppins"/>
              <a:sym typeface="Poppins"/>
            </a:endParaRPr>
          </a:p>
        </p:txBody>
      </p:sp>
      <p:grpSp>
        <p:nvGrpSpPr>
          <p:cNvPr id="342" name="Google Shape;342;g392e8a54443_0_32"/>
          <p:cNvGrpSpPr/>
          <p:nvPr/>
        </p:nvGrpSpPr>
        <p:grpSpPr>
          <a:xfrm>
            <a:off x="-149084" y="5159093"/>
            <a:ext cx="4879843" cy="1902036"/>
            <a:chOff x="0" y="7434326"/>
            <a:chExt cx="7319764" cy="2853054"/>
          </a:xfrm>
        </p:grpSpPr>
        <p:sp>
          <p:nvSpPr>
            <p:cNvPr id="343" name="Google Shape;343;g392e8a54443_0_32"/>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44" name="Google Shape;344;g392e8a54443_0_32"/>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grpSp>
      <p:sp>
        <p:nvSpPr>
          <p:cNvPr id="345" name="Google Shape;345;g392e8a54443_0_32"/>
          <p:cNvSpPr txBox="1">
            <a:spLocks noGrp="1"/>
          </p:cNvSpPr>
          <p:nvPr>
            <p:ph type="body" idx="1"/>
          </p:nvPr>
        </p:nvSpPr>
        <p:spPr>
          <a:xfrm>
            <a:off x="703950" y="1079417"/>
            <a:ext cx="10711200" cy="2840094"/>
          </a:xfrm>
          <a:prstGeom prst="rect">
            <a:avLst/>
          </a:prstGeom>
          <a:noFill/>
          <a:ln>
            <a:noFill/>
          </a:ln>
        </p:spPr>
        <p:txBody>
          <a:bodyPr spcFirstLastPara="1" wrap="square" lIns="0" tIns="8467" rIns="0" bIns="0" anchor="t" anchorCtr="0">
            <a:spAutoFit/>
          </a:bodyPr>
          <a:lstStyle/>
          <a:p>
            <a:pPr marL="306509" marR="3387" indent="-275602">
              <a:lnSpc>
                <a:spcPct val="114999"/>
              </a:lnSpc>
              <a:buClr>
                <a:srgbClr val="1F487C"/>
              </a:buClr>
              <a:buSzPts val="2900"/>
              <a:buFont typeface="Times New Roman"/>
              <a:buChar char="●"/>
            </a:pPr>
            <a:r>
              <a:rPr lang="en-US" b="1">
                <a:latin typeface="Poppins"/>
                <a:ea typeface="Poppins"/>
                <a:cs typeface="Poppins"/>
                <a:sym typeface="Poppins"/>
              </a:rPr>
              <a:t>This database can be used to identify:</a:t>
            </a:r>
            <a:r>
              <a:rPr lang="en-US">
                <a:latin typeface="Poppins"/>
                <a:ea typeface="Poppins"/>
                <a:cs typeface="Poppins"/>
                <a:sym typeface="Poppins"/>
              </a:rPr>
              <a:t> potential hubs for production, patterns of distribution, products of interest for testing in project countries/regions</a:t>
            </a:r>
            <a:endParaRPr>
              <a:latin typeface="Poppins"/>
              <a:ea typeface="Poppins"/>
              <a:cs typeface="Poppins"/>
              <a:sym typeface="Poppins"/>
            </a:endParaRPr>
          </a:p>
          <a:p>
            <a:pPr marL="306509" marR="3387" indent="-275602">
              <a:lnSpc>
                <a:spcPct val="114999"/>
              </a:lnSpc>
              <a:buClr>
                <a:srgbClr val="1F487C"/>
              </a:buClr>
              <a:buSzPts val="2900"/>
              <a:buFont typeface="Times New Roman"/>
              <a:buChar char="●"/>
            </a:pPr>
            <a:r>
              <a:rPr lang="en-US" b="1">
                <a:latin typeface="Poppins"/>
                <a:ea typeface="Poppins"/>
                <a:cs typeface="Poppins"/>
                <a:sym typeface="Poppins"/>
              </a:rPr>
              <a:t>To be used as a ‘living database’ </a:t>
            </a:r>
            <a:r>
              <a:rPr lang="en-US">
                <a:latin typeface="Poppins"/>
                <a:ea typeface="Poppins"/>
                <a:cs typeface="Poppins"/>
                <a:sym typeface="Poppins"/>
              </a:rPr>
              <a:t>for Customs agents to access and use as a reference tool</a:t>
            </a:r>
            <a:endParaRPr>
              <a:latin typeface="Poppins"/>
              <a:ea typeface="Poppins"/>
              <a:cs typeface="Poppins"/>
              <a:sym typeface="Poppins"/>
            </a:endParaRPr>
          </a:p>
          <a:p>
            <a:pPr marL="306509" marR="3387" indent="-275602">
              <a:lnSpc>
                <a:spcPct val="114999"/>
              </a:lnSpc>
              <a:buClr>
                <a:srgbClr val="1F487C"/>
              </a:buClr>
              <a:buSzPts val="2900"/>
              <a:buFont typeface="Times New Roman"/>
              <a:buChar char="●"/>
            </a:pPr>
            <a:r>
              <a:rPr lang="en-US" b="1">
                <a:latin typeface="Poppins"/>
                <a:ea typeface="Poppins"/>
                <a:cs typeface="Poppins"/>
                <a:sym typeface="Poppins"/>
              </a:rPr>
              <a:t>Government agencies </a:t>
            </a:r>
            <a:r>
              <a:rPr lang="en-US">
                <a:latin typeface="Poppins"/>
                <a:ea typeface="Poppins"/>
                <a:cs typeface="Poppins"/>
                <a:sym typeface="Poppins"/>
              </a:rPr>
              <a:t>can also submit SLPs identified at the border with mercury to BRI or UNEP GMP to include in this global database (e.g., National contraband lists)</a:t>
            </a:r>
            <a:endParaRPr>
              <a:latin typeface="Poppins"/>
              <a:ea typeface="Poppins"/>
              <a:cs typeface="Poppins"/>
              <a:sym typeface="Poppins"/>
            </a:endParaRPr>
          </a:p>
          <a:p>
            <a:pPr marL="0" marR="3387" indent="0">
              <a:lnSpc>
                <a:spcPct val="114999"/>
              </a:lnSpc>
            </a:pPr>
            <a:endParaRPr>
              <a:latin typeface="Poppins"/>
              <a:ea typeface="Poppins"/>
              <a:cs typeface="Poppins"/>
              <a:sym typeface="Poppins"/>
            </a:endParaRPr>
          </a:p>
        </p:txBody>
      </p:sp>
      <p:sp>
        <p:nvSpPr>
          <p:cNvPr id="346" name="Google Shape;346;g392e8a54443_0_32"/>
          <p:cNvSpPr/>
          <p:nvPr/>
        </p:nvSpPr>
        <p:spPr>
          <a:xfrm>
            <a:off x="-400533" y="1452784"/>
            <a:ext cx="933282" cy="2863710"/>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47" name="Google Shape;347;g392e8a54443_0_32"/>
          <p:cNvSpPr/>
          <p:nvPr/>
        </p:nvSpPr>
        <p:spPr>
          <a:xfrm>
            <a:off x="10619924" y="-488284"/>
            <a:ext cx="1746250" cy="1413087"/>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48" name="Google Shape;348;g392e8a54443_0_32"/>
          <p:cNvSpPr/>
          <p:nvPr/>
        </p:nvSpPr>
        <p:spPr>
          <a:xfrm>
            <a:off x="9407230" y="5610352"/>
            <a:ext cx="2785110" cy="1247986"/>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49" name="Google Shape;349;g392e8a54443_0_32"/>
          <p:cNvSpPr/>
          <p:nvPr/>
        </p:nvSpPr>
        <p:spPr>
          <a:xfrm>
            <a:off x="11821581" y="4095278"/>
            <a:ext cx="792903" cy="1739053"/>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pic>
        <p:nvPicPr>
          <p:cNvPr id="2" name="Picture 1" descr="A map of the world with countries/regions&#10;&#10;AI-generated content may be incorrect.">
            <a:extLst>
              <a:ext uri="{FF2B5EF4-FFF2-40B4-BE49-F238E27FC236}">
                <a16:creationId xmlns:a16="http://schemas.microsoft.com/office/drawing/2014/main" id="{EC4F4E38-1C9A-CB17-16EA-7007619D8DFA}"/>
              </a:ext>
            </a:extLst>
          </p:cNvPr>
          <p:cNvPicPr>
            <a:picLocks noChangeAspect="1"/>
          </p:cNvPicPr>
          <p:nvPr/>
        </p:nvPicPr>
        <p:blipFill>
          <a:blip r:embed="rId3"/>
          <a:stretch>
            <a:fillRect/>
          </a:stretch>
        </p:blipFill>
        <p:spPr>
          <a:xfrm>
            <a:off x="4720923" y="3556302"/>
            <a:ext cx="4165298" cy="3216729"/>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Shape 353"/>
        <p:cNvGrpSpPr/>
        <p:nvPr/>
      </p:nvGrpSpPr>
      <p:grpSpPr>
        <a:xfrm>
          <a:off x="0" y="0"/>
          <a:ext cx="0" cy="0"/>
          <a:chOff x="0" y="0"/>
          <a:chExt cx="0" cy="0"/>
        </a:xfrm>
      </p:grpSpPr>
      <p:sp>
        <p:nvSpPr>
          <p:cNvPr id="354" name="Google Shape;354;g3c2fad7efde_0_140" descr="$PPTXTitle"/>
          <p:cNvSpPr txBox="1">
            <a:spLocks noGrp="1"/>
          </p:cNvSpPr>
          <p:nvPr>
            <p:ph type="title"/>
          </p:nvPr>
        </p:nvSpPr>
        <p:spPr>
          <a:xfrm>
            <a:off x="703949" y="351801"/>
            <a:ext cx="11073600" cy="448670"/>
          </a:xfrm>
          <a:prstGeom prst="rect">
            <a:avLst/>
          </a:prstGeom>
          <a:noFill/>
          <a:ln>
            <a:noFill/>
          </a:ln>
        </p:spPr>
        <p:txBody>
          <a:bodyPr spcFirstLastPara="1" wrap="square" lIns="0" tIns="8467" rIns="0" bIns="0" anchor="t" anchorCtr="0">
            <a:spAutoFit/>
          </a:bodyPr>
          <a:lstStyle/>
          <a:p>
            <a:pPr marL="8467" marR="3387">
              <a:lnSpc>
                <a:spcPct val="110000"/>
              </a:lnSpc>
            </a:pPr>
            <a:r>
              <a:rPr lang="en-US" sz="2600" b="1">
                <a:solidFill>
                  <a:srgbClr val="1F487C"/>
                </a:solidFill>
                <a:latin typeface="Poppins"/>
                <a:ea typeface="Poppins"/>
                <a:cs typeface="Poppins"/>
                <a:sym typeface="Poppins"/>
              </a:rPr>
              <a:t>Developing Implementation Strategies for Cross Collaboration</a:t>
            </a:r>
            <a:endParaRPr sz="2600" b="1">
              <a:latin typeface="Poppins"/>
              <a:ea typeface="Poppins"/>
              <a:cs typeface="Poppins"/>
              <a:sym typeface="Poppins"/>
            </a:endParaRPr>
          </a:p>
        </p:txBody>
      </p:sp>
      <p:grpSp>
        <p:nvGrpSpPr>
          <p:cNvPr id="355" name="Google Shape;355;g3c2fad7efde_0_140"/>
          <p:cNvGrpSpPr/>
          <p:nvPr/>
        </p:nvGrpSpPr>
        <p:grpSpPr>
          <a:xfrm>
            <a:off x="0" y="4956217"/>
            <a:ext cx="4879843" cy="1902036"/>
            <a:chOff x="0" y="7434326"/>
            <a:chExt cx="7319764" cy="2853054"/>
          </a:xfrm>
        </p:grpSpPr>
        <p:sp>
          <p:nvSpPr>
            <p:cNvPr id="356" name="Google Shape;356;g3c2fad7efde_0_140"/>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57" name="Google Shape;357;g3c2fad7efde_0_140"/>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grpSp>
      <p:sp>
        <p:nvSpPr>
          <p:cNvPr id="358" name="Google Shape;358;g3c2fad7efde_0_140"/>
          <p:cNvSpPr/>
          <p:nvPr/>
        </p:nvSpPr>
        <p:spPr>
          <a:xfrm>
            <a:off x="0" y="3376103"/>
            <a:ext cx="1104476" cy="2892637"/>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59" name="Google Shape;359;g3c2fad7efde_0_140"/>
          <p:cNvSpPr/>
          <p:nvPr/>
        </p:nvSpPr>
        <p:spPr>
          <a:xfrm>
            <a:off x="10719408" y="-217350"/>
            <a:ext cx="1746250" cy="1413087"/>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60" name="Google Shape;360;g3c2fad7efde_0_140"/>
          <p:cNvSpPr/>
          <p:nvPr/>
        </p:nvSpPr>
        <p:spPr>
          <a:xfrm>
            <a:off x="9407230" y="5610352"/>
            <a:ext cx="2785110" cy="1247986"/>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61" name="Google Shape;361;g3c2fad7efde_0_140"/>
          <p:cNvSpPr/>
          <p:nvPr/>
        </p:nvSpPr>
        <p:spPr>
          <a:xfrm>
            <a:off x="11399181" y="3126211"/>
            <a:ext cx="792903" cy="1739053"/>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62" name="Google Shape;362;g3c2fad7efde_0_140"/>
          <p:cNvSpPr txBox="1"/>
          <p:nvPr/>
        </p:nvSpPr>
        <p:spPr>
          <a:xfrm>
            <a:off x="180175" y="1017217"/>
            <a:ext cx="5321200" cy="2325232"/>
          </a:xfrm>
          <a:prstGeom prst="rect">
            <a:avLst/>
          </a:prstGeom>
          <a:noFill/>
          <a:ln>
            <a:noFill/>
          </a:ln>
        </p:spPr>
        <p:txBody>
          <a:bodyPr spcFirstLastPara="1" wrap="square" lIns="60950" tIns="60950" rIns="60950" bIns="60950" anchor="t" anchorCtr="0">
            <a:spAutoFit/>
          </a:bodyPr>
          <a:lstStyle/>
          <a:p>
            <a:pPr marL="8467" defTabSz="609630">
              <a:lnSpc>
                <a:spcPct val="115000"/>
              </a:lnSpc>
              <a:spcBef>
                <a:spcPts val="667"/>
              </a:spcBef>
              <a:buClr>
                <a:srgbClr val="000000"/>
              </a:buClr>
              <a:buSzPts val="2500"/>
            </a:pPr>
            <a:r>
              <a:rPr lang="en-US" sz="1667" b="1" kern="0">
                <a:solidFill>
                  <a:srgbClr val="215968"/>
                </a:solidFill>
                <a:latin typeface="Poppins"/>
                <a:ea typeface="Poppins"/>
                <a:cs typeface="Poppins"/>
                <a:sym typeface="Poppins"/>
              </a:rPr>
              <a:t>Capacity Building &amp; Training</a:t>
            </a:r>
            <a:endParaRPr sz="1667" b="1" kern="0">
              <a:solidFill>
                <a:srgbClr val="215968"/>
              </a:solidFill>
              <a:latin typeface="Poppins"/>
              <a:ea typeface="Poppins"/>
              <a:cs typeface="Poppins"/>
              <a:sym typeface="Poppins"/>
            </a:endParaRPr>
          </a:p>
          <a:p>
            <a:pPr marL="304815" indent="-245546" defTabSz="609630">
              <a:lnSpc>
                <a:spcPct val="115000"/>
              </a:lnSpc>
              <a:buClr>
                <a:srgbClr val="215968"/>
              </a:buClr>
              <a:buSzPts val="2200"/>
              <a:buFont typeface="Poppins"/>
              <a:buChar char="●"/>
            </a:pPr>
            <a:r>
              <a:rPr lang="en-US" sz="1467" kern="0">
                <a:solidFill>
                  <a:srgbClr val="215968"/>
                </a:solidFill>
                <a:latin typeface="Poppins"/>
                <a:ea typeface="Poppins"/>
                <a:cs typeface="Poppins"/>
                <a:sym typeface="Poppins"/>
              </a:rPr>
              <a:t>Conduct cross-agency training on mercury detection, handling, and documentation</a:t>
            </a:r>
            <a:endParaRPr sz="1467" kern="0">
              <a:solidFill>
                <a:srgbClr val="000000"/>
              </a:solidFill>
              <a:latin typeface="Poppins"/>
              <a:ea typeface="Poppins"/>
              <a:cs typeface="Poppins"/>
              <a:sym typeface="Poppins"/>
            </a:endParaRPr>
          </a:p>
          <a:p>
            <a:pPr marL="304815" indent="-245546" defTabSz="609630">
              <a:lnSpc>
                <a:spcPct val="115000"/>
              </a:lnSpc>
              <a:buClr>
                <a:srgbClr val="215968"/>
              </a:buClr>
              <a:buSzPts val="2200"/>
              <a:buFont typeface="Poppins"/>
              <a:buChar char="●"/>
            </a:pPr>
            <a:r>
              <a:rPr lang="en-US" sz="1467" kern="0">
                <a:solidFill>
                  <a:srgbClr val="215968"/>
                </a:solidFill>
                <a:latin typeface="Poppins"/>
                <a:ea typeface="Poppins"/>
                <a:cs typeface="Poppins"/>
                <a:sym typeface="Poppins"/>
              </a:rPr>
              <a:t>Hold workshops on national laws and the Minamata Convention</a:t>
            </a:r>
            <a:endParaRPr sz="1467" kern="0">
              <a:solidFill>
                <a:srgbClr val="215968"/>
              </a:solidFill>
              <a:latin typeface="Poppins"/>
              <a:ea typeface="Poppins"/>
              <a:cs typeface="Poppins"/>
              <a:sym typeface="Poppins"/>
            </a:endParaRPr>
          </a:p>
          <a:p>
            <a:pPr marL="304815" indent="-245546" defTabSz="609630">
              <a:lnSpc>
                <a:spcPct val="115000"/>
              </a:lnSpc>
              <a:buClr>
                <a:srgbClr val="215968"/>
              </a:buClr>
              <a:buSzPts val="2200"/>
              <a:buFont typeface="Poppins"/>
              <a:buChar char="●"/>
            </a:pPr>
            <a:r>
              <a:rPr lang="en-US" sz="1467" kern="0">
                <a:solidFill>
                  <a:srgbClr val="215968"/>
                </a:solidFill>
                <a:latin typeface="Poppins"/>
                <a:ea typeface="Poppins"/>
                <a:cs typeface="Poppins"/>
                <a:sym typeface="Poppins"/>
              </a:rPr>
              <a:t>Conduct laboratory testing for mercury analyses</a:t>
            </a:r>
            <a:endParaRPr sz="1467" kern="0">
              <a:solidFill>
                <a:srgbClr val="215968"/>
              </a:solidFill>
              <a:latin typeface="Poppins"/>
              <a:ea typeface="Poppins"/>
              <a:cs typeface="Poppins"/>
              <a:sym typeface="Poppins"/>
            </a:endParaRPr>
          </a:p>
          <a:p>
            <a:pPr marL="304815" indent="-245546" defTabSz="609630">
              <a:lnSpc>
                <a:spcPct val="115000"/>
              </a:lnSpc>
              <a:buClr>
                <a:srgbClr val="215968"/>
              </a:buClr>
              <a:buSzPts val="2200"/>
              <a:buFont typeface="Poppins"/>
              <a:buChar char="●"/>
            </a:pPr>
            <a:r>
              <a:rPr lang="en-US" sz="1467" kern="0">
                <a:solidFill>
                  <a:srgbClr val="215968"/>
                </a:solidFill>
                <a:latin typeface="Poppins"/>
                <a:ea typeface="Poppins"/>
                <a:cs typeface="Poppins"/>
                <a:sym typeface="Poppins"/>
              </a:rPr>
              <a:t>Engage international experts to share global best practices</a:t>
            </a:r>
            <a:endParaRPr sz="1467" kern="0">
              <a:solidFill>
                <a:srgbClr val="215968"/>
              </a:solidFill>
              <a:latin typeface="Poppins"/>
              <a:ea typeface="Poppins"/>
              <a:cs typeface="Poppins"/>
              <a:sym typeface="Poppins"/>
            </a:endParaRPr>
          </a:p>
        </p:txBody>
      </p:sp>
      <p:sp>
        <p:nvSpPr>
          <p:cNvPr id="363" name="Google Shape;363;g3c2fad7efde_0_140"/>
          <p:cNvSpPr txBox="1"/>
          <p:nvPr/>
        </p:nvSpPr>
        <p:spPr>
          <a:xfrm>
            <a:off x="5951950" y="900884"/>
            <a:ext cx="5825600" cy="2325232"/>
          </a:xfrm>
          <a:prstGeom prst="rect">
            <a:avLst/>
          </a:prstGeom>
          <a:noFill/>
          <a:ln>
            <a:noFill/>
          </a:ln>
        </p:spPr>
        <p:txBody>
          <a:bodyPr spcFirstLastPara="1" wrap="square" lIns="60950" tIns="60950" rIns="60950" bIns="60950" anchor="t" anchorCtr="0">
            <a:spAutoFit/>
          </a:bodyPr>
          <a:lstStyle/>
          <a:p>
            <a:pPr marL="8467" defTabSz="609630">
              <a:lnSpc>
                <a:spcPct val="115000"/>
              </a:lnSpc>
              <a:spcBef>
                <a:spcPts val="667"/>
              </a:spcBef>
              <a:buClr>
                <a:srgbClr val="000000"/>
              </a:buClr>
              <a:buSzPts val="2500"/>
            </a:pPr>
            <a:r>
              <a:rPr lang="en-US" sz="1667" b="1" kern="0">
                <a:solidFill>
                  <a:srgbClr val="215968"/>
                </a:solidFill>
                <a:latin typeface="Poppins"/>
                <a:ea typeface="Poppins"/>
                <a:cs typeface="Poppins"/>
                <a:sym typeface="Poppins"/>
              </a:rPr>
              <a:t>Communication &amp; Coordination</a:t>
            </a:r>
            <a:endParaRPr sz="1667" b="1" kern="0">
              <a:solidFill>
                <a:srgbClr val="215968"/>
              </a:solidFill>
              <a:latin typeface="Poppins"/>
              <a:ea typeface="Poppins"/>
              <a:cs typeface="Poppins"/>
              <a:sym typeface="Poppins"/>
            </a:endParaRPr>
          </a:p>
          <a:p>
            <a:pPr marL="304815" indent="-245546" defTabSz="609630">
              <a:lnSpc>
                <a:spcPct val="115000"/>
              </a:lnSpc>
              <a:buClr>
                <a:srgbClr val="215968"/>
              </a:buClr>
              <a:buSzPts val="2200"/>
              <a:buFont typeface="Poppins"/>
              <a:buChar char="●"/>
            </a:pPr>
            <a:r>
              <a:rPr lang="en-US" sz="1467" kern="0">
                <a:solidFill>
                  <a:srgbClr val="215968"/>
                </a:solidFill>
                <a:latin typeface="Poppins"/>
                <a:ea typeface="Poppins"/>
                <a:cs typeface="Poppins"/>
                <a:sym typeface="Poppins"/>
              </a:rPr>
              <a:t>Assign focal points in each agency to streamline coordination and establish secure communication Use standardized templates (e.g., seizure reports, risk alerts) and maintain shared databases for flagged traders, routes, and permits</a:t>
            </a:r>
            <a:endParaRPr sz="1467" kern="0">
              <a:solidFill>
                <a:srgbClr val="000000"/>
              </a:solidFill>
              <a:latin typeface="Poppins"/>
              <a:ea typeface="Poppins"/>
              <a:cs typeface="Poppins"/>
              <a:sym typeface="Poppins"/>
            </a:endParaRPr>
          </a:p>
          <a:p>
            <a:pPr marL="304815" indent="-245546" defTabSz="609630">
              <a:lnSpc>
                <a:spcPct val="115000"/>
              </a:lnSpc>
              <a:buClr>
                <a:srgbClr val="215968"/>
              </a:buClr>
              <a:buSzPts val="2200"/>
              <a:buFont typeface="Poppins"/>
              <a:buChar char="●"/>
            </a:pPr>
            <a:r>
              <a:rPr lang="en-US" sz="1467" kern="0">
                <a:solidFill>
                  <a:srgbClr val="215968"/>
                </a:solidFill>
                <a:latin typeface="Poppins"/>
                <a:ea typeface="Poppins"/>
                <a:cs typeface="Poppins"/>
                <a:sym typeface="Poppins"/>
              </a:rPr>
              <a:t>Hold regular coordination meetings and joint situation reporting to align efforts and share real time alerts </a:t>
            </a:r>
            <a:endParaRPr sz="1467" kern="0">
              <a:solidFill>
                <a:srgbClr val="215968"/>
              </a:solidFill>
              <a:latin typeface="Poppins"/>
              <a:ea typeface="Poppins"/>
              <a:cs typeface="Poppins"/>
              <a:sym typeface="Poppins"/>
            </a:endParaRPr>
          </a:p>
        </p:txBody>
      </p:sp>
      <p:pic>
        <p:nvPicPr>
          <p:cNvPr id="364" name="Google Shape;364;g3c2fad7efde_0_140"/>
          <p:cNvPicPr preferRelativeResize="0"/>
          <p:nvPr/>
        </p:nvPicPr>
        <p:blipFill rotWithShape="1">
          <a:blip r:embed="rId3">
            <a:alphaModFix/>
          </a:blip>
          <a:srcRect/>
          <a:stretch/>
        </p:blipFill>
        <p:spPr>
          <a:xfrm>
            <a:off x="3759952" y="3475441"/>
            <a:ext cx="5825601" cy="2693959"/>
          </a:xfrm>
          <a:prstGeom prst="rect">
            <a:avLst/>
          </a:prstGeom>
          <a:noFill/>
          <a:ln>
            <a:noFill/>
          </a:ln>
        </p:spPr>
      </p:pic>
      <p:pic>
        <p:nvPicPr>
          <p:cNvPr id="365" name="Google Shape;365;g3c2fad7efde_0_140"/>
          <p:cNvPicPr preferRelativeResize="0"/>
          <p:nvPr/>
        </p:nvPicPr>
        <p:blipFill rotWithShape="1">
          <a:blip r:embed="rId4">
            <a:alphaModFix/>
          </a:blip>
          <a:srcRect/>
          <a:stretch/>
        </p:blipFill>
        <p:spPr>
          <a:xfrm>
            <a:off x="2037502" y="4118017"/>
            <a:ext cx="1606550" cy="8382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369"/>
        <p:cNvGrpSpPr/>
        <p:nvPr/>
      </p:nvGrpSpPr>
      <p:grpSpPr>
        <a:xfrm>
          <a:off x="0" y="0"/>
          <a:ext cx="0" cy="0"/>
          <a:chOff x="0" y="0"/>
          <a:chExt cx="0" cy="0"/>
        </a:xfrm>
      </p:grpSpPr>
      <p:sp>
        <p:nvSpPr>
          <p:cNvPr id="370" name="Google Shape;370;g3c2fad7efde_0_160" descr="$PPTXTitle"/>
          <p:cNvSpPr txBox="1">
            <a:spLocks noGrp="1"/>
          </p:cNvSpPr>
          <p:nvPr>
            <p:ph type="title"/>
          </p:nvPr>
        </p:nvSpPr>
        <p:spPr>
          <a:xfrm>
            <a:off x="703949" y="351801"/>
            <a:ext cx="11073600" cy="448670"/>
          </a:xfrm>
          <a:prstGeom prst="rect">
            <a:avLst/>
          </a:prstGeom>
          <a:noFill/>
          <a:ln>
            <a:noFill/>
          </a:ln>
        </p:spPr>
        <p:txBody>
          <a:bodyPr spcFirstLastPara="1" wrap="square" lIns="0" tIns="8467" rIns="0" bIns="0" anchor="t" anchorCtr="0">
            <a:spAutoFit/>
          </a:bodyPr>
          <a:lstStyle/>
          <a:p>
            <a:pPr marL="8467" marR="3387">
              <a:lnSpc>
                <a:spcPct val="110000"/>
              </a:lnSpc>
            </a:pPr>
            <a:r>
              <a:rPr lang="en-US" sz="2600" b="1">
                <a:solidFill>
                  <a:srgbClr val="1F487C"/>
                </a:solidFill>
                <a:latin typeface="Poppins"/>
                <a:ea typeface="Poppins"/>
                <a:cs typeface="Poppins"/>
                <a:sym typeface="Poppins"/>
              </a:rPr>
              <a:t>Developing Implementation Strategies for Cross Collaboration</a:t>
            </a:r>
            <a:endParaRPr sz="2600" b="1">
              <a:latin typeface="Poppins"/>
              <a:ea typeface="Poppins"/>
              <a:cs typeface="Poppins"/>
              <a:sym typeface="Poppins"/>
            </a:endParaRPr>
          </a:p>
        </p:txBody>
      </p:sp>
      <p:grpSp>
        <p:nvGrpSpPr>
          <p:cNvPr id="371" name="Google Shape;371;g3c2fad7efde_0_160"/>
          <p:cNvGrpSpPr/>
          <p:nvPr/>
        </p:nvGrpSpPr>
        <p:grpSpPr>
          <a:xfrm>
            <a:off x="0" y="4956217"/>
            <a:ext cx="4879843" cy="1902036"/>
            <a:chOff x="0" y="7434326"/>
            <a:chExt cx="7319764" cy="2853054"/>
          </a:xfrm>
        </p:grpSpPr>
        <p:sp>
          <p:nvSpPr>
            <p:cNvPr id="372" name="Google Shape;372;g3c2fad7efde_0_160"/>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73" name="Google Shape;373;g3c2fad7efde_0_160"/>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grpSp>
      <p:sp>
        <p:nvSpPr>
          <p:cNvPr id="374" name="Google Shape;374;g3c2fad7efde_0_160"/>
          <p:cNvSpPr/>
          <p:nvPr/>
        </p:nvSpPr>
        <p:spPr>
          <a:xfrm>
            <a:off x="0" y="1452786"/>
            <a:ext cx="1104476" cy="2892637"/>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75" name="Google Shape;375;g3c2fad7efde_0_160"/>
          <p:cNvSpPr/>
          <p:nvPr/>
        </p:nvSpPr>
        <p:spPr>
          <a:xfrm>
            <a:off x="10719408" y="-217350"/>
            <a:ext cx="1746250" cy="1413087"/>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76" name="Google Shape;376;g3c2fad7efde_0_160"/>
          <p:cNvSpPr/>
          <p:nvPr/>
        </p:nvSpPr>
        <p:spPr>
          <a:xfrm>
            <a:off x="9407230" y="5610352"/>
            <a:ext cx="2785110" cy="1247986"/>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77" name="Google Shape;377;g3c2fad7efde_0_160"/>
          <p:cNvSpPr/>
          <p:nvPr/>
        </p:nvSpPr>
        <p:spPr>
          <a:xfrm>
            <a:off x="11399181" y="3126211"/>
            <a:ext cx="792903" cy="1739053"/>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pic>
        <p:nvPicPr>
          <p:cNvPr id="378" name="Google Shape;378;g3c2fad7efde_0_160"/>
          <p:cNvPicPr preferRelativeResize="0"/>
          <p:nvPr/>
        </p:nvPicPr>
        <p:blipFill rotWithShape="1">
          <a:blip r:embed="rId3">
            <a:alphaModFix/>
          </a:blip>
          <a:srcRect/>
          <a:stretch/>
        </p:blipFill>
        <p:spPr>
          <a:xfrm>
            <a:off x="1627267" y="1195733"/>
            <a:ext cx="9234365" cy="4341884"/>
          </a:xfrm>
          <a:prstGeom prst="rect">
            <a:avLst/>
          </a:prstGeom>
          <a:noFill/>
          <a:ln>
            <a:noFill/>
          </a:ln>
        </p:spPr>
      </p:pic>
      <p:pic>
        <p:nvPicPr>
          <p:cNvPr id="379" name="Google Shape;379;g3c2fad7efde_0_160"/>
          <p:cNvPicPr preferRelativeResize="0"/>
          <p:nvPr/>
        </p:nvPicPr>
        <p:blipFill rotWithShape="1">
          <a:blip r:embed="rId4">
            <a:alphaModFix/>
          </a:blip>
          <a:srcRect/>
          <a:stretch/>
        </p:blipFill>
        <p:spPr>
          <a:xfrm>
            <a:off x="1738243" y="3582184"/>
            <a:ext cx="1765300" cy="1085850"/>
          </a:xfrm>
          <a:prstGeom prst="rect">
            <a:avLst/>
          </a:prstGeom>
          <a:noFill/>
          <a:ln>
            <a:noFill/>
          </a:ln>
        </p:spPr>
      </p:pic>
      <p:pic>
        <p:nvPicPr>
          <p:cNvPr id="380" name="Google Shape;380;g3c2fad7efde_0_160"/>
          <p:cNvPicPr preferRelativeResize="0"/>
          <p:nvPr/>
        </p:nvPicPr>
        <p:blipFill rotWithShape="1">
          <a:blip r:embed="rId5">
            <a:alphaModFix/>
          </a:blip>
          <a:srcRect/>
          <a:stretch/>
        </p:blipFill>
        <p:spPr>
          <a:xfrm>
            <a:off x="3267476" y="4493167"/>
            <a:ext cx="1612366" cy="1117183"/>
          </a:xfrm>
          <a:prstGeom prst="rect">
            <a:avLst/>
          </a:prstGeom>
          <a:noFill/>
          <a:ln>
            <a:noFill/>
          </a:ln>
        </p:spPr>
      </p:pic>
      <p:pic>
        <p:nvPicPr>
          <p:cNvPr id="381" name="Google Shape;381;g3c2fad7efde_0_160"/>
          <p:cNvPicPr preferRelativeResize="0"/>
          <p:nvPr/>
        </p:nvPicPr>
        <p:blipFill rotWithShape="1">
          <a:blip r:embed="rId6">
            <a:alphaModFix/>
          </a:blip>
          <a:srcRect/>
          <a:stretch/>
        </p:blipFill>
        <p:spPr>
          <a:xfrm>
            <a:off x="4726193" y="3582184"/>
            <a:ext cx="1790700" cy="1085850"/>
          </a:xfrm>
          <a:prstGeom prst="rect">
            <a:avLst/>
          </a:prstGeom>
          <a:noFill/>
          <a:ln>
            <a:noFill/>
          </a:ln>
        </p:spPr>
      </p:pic>
      <p:pic>
        <p:nvPicPr>
          <p:cNvPr id="382" name="Google Shape;382;g3c2fad7efde_0_160"/>
          <p:cNvPicPr preferRelativeResize="0"/>
          <p:nvPr/>
        </p:nvPicPr>
        <p:blipFill rotWithShape="1">
          <a:blip r:embed="rId7">
            <a:alphaModFix/>
          </a:blip>
          <a:srcRect/>
          <a:stretch/>
        </p:blipFill>
        <p:spPr>
          <a:xfrm>
            <a:off x="5822259" y="4512009"/>
            <a:ext cx="2146300" cy="1079500"/>
          </a:xfrm>
          <a:prstGeom prst="rect">
            <a:avLst/>
          </a:prstGeom>
          <a:noFill/>
          <a:ln>
            <a:noFill/>
          </a:ln>
        </p:spPr>
      </p:pic>
      <p:pic>
        <p:nvPicPr>
          <p:cNvPr id="383" name="Google Shape;383;g3c2fad7efde_0_160"/>
          <p:cNvPicPr preferRelativeResize="0"/>
          <p:nvPr/>
        </p:nvPicPr>
        <p:blipFill rotWithShape="1">
          <a:blip r:embed="rId8">
            <a:alphaModFix/>
          </a:blip>
          <a:srcRect/>
          <a:stretch/>
        </p:blipFill>
        <p:spPr>
          <a:xfrm>
            <a:off x="7563977" y="3593460"/>
            <a:ext cx="1709971" cy="1063291"/>
          </a:xfrm>
          <a:prstGeom prst="rect">
            <a:avLst/>
          </a:prstGeom>
          <a:noFill/>
          <a:ln>
            <a:noFill/>
          </a:ln>
        </p:spPr>
      </p:pic>
      <p:pic>
        <p:nvPicPr>
          <p:cNvPr id="384" name="Google Shape;384;g3c2fad7efde_0_160"/>
          <p:cNvPicPr preferRelativeResize="0"/>
          <p:nvPr/>
        </p:nvPicPr>
        <p:blipFill rotWithShape="1">
          <a:blip r:embed="rId9">
            <a:alphaModFix/>
          </a:blip>
          <a:srcRect/>
          <a:stretch/>
        </p:blipFill>
        <p:spPr>
          <a:xfrm>
            <a:off x="9273950" y="4580368"/>
            <a:ext cx="1281315" cy="1413083"/>
          </a:xfrm>
          <a:prstGeom prst="rect">
            <a:avLst/>
          </a:prstGeom>
          <a:noFill/>
          <a:ln>
            <a:noFill/>
          </a:ln>
        </p:spPr>
      </p:pic>
      <p:pic>
        <p:nvPicPr>
          <p:cNvPr id="385" name="Google Shape;385;g3c2fad7efde_0_160"/>
          <p:cNvPicPr preferRelativeResize="0"/>
          <p:nvPr/>
        </p:nvPicPr>
        <p:blipFill rotWithShape="1">
          <a:blip r:embed="rId10">
            <a:alphaModFix/>
          </a:blip>
          <a:srcRect/>
          <a:stretch/>
        </p:blipFill>
        <p:spPr>
          <a:xfrm>
            <a:off x="5110259" y="6387634"/>
            <a:ext cx="4066564" cy="23193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086C5-292E-653C-2890-2288F1DB4A63}"/>
              </a:ext>
            </a:extLst>
          </p:cNvPr>
          <p:cNvSpPr>
            <a:spLocks noGrp="1"/>
          </p:cNvSpPr>
          <p:nvPr>
            <p:ph type="ctrTitle"/>
          </p:nvPr>
        </p:nvSpPr>
        <p:spPr>
          <a:xfrm>
            <a:off x="1568692" y="555858"/>
            <a:ext cx="5181600" cy="980017"/>
          </a:xfrm>
        </p:spPr>
        <p:txBody>
          <a:bodyPr>
            <a:normAutofit/>
          </a:bodyPr>
          <a:lstStyle/>
          <a:p>
            <a:r>
              <a:rPr lang="en-US" sz="4000" b="1">
                <a:solidFill>
                  <a:schemeClr val="bg2"/>
                </a:solidFill>
              </a:rPr>
              <a:t>WHO WE ARE</a:t>
            </a:r>
          </a:p>
        </p:txBody>
      </p:sp>
      <p:sp>
        <p:nvSpPr>
          <p:cNvPr id="3" name="Subtitle 2">
            <a:extLst>
              <a:ext uri="{FF2B5EF4-FFF2-40B4-BE49-F238E27FC236}">
                <a16:creationId xmlns:a16="http://schemas.microsoft.com/office/drawing/2014/main" id="{5075F290-1070-4BEB-C60C-F4F167CB4C2D}"/>
              </a:ext>
            </a:extLst>
          </p:cNvPr>
          <p:cNvSpPr>
            <a:spLocks noGrp="1"/>
          </p:cNvSpPr>
          <p:nvPr>
            <p:ph type="subTitle" idx="1"/>
          </p:nvPr>
        </p:nvSpPr>
        <p:spPr>
          <a:xfrm>
            <a:off x="2716454" y="1710845"/>
            <a:ext cx="8601075" cy="4785836"/>
          </a:xfrm>
        </p:spPr>
        <p:txBody>
          <a:bodyPr>
            <a:normAutofit fontScale="55000" lnSpcReduction="20000"/>
          </a:bodyPr>
          <a:lstStyle/>
          <a:p>
            <a:pPr algn="l"/>
            <a:r>
              <a:rPr lang="en-US" b="1">
                <a:solidFill>
                  <a:schemeClr val="tx1"/>
                </a:solidFill>
                <a:latin typeface="Franklin Gothic Book" panose="020B0503020102020204" pitchFamily="34" charset="0"/>
                <a:ea typeface="Calibri" panose="020F0502020204030204" pitchFamily="34" charset="0"/>
                <a:cs typeface="Calibri" panose="020F0502020204030204" pitchFamily="34" charset="0"/>
              </a:rPr>
              <a:t>Biodiversity Research Institute (BRI) is a nonprofit environmental research group based in Portland, Maine, USA. </a:t>
            </a:r>
          </a:p>
          <a:p>
            <a:pPr algn="l"/>
            <a:endParaRPr lang="en-US" b="1">
              <a:solidFill>
                <a:schemeClr val="tx1"/>
              </a:solidFill>
              <a:latin typeface="Franklin Gothic Book" panose="020B0503020102020204" pitchFamily="34" charset="0"/>
              <a:ea typeface="Calibri" panose="020F0502020204030204" pitchFamily="34" charset="0"/>
              <a:cs typeface="Calibri" panose="020F0502020204030204" pitchFamily="34" charset="0"/>
            </a:endParaRPr>
          </a:p>
          <a:p>
            <a:pPr algn="l"/>
            <a:r>
              <a:rPr lang="en-US" b="1">
                <a:solidFill>
                  <a:schemeClr val="tx1"/>
                </a:solidFill>
                <a:latin typeface="Franklin Gothic Book" panose="020B0503020102020204" pitchFamily="34" charset="0"/>
                <a:ea typeface="Calibri" panose="020F0502020204030204" pitchFamily="34" charset="0"/>
                <a:cs typeface="Calibri" panose="020F0502020204030204" pitchFamily="34" charset="0"/>
              </a:rPr>
              <a:t>Mission: To assess emerging threats to wildlife and ecosystems through collaborative research. Scientific findings are used to advance environmental awareness and inform decision makers.</a:t>
            </a:r>
          </a:p>
          <a:p>
            <a:pPr algn="l"/>
            <a:endParaRPr lang="en-US" b="1">
              <a:solidFill>
                <a:schemeClr val="tx1"/>
              </a:solidFill>
              <a:latin typeface="Franklin Gothic Book" panose="020B0503020102020204" pitchFamily="34" charset="0"/>
              <a:ea typeface="Calibri" panose="020F0502020204030204" pitchFamily="34" charset="0"/>
              <a:cs typeface="Calibri" panose="020F0502020204030204" pitchFamily="34" charset="0"/>
            </a:endParaRPr>
          </a:p>
          <a:p>
            <a:pPr algn="l"/>
            <a:r>
              <a:rPr lang="en-US" b="1">
                <a:solidFill>
                  <a:schemeClr val="tx1"/>
                </a:solidFill>
                <a:latin typeface="Franklin Gothic Book" panose="020B0503020102020204" pitchFamily="34" charset="0"/>
                <a:ea typeface="Calibri" panose="020F0502020204030204" pitchFamily="34" charset="0"/>
                <a:cs typeface="Calibri" panose="020F0502020204030204" pitchFamily="34" charset="0"/>
              </a:rPr>
              <a:t>BRI:</a:t>
            </a:r>
          </a:p>
          <a:p>
            <a:pPr algn="l"/>
            <a:endParaRPr lang="en-US" b="1">
              <a:solidFill>
                <a:schemeClr val="tx1"/>
              </a:solidFill>
              <a:latin typeface="Franklin Gothic Book" panose="020B0503020102020204" pitchFamily="34" charset="0"/>
              <a:ea typeface="Calibri" panose="020F0502020204030204" pitchFamily="34" charset="0"/>
              <a:cs typeface="Calibri" panose="020F0502020204030204" pitchFamily="34" charset="0"/>
            </a:endParaRPr>
          </a:p>
          <a:p>
            <a:pPr marL="482600" indent="-457200" algn="l">
              <a:buFont typeface="Arial" panose="020B0604020202020204" pitchFamily="34" charset="0"/>
              <a:buChar char="•"/>
            </a:pPr>
            <a:r>
              <a:rPr lang="en-US" b="1">
                <a:solidFill>
                  <a:schemeClr val="tx1"/>
                </a:solidFill>
                <a:latin typeface="Franklin Gothic Book" panose="020B0503020102020204" pitchFamily="34" charset="0"/>
                <a:ea typeface="Calibri" panose="020F0502020204030204" pitchFamily="34" charset="0"/>
                <a:cs typeface="Calibri" panose="020F0502020204030204" pitchFamily="34" charset="0"/>
              </a:rPr>
              <a:t>Has assisted over 40 countries meet requirements for the Minamata Convention on Mercury.</a:t>
            </a:r>
          </a:p>
          <a:p>
            <a:pPr marL="482600" indent="-457200" algn="l">
              <a:buFont typeface="Arial" panose="020B0604020202020204" pitchFamily="34" charset="0"/>
              <a:buChar char="•"/>
            </a:pPr>
            <a:r>
              <a:rPr lang="en-US" b="1">
                <a:solidFill>
                  <a:schemeClr val="tx1"/>
                </a:solidFill>
                <a:latin typeface="Franklin Gothic Book" panose="020B0503020102020204" pitchFamily="34" charset="0"/>
                <a:ea typeface="Calibri" panose="020F0502020204030204" pitchFamily="34" charset="0"/>
                <a:cs typeface="Calibri" panose="020F0502020204030204" pitchFamily="34" charset="0"/>
              </a:rPr>
              <a:t>Conducted Technical Work for 9 Minamata Initial Assessments in the Caribbean, including Jamaica (2017- 2019) </a:t>
            </a:r>
          </a:p>
          <a:p>
            <a:pPr marL="482600" indent="-457200" algn="l">
              <a:buFont typeface="Arial" panose="020B0604020202020204" pitchFamily="34" charset="0"/>
              <a:buChar char="•"/>
            </a:pPr>
            <a:r>
              <a:rPr lang="en-US" b="1">
                <a:solidFill>
                  <a:schemeClr val="tx1"/>
                </a:solidFill>
                <a:latin typeface="Franklin Gothic Book" panose="020B0503020102020204" pitchFamily="34" charset="0"/>
                <a:ea typeface="Calibri" panose="020F0502020204030204" pitchFamily="34" charset="0"/>
                <a:cs typeface="Calibri" panose="020F0502020204030204" pitchFamily="34" charset="0"/>
              </a:rPr>
              <a:t>Has analyzed skin lightening products and other media across the globe and provided technical contributions to understanding the issue of mercury in SLPs.</a:t>
            </a:r>
          </a:p>
          <a:p>
            <a:pPr algn="l"/>
            <a:endParaRPr lang="en-US" b="1">
              <a:solidFill>
                <a:schemeClr val="tx1"/>
              </a:solidFill>
              <a:latin typeface="Franklin Gothic Book" panose="020B0503020102020204" pitchFamily="34" charset="0"/>
              <a:ea typeface="Calibri" panose="020F0502020204030204" pitchFamily="34" charset="0"/>
              <a:cs typeface="Calibri" panose="020F0502020204030204" pitchFamily="34" charset="0"/>
            </a:endParaRPr>
          </a:p>
          <a:p>
            <a:pPr algn="l"/>
            <a:r>
              <a:rPr lang="en-US" b="1">
                <a:solidFill>
                  <a:schemeClr val="tx1"/>
                </a:solidFill>
                <a:latin typeface="Franklin Gothic Book" panose="020B0503020102020204" pitchFamily="34" charset="0"/>
                <a:ea typeface="Calibri" panose="020F0502020204030204" pitchFamily="34" charset="0"/>
                <a:cs typeface="Calibri" panose="020F0502020204030204" pitchFamily="34" charset="0"/>
              </a:rPr>
              <a:t>Together with WHO, BRI is co-executing the GEF 10810 Project, “Eliminating Mercury Skin Lightening Products”. </a:t>
            </a:r>
          </a:p>
          <a:p>
            <a:pPr algn="l"/>
            <a:endParaRPr lang="en-US" sz="1400" i="1">
              <a:solidFill>
                <a:schemeClr val="tx1"/>
              </a:solidFill>
              <a:latin typeface="Franklin Gothic Book" panose="020B0503020102020204" pitchFamily="34" charset="0"/>
              <a:cs typeface="Arial" panose="020B0604020202020204" pitchFamily="34" charset="0"/>
            </a:endParaRPr>
          </a:p>
          <a:p>
            <a:pPr algn="l"/>
            <a:endParaRPr lang="en-US" sz="1400" i="1">
              <a:solidFill>
                <a:schemeClr val="tx1"/>
              </a:solidFill>
              <a:latin typeface="Franklin Gothic Book" panose="020B0503020102020204" pitchFamily="34" charset="0"/>
              <a:cs typeface="Arial" panose="020B0604020202020204" pitchFamily="34" charset="0"/>
            </a:endParaRPr>
          </a:p>
          <a:p>
            <a:pPr algn="l"/>
            <a:endParaRPr lang="en-US" sz="1400">
              <a:latin typeface="Franklin Gothic Book" panose="020B0503020102020204" pitchFamily="34" charset="0"/>
            </a:endParaRPr>
          </a:p>
          <a:p>
            <a:pPr algn="l"/>
            <a:endParaRPr lang="en-US" sz="1400">
              <a:latin typeface="Franklin Gothic Book" panose="020B0503020102020204" pitchFamily="34" charset="0"/>
            </a:endParaRPr>
          </a:p>
          <a:p>
            <a:pPr algn="l"/>
            <a:endParaRPr lang="en-US" sz="1400">
              <a:latin typeface="Franklin Gothic Book" panose="020B0503020102020204" pitchFamily="34" charset="0"/>
            </a:endParaRPr>
          </a:p>
          <a:p>
            <a:pPr algn="l"/>
            <a:endParaRPr lang="en-US" sz="1400">
              <a:latin typeface="Franklin Gothic Book" panose="020B0503020102020204" pitchFamily="34" charset="0"/>
            </a:endParaRPr>
          </a:p>
        </p:txBody>
      </p:sp>
      <p:pic>
        <p:nvPicPr>
          <p:cNvPr id="5" name="Picture 4">
            <a:extLst>
              <a:ext uri="{FF2B5EF4-FFF2-40B4-BE49-F238E27FC236}">
                <a16:creationId xmlns:a16="http://schemas.microsoft.com/office/drawing/2014/main" id="{0FE59D73-7A05-8B4F-2A37-70270E84A620}"/>
              </a:ext>
            </a:extLst>
          </p:cNvPr>
          <p:cNvPicPr>
            <a:picLocks noChangeAspect="1"/>
          </p:cNvPicPr>
          <p:nvPr/>
        </p:nvPicPr>
        <p:blipFill>
          <a:blip r:embed="rId2">
            <a:extLst>
              <a:ext uri="{28A0092B-C50C-407E-A947-70E740481C1C}">
                <a14:useLocalDpi xmlns:a14="http://schemas.microsoft.com/office/drawing/2010/main" val="0"/>
              </a:ext>
            </a:extLst>
          </a:blip>
          <a:srcRect b="11926"/>
          <a:stretch>
            <a:fillRect/>
          </a:stretch>
        </p:blipFill>
        <p:spPr>
          <a:xfrm>
            <a:off x="8963025" y="224313"/>
            <a:ext cx="2643970" cy="1311562"/>
          </a:xfrm>
          <a:prstGeom prst="rect">
            <a:avLst/>
          </a:prstGeom>
        </p:spPr>
      </p:pic>
      <p:pic>
        <p:nvPicPr>
          <p:cNvPr id="4" name="Picture 3">
            <a:extLst>
              <a:ext uri="{FF2B5EF4-FFF2-40B4-BE49-F238E27FC236}">
                <a16:creationId xmlns:a16="http://schemas.microsoft.com/office/drawing/2014/main" id="{E40457E2-8518-3C51-FF87-D659965DADBA}"/>
              </a:ext>
            </a:extLst>
          </p:cNvPr>
          <p:cNvPicPr>
            <a:picLocks noChangeAspect="1"/>
          </p:cNvPicPr>
          <p:nvPr/>
        </p:nvPicPr>
        <p:blipFill>
          <a:blip r:embed="rId3"/>
          <a:stretch>
            <a:fillRect/>
          </a:stretch>
        </p:blipFill>
        <p:spPr>
          <a:xfrm>
            <a:off x="127896" y="102745"/>
            <a:ext cx="2262212" cy="6652510"/>
          </a:xfrm>
          <a:prstGeom prst="rect">
            <a:avLst/>
          </a:prstGeom>
        </p:spPr>
      </p:pic>
    </p:spTree>
    <p:extLst>
      <p:ext uri="{BB962C8B-B14F-4D97-AF65-F5344CB8AC3E}">
        <p14:creationId xmlns:p14="http://schemas.microsoft.com/office/powerpoint/2010/main" val="40371728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Shape 389"/>
        <p:cNvGrpSpPr/>
        <p:nvPr/>
      </p:nvGrpSpPr>
      <p:grpSpPr>
        <a:xfrm>
          <a:off x="0" y="0"/>
          <a:ext cx="0" cy="0"/>
          <a:chOff x="0" y="0"/>
          <a:chExt cx="0" cy="0"/>
        </a:xfrm>
      </p:grpSpPr>
      <p:sp>
        <p:nvSpPr>
          <p:cNvPr id="390" name="Google Shape;390;g392e7a4467f_0_260" descr="$PPTXTitle"/>
          <p:cNvSpPr txBox="1">
            <a:spLocks noGrp="1"/>
          </p:cNvSpPr>
          <p:nvPr>
            <p:ph type="title"/>
          </p:nvPr>
        </p:nvSpPr>
        <p:spPr>
          <a:xfrm>
            <a:off x="703952" y="351806"/>
            <a:ext cx="8858200" cy="629297"/>
          </a:xfrm>
          <a:prstGeom prst="rect">
            <a:avLst/>
          </a:prstGeom>
          <a:noFill/>
          <a:ln>
            <a:noFill/>
          </a:ln>
        </p:spPr>
        <p:txBody>
          <a:bodyPr spcFirstLastPara="1" wrap="square" lIns="0" tIns="8467" rIns="0" bIns="0" anchor="t" anchorCtr="0">
            <a:spAutoFit/>
          </a:bodyPr>
          <a:lstStyle/>
          <a:p>
            <a:pPr marL="8467" marR="3387">
              <a:lnSpc>
                <a:spcPct val="110000"/>
              </a:lnSpc>
            </a:pPr>
            <a:r>
              <a:rPr lang="en-US" sz="3667" b="1">
                <a:solidFill>
                  <a:srgbClr val="1F487C"/>
                </a:solidFill>
                <a:latin typeface="Poppins"/>
                <a:ea typeface="Poppins"/>
                <a:cs typeface="Poppins"/>
                <a:sym typeface="Poppins"/>
              </a:rPr>
              <a:t>Available Resources </a:t>
            </a:r>
            <a:endParaRPr sz="3667" b="1">
              <a:latin typeface="Poppins"/>
              <a:ea typeface="Poppins"/>
              <a:cs typeface="Poppins"/>
              <a:sym typeface="Poppins"/>
            </a:endParaRPr>
          </a:p>
        </p:txBody>
      </p:sp>
      <p:grpSp>
        <p:nvGrpSpPr>
          <p:cNvPr id="391" name="Google Shape;391;g392e7a4467f_0_260"/>
          <p:cNvGrpSpPr/>
          <p:nvPr/>
        </p:nvGrpSpPr>
        <p:grpSpPr>
          <a:xfrm>
            <a:off x="-99400" y="5610351"/>
            <a:ext cx="4879843" cy="1902036"/>
            <a:chOff x="0" y="7434326"/>
            <a:chExt cx="7319764" cy="2853054"/>
          </a:xfrm>
        </p:grpSpPr>
        <p:sp>
          <p:nvSpPr>
            <p:cNvPr id="392" name="Google Shape;392;g392e7a4467f_0_260"/>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93" name="Google Shape;393;g392e7a4467f_0_260"/>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grpSp>
      <p:sp>
        <p:nvSpPr>
          <p:cNvPr id="394" name="Google Shape;394;g392e7a4467f_0_260"/>
          <p:cNvSpPr txBox="1">
            <a:spLocks noGrp="1"/>
          </p:cNvSpPr>
          <p:nvPr>
            <p:ph type="body" idx="1"/>
          </p:nvPr>
        </p:nvSpPr>
        <p:spPr>
          <a:xfrm>
            <a:off x="992200" y="1103251"/>
            <a:ext cx="7764200" cy="4903864"/>
          </a:xfrm>
          <a:prstGeom prst="rect">
            <a:avLst/>
          </a:prstGeom>
          <a:noFill/>
          <a:ln>
            <a:noFill/>
          </a:ln>
        </p:spPr>
        <p:txBody>
          <a:bodyPr spcFirstLastPara="1" wrap="square" lIns="0" tIns="8467" rIns="0" bIns="0" anchor="t" anchorCtr="0">
            <a:spAutoFit/>
          </a:bodyPr>
          <a:lstStyle/>
          <a:p>
            <a:pPr marL="306070" marR="3175" indent="-258445">
              <a:lnSpc>
                <a:spcPct val="114999"/>
              </a:lnSpc>
              <a:buClr>
                <a:srgbClr val="1F487C"/>
              </a:buClr>
              <a:buSzPts val="2500"/>
              <a:buFont typeface="Times New Roman"/>
              <a:buChar char="●"/>
            </a:pPr>
            <a:r>
              <a:rPr lang="en-US" sz="1700" b="1">
                <a:latin typeface="Poppins"/>
                <a:ea typeface="Poppins"/>
                <a:cs typeface="Poppins"/>
                <a:sym typeface="Poppins"/>
              </a:rPr>
              <a:t>Other organizations have contributed to assisting this issue by developing reference tools to help consumers, customs agencies and other stakeholders identify these products:</a:t>
            </a:r>
            <a:endParaRPr lang="en-US" sz="1700" b="1">
              <a:latin typeface="Poppins"/>
              <a:ea typeface="Poppins"/>
              <a:cs typeface="Poppins"/>
            </a:endParaRPr>
          </a:p>
          <a:p>
            <a:pPr marL="0" marR="3387" indent="0">
              <a:lnSpc>
                <a:spcPct val="114999"/>
              </a:lnSpc>
            </a:pPr>
            <a:endParaRPr sz="1733" b="1">
              <a:latin typeface="Poppins"/>
              <a:ea typeface="Poppins"/>
              <a:cs typeface="Poppins"/>
              <a:sym typeface="Poppins"/>
            </a:endParaRPr>
          </a:p>
          <a:p>
            <a:pPr marL="0" marR="3175" indent="0">
              <a:lnSpc>
                <a:spcPct val="114999"/>
              </a:lnSpc>
            </a:pPr>
            <a:r>
              <a:rPr lang="en-US" sz="1733" b="1">
                <a:latin typeface="Poppins"/>
                <a:ea typeface="Poppins"/>
                <a:cs typeface="Poppins"/>
                <a:sym typeface="Poppins"/>
              </a:rPr>
              <a:t>a)Zero Mercury Working Group (ZMWG):</a:t>
            </a:r>
            <a:r>
              <a:rPr lang="en-US" sz="1733">
                <a:latin typeface="Poppins"/>
                <a:ea typeface="Poppins"/>
                <a:cs typeface="Poppins"/>
                <a:sym typeface="Poppins"/>
              </a:rPr>
              <a:t> Enforcement measures to restrict high mercury cosmetic products under the Minamata Convention</a:t>
            </a:r>
            <a:endParaRPr sz="1733">
              <a:latin typeface="Poppins"/>
              <a:ea typeface="Poppins"/>
              <a:cs typeface="Poppins"/>
            </a:endParaRPr>
          </a:p>
          <a:p>
            <a:pPr marL="0" marR="3387" indent="0">
              <a:lnSpc>
                <a:spcPct val="114999"/>
              </a:lnSpc>
            </a:pPr>
            <a:endParaRPr sz="1733" b="1">
              <a:latin typeface="Poppins"/>
              <a:ea typeface="Poppins"/>
              <a:cs typeface="Poppins"/>
              <a:sym typeface="Poppins"/>
            </a:endParaRPr>
          </a:p>
          <a:p>
            <a:pPr marL="0" marR="3175" indent="0">
              <a:lnSpc>
                <a:spcPct val="114999"/>
              </a:lnSpc>
            </a:pPr>
            <a:r>
              <a:rPr lang="en-US" sz="1733" b="1">
                <a:latin typeface="Poppins"/>
                <a:ea typeface="Poppins"/>
                <a:cs typeface="Poppins"/>
                <a:sym typeface="Poppins"/>
              </a:rPr>
              <a:t>b)Organization for Economic Co-operation and Development (OECD): </a:t>
            </a:r>
            <a:r>
              <a:rPr lang="en-US" sz="1733">
                <a:latin typeface="Poppins"/>
                <a:ea typeface="Poppins"/>
                <a:cs typeface="Poppins"/>
                <a:sym typeface="Poppins"/>
              </a:rPr>
              <a:t>POLICY GUIDANCE ON CONSUMER PRODUCT SAFETY PLEDGES</a:t>
            </a:r>
            <a:endParaRPr sz="1733">
              <a:latin typeface="Poppins"/>
              <a:ea typeface="Poppins"/>
              <a:cs typeface="Poppins"/>
            </a:endParaRPr>
          </a:p>
          <a:p>
            <a:pPr marL="0" marR="3387" indent="0">
              <a:lnSpc>
                <a:spcPct val="114999"/>
              </a:lnSpc>
            </a:pPr>
            <a:endParaRPr sz="1733">
              <a:latin typeface="Poppins"/>
              <a:ea typeface="Poppins"/>
              <a:cs typeface="Poppins"/>
              <a:sym typeface="Poppins"/>
            </a:endParaRPr>
          </a:p>
          <a:p>
            <a:pPr marL="0" marR="3175" indent="0">
              <a:lnSpc>
                <a:spcPct val="114999"/>
              </a:lnSpc>
            </a:pPr>
            <a:r>
              <a:rPr lang="en-US" sz="1733" b="1">
                <a:latin typeface="Poppins"/>
                <a:ea typeface="Poppins"/>
                <a:cs typeface="Poppins"/>
                <a:sym typeface="Poppins"/>
              </a:rPr>
              <a:t>c)The European Union's Rapid Alert System for dangerous non-food products (RAPEX)</a:t>
            </a:r>
            <a:endParaRPr sz="1733" b="1">
              <a:latin typeface="Poppins"/>
              <a:ea typeface="Poppins"/>
              <a:cs typeface="Poppins"/>
            </a:endParaRPr>
          </a:p>
          <a:p>
            <a:pPr marL="0" marR="3387" indent="0">
              <a:lnSpc>
                <a:spcPct val="114999"/>
              </a:lnSpc>
            </a:pPr>
            <a:endParaRPr sz="1733" b="1">
              <a:latin typeface="Poppins"/>
              <a:ea typeface="Poppins"/>
              <a:cs typeface="Poppins"/>
              <a:sym typeface="Poppins"/>
            </a:endParaRPr>
          </a:p>
          <a:p>
            <a:pPr marL="0" marR="3175" indent="0">
              <a:lnSpc>
                <a:spcPct val="114999"/>
              </a:lnSpc>
            </a:pPr>
            <a:r>
              <a:rPr lang="en-US" sz="1700">
                <a:latin typeface="Poppins"/>
                <a:ea typeface="Poppins"/>
                <a:cs typeface="Poppins"/>
                <a:sym typeface="Poppins"/>
              </a:rPr>
              <a:t>Although these tools have been developed under the European context, they can be used as reference materials in Caribbean specific contexts</a:t>
            </a:r>
            <a:endParaRPr sz="1700">
              <a:solidFill>
                <a:schemeClr val="dk1"/>
              </a:solidFill>
              <a:latin typeface="Arial"/>
              <a:ea typeface="Arial"/>
              <a:cs typeface="Arial"/>
            </a:endParaRPr>
          </a:p>
        </p:txBody>
      </p:sp>
      <p:sp>
        <p:nvSpPr>
          <p:cNvPr id="395" name="Google Shape;395;g392e7a4467f_0_260"/>
          <p:cNvSpPr/>
          <p:nvPr/>
        </p:nvSpPr>
        <p:spPr>
          <a:xfrm>
            <a:off x="0" y="1452786"/>
            <a:ext cx="1104476" cy="2892637"/>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96" name="Google Shape;396;g392e7a4467f_0_260"/>
          <p:cNvSpPr/>
          <p:nvPr/>
        </p:nvSpPr>
        <p:spPr>
          <a:xfrm>
            <a:off x="10197508" y="0"/>
            <a:ext cx="1746250" cy="1413087"/>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97" name="Google Shape;397;g392e7a4467f_0_260"/>
          <p:cNvSpPr/>
          <p:nvPr/>
        </p:nvSpPr>
        <p:spPr>
          <a:xfrm>
            <a:off x="9406980" y="5937378"/>
            <a:ext cx="2785110" cy="1247986"/>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398" name="Google Shape;398;g392e7a4467f_0_260"/>
          <p:cNvSpPr/>
          <p:nvPr/>
        </p:nvSpPr>
        <p:spPr>
          <a:xfrm>
            <a:off x="11399181" y="3126211"/>
            <a:ext cx="792903" cy="1739053"/>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pic>
        <p:nvPicPr>
          <p:cNvPr id="399" name="Google Shape;399;g392e7a4467f_0_260"/>
          <p:cNvPicPr preferRelativeResize="0"/>
          <p:nvPr/>
        </p:nvPicPr>
        <p:blipFill rotWithShape="1">
          <a:blip r:embed="rId3">
            <a:alphaModFix/>
          </a:blip>
          <a:srcRect/>
          <a:stretch/>
        </p:blipFill>
        <p:spPr>
          <a:xfrm>
            <a:off x="8858000" y="247454"/>
            <a:ext cx="2439581" cy="3461126"/>
          </a:xfrm>
          <a:prstGeom prst="rect">
            <a:avLst/>
          </a:prstGeom>
          <a:noFill/>
          <a:ln>
            <a:noFill/>
          </a:ln>
        </p:spPr>
      </p:pic>
      <p:pic>
        <p:nvPicPr>
          <p:cNvPr id="400" name="Google Shape;400;g392e7a4467f_0_260"/>
          <p:cNvPicPr preferRelativeResize="0"/>
          <p:nvPr/>
        </p:nvPicPr>
        <p:blipFill rotWithShape="1">
          <a:blip r:embed="rId4">
            <a:alphaModFix/>
          </a:blip>
          <a:srcRect/>
          <a:stretch/>
        </p:blipFill>
        <p:spPr>
          <a:xfrm>
            <a:off x="10132042" y="3837252"/>
            <a:ext cx="1877175" cy="263026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Shape 404"/>
        <p:cNvGrpSpPr/>
        <p:nvPr/>
      </p:nvGrpSpPr>
      <p:grpSpPr>
        <a:xfrm>
          <a:off x="0" y="0"/>
          <a:ext cx="0" cy="0"/>
          <a:chOff x="0" y="0"/>
          <a:chExt cx="0" cy="0"/>
        </a:xfrm>
      </p:grpSpPr>
      <p:sp>
        <p:nvSpPr>
          <p:cNvPr id="405" name="Google Shape;405;g3c2fad7efde_0_82" descr="$PPTXTitle"/>
          <p:cNvSpPr txBox="1">
            <a:spLocks noGrp="1"/>
          </p:cNvSpPr>
          <p:nvPr>
            <p:ph type="title"/>
          </p:nvPr>
        </p:nvSpPr>
        <p:spPr>
          <a:xfrm>
            <a:off x="703952" y="351806"/>
            <a:ext cx="8858200" cy="629297"/>
          </a:xfrm>
          <a:prstGeom prst="rect">
            <a:avLst/>
          </a:prstGeom>
          <a:noFill/>
          <a:ln>
            <a:noFill/>
          </a:ln>
        </p:spPr>
        <p:txBody>
          <a:bodyPr spcFirstLastPara="1" wrap="square" lIns="0" tIns="8467" rIns="0" bIns="0" anchor="t" anchorCtr="0">
            <a:spAutoFit/>
          </a:bodyPr>
          <a:lstStyle/>
          <a:p>
            <a:pPr marL="8467" marR="3387">
              <a:lnSpc>
                <a:spcPct val="110000"/>
              </a:lnSpc>
            </a:pPr>
            <a:r>
              <a:rPr lang="en-US" sz="3667" b="1">
                <a:solidFill>
                  <a:srgbClr val="1F487C"/>
                </a:solidFill>
                <a:latin typeface="Poppins"/>
                <a:ea typeface="Poppins"/>
                <a:cs typeface="Poppins"/>
                <a:sym typeface="Poppins"/>
              </a:rPr>
              <a:t>Available Resources </a:t>
            </a:r>
            <a:endParaRPr sz="3667" b="1">
              <a:latin typeface="Poppins"/>
              <a:ea typeface="Poppins"/>
              <a:cs typeface="Poppins"/>
              <a:sym typeface="Poppins"/>
            </a:endParaRPr>
          </a:p>
        </p:txBody>
      </p:sp>
      <p:grpSp>
        <p:nvGrpSpPr>
          <p:cNvPr id="406" name="Google Shape;406;g3c2fad7efde_0_82"/>
          <p:cNvGrpSpPr/>
          <p:nvPr/>
        </p:nvGrpSpPr>
        <p:grpSpPr>
          <a:xfrm>
            <a:off x="-99400" y="5610351"/>
            <a:ext cx="4879843" cy="1902036"/>
            <a:chOff x="0" y="7434326"/>
            <a:chExt cx="7319764" cy="2853054"/>
          </a:xfrm>
        </p:grpSpPr>
        <p:sp>
          <p:nvSpPr>
            <p:cNvPr id="407" name="Google Shape;407;g3c2fad7efde_0_82"/>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408" name="Google Shape;408;g3c2fad7efde_0_82"/>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grpSp>
      <p:sp>
        <p:nvSpPr>
          <p:cNvPr id="409" name="Google Shape;409;g3c2fad7efde_0_82"/>
          <p:cNvSpPr txBox="1">
            <a:spLocks noGrp="1"/>
          </p:cNvSpPr>
          <p:nvPr>
            <p:ph type="body" idx="1"/>
          </p:nvPr>
        </p:nvSpPr>
        <p:spPr>
          <a:xfrm>
            <a:off x="992200" y="1103250"/>
            <a:ext cx="7764200" cy="1541983"/>
          </a:xfrm>
          <a:prstGeom prst="rect">
            <a:avLst/>
          </a:prstGeom>
          <a:noFill/>
          <a:ln>
            <a:noFill/>
          </a:ln>
        </p:spPr>
        <p:txBody>
          <a:bodyPr spcFirstLastPara="1" wrap="square" lIns="0" tIns="8467" rIns="0" bIns="0" anchor="t" anchorCtr="0">
            <a:spAutoFit/>
          </a:bodyPr>
          <a:lstStyle/>
          <a:p>
            <a:pPr marL="0" marR="3387" indent="0">
              <a:lnSpc>
                <a:spcPct val="114999"/>
              </a:lnSpc>
            </a:pPr>
            <a:r>
              <a:rPr lang="en-US" sz="1733" b="1">
                <a:latin typeface="Poppins"/>
                <a:ea typeface="Poppins"/>
                <a:cs typeface="Poppins"/>
                <a:sym typeface="Poppins"/>
              </a:rPr>
              <a:t>World Customs Organization </a:t>
            </a:r>
            <a:endParaRPr sz="1733" b="1">
              <a:latin typeface="Poppins"/>
              <a:ea typeface="Poppins"/>
              <a:cs typeface="Poppins"/>
              <a:sym typeface="Poppins"/>
            </a:endParaRPr>
          </a:p>
          <a:p>
            <a:pPr marR="3387" indent="-262480">
              <a:lnSpc>
                <a:spcPct val="114999"/>
              </a:lnSpc>
              <a:buClr>
                <a:srgbClr val="0B5394"/>
              </a:buClr>
              <a:buSzPts val="2600"/>
              <a:buFont typeface="Poppins"/>
              <a:buChar char="●"/>
            </a:pPr>
            <a:r>
              <a:rPr lang="en-US" sz="1733" b="1">
                <a:solidFill>
                  <a:srgbClr val="0B5394"/>
                </a:solidFill>
                <a:latin typeface="Poppins"/>
                <a:ea typeface="Poppins"/>
                <a:cs typeface="Poppins"/>
                <a:sym typeface="Poppins"/>
              </a:rPr>
              <a:t>Standard Operating Procedures for controls of waste shipments (2024)</a:t>
            </a:r>
            <a:endParaRPr sz="1733" b="1">
              <a:solidFill>
                <a:srgbClr val="0B5394"/>
              </a:solidFill>
              <a:latin typeface="Poppins"/>
              <a:ea typeface="Poppins"/>
              <a:cs typeface="Poppins"/>
              <a:sym typeface="Poppins"/>
            </a:endParaRPr>
          </a:p>
          <a:p>
            <a:pPr marR="3387" indent="-262480">
              <a:lnSpc>
                <a:spcPct val="114999"/>
              </a:lnSpc>
              <a:buClr>
                <a:srgbClr val="0B5394"/>
              </a:buClr>
              <a:buSzPts val="2600"/>
              <a:buFont typeface="Poppins"/>
              <a:buChar char="●"/>
            </a:pPr>
            <a:r>
              <a:rPr lang="en-US" sz="1733" b="1">
                <a:solidFill>
                  <a:srgbClr val="0B5394"/>
                </a:solidFill>
                <a:latin typeface="Poppins"/>
                <a:ea typeface="Poppins"/>
                <a:cs typeface="Poppins"/>
                <a:sym typeface="Poppins"/>
              </a:rPr>
              <a:t>Illicit Trade Report (2023) </a:t>
            </a:r>
            <a:endParaRPr sz="1733" b="1">
              <a:solidFill>
                <a:srgbClr val="0B5394"/>
              </a:solidFill>
              <a:latin typeface="Poppins"/>
              <a:ea typeface="Poppins"/>
              <a:cs typeface="Poppins"/>
              <a:sym typeface="Poppins"/>
            </a:endParaRPr>
          </a:p>
          <a:p>
            <a:pPr marR="3387" indent="-262480">
              <a:lnSpc>
                <a:spcPct val="114999"/>
              </a:lnSpc>
              <a:buClr>
                <a:srgbClr val="0B5394"/>
              </a:buClr>
              <a:buSzPts val="2600"/>
              <a:buFont typeface="Poppins"/>
              <a:buChar char="●"/>
            </a:pPr>
            <a:r>
              <a:rPr lang="en-US" sz="1733" b="1">
                <a:solidFill>
                  <a:srgbClr val="0B5394"/>
                </a:solidFill>
                <a:latin typeface="Poppins"/>
                <a:ea typeface="Poppins"/>
                <a:cs typeface="Poppins"/>
                <a:sym typeface="Poppins"/>
              </a:rPr>
              <a:t>Harmonized System - General Rules for Interpretation</a:t>
            </a:r>
            <a:endParaRPr sz="1733" b="1">
              <a:solidFill>
                <a:srgbClr val="0B5394"/>
              </a:solidFill>
              <a:latin typeface="Poppins"/>
              <a:ea typeface="Poppins"/>
              <a:cs typeface="Poppins"/>
              <a:sym typeface="Poppins"/>
            </a:endParaRPr>
          </a:p>
        </p:txBody>
      </p:sp>
      <p:sp>
        <p:nvSpPr>
          <p:cNvPr id="410" name="Google Shape;410;g3c2fad7efde_0_82"/>
          <p:cNvSpPr/>
          <p:nvPr/>
        </p:nvSpPr>
        <p:spPr>
          <a:xfrm>
            <a:off x="0" y="1452786"/>
            <a:ext cx="1104476" cy="2892637"/>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411" name="Google Shape;411;g3c2fad7efde_0_82"/>
          <p:cNvSpPr/>
          <p:nvPr/>
        </p:nvSpPr>
        <p:spPr>
          <a:xfrm>
            <a:off x="10197508" y="0"/>
            <a:ext cx="1746250" cy="1413087"/>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412" name="Google Shape;412;g3c2fad7efde_0_82"/>
          <p:cNvSpPr/>
          <p:nvPr/>
        </p:nvSpPr>
        <p:spPr>
          <a:xfrm>
            <a:off x="9406980" y="5937378"/>
            <a:ext cx="2785110" cy="1247986"/>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413" name="Google Shape;413;g3c2fad7efde_0_82"/>
          <p:cNvSpPr/>
          <p:nvPr/>
        </p:nvSpPr>
        <p:spPr>
          <a:xfrm>
            <a:off x="11399181" y="3126211"/>
            <a:ext cx="792903" cy="1739053"/>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pic>
        <p:nvPicPr>
          <p:cNvPr id="414" name="Google Shape;414;g3c2fad7efde_0_82"/>
          <p:cNvPicPr preferRelativeResize="0"/>
          <p:nvPr/>
        </p:nvPicPr>
        <p:blipFill rotWithShape="1">
          <a:blip r:embed="rId3">
            <a:alphaModFix/>
          </a:blip>
          <a:srcRect/>
          <a:stretch/>
        </p:blipFill>
        <p:spPr>
          <a:xfrm>
            <a:off x="444552" y="3217933"/>
            <a:ext cx="8311849" cy="3326100"/>
          </a:xfrm>
          <a:prstGeom prst="rect">
            <a:avLst/>
          </a:prstGeom>
          <a:noFill/>
          <a:ln>
            <a:noFill/>
          </a:ln>
        </p:spPr>
      </p:pic>
      <p:pic>
        <p:nvPicPr>
          <p:cNvPr id="415" name="Google Shape;415;g3c2fad7efde_0_82"/>
          <p:cNvPicPr preferRelativeResize="0"/>
          <p:nvPr/>
        </p:nvPicPr>
        <p:blipFill rotWithShape="1">
          <a:blip r:embed="rId4">
            <a:alphaModFix/>
          </a:blip>
          <a:srcRect/>
          <a:stretch/>
        </p:blipFill>
        <p:spPr>
          <a:xfrm>
            <a:off x="8963904" y="351800"/>
            <a:ext cx="3153030" cy="3326101"/>
          </a:xfrm>
          <a:prstGeom prst="rect">
            <a:avLst/>
          </a:prstGeom>
          <a:noFill/>
          <a:ln>
            <a:noFill/>
          </a:ln>
        </p:spPr>
      </p:pic>
      <p:pic>
        <p:nvPicPr>
          <p:cNvPr id="416" name="Google Shape;416;g3c2fad7efde_0_82"/>
          <p:cNvPicPr preferRelativeResize="0"/>
          <p:nvPr/>
        </p:nvPicPr>
        <p:blipFill rotWithShape="1">
          <a:blip r:embed="rId5">
            <a:alphaModFix/>
          </a:blip>
          <a:srcRect/>
          <a:stretch/>
        </p:blipFill>
        <p:spPr>
          <a:xfrm>
            <a:off x="8963899" y="3814082"/>
            <a:ext cx="3153033" cy="134666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Shape 420"/>
        <p:cNvGrpSpPr/>
        <p:nvPr/>
      </p:nvGrpSpPr>
      <p:grpSpPr>
        <a:xfrm>
          <a:off x="0" y="0"/>
          <a:ext cx="0" cy="0"/>
          <a:chOff x="0" y="0"/>
          <a:chExt cx="0" cy="0"/>
        </a:xfrm>
      </p:grpSpPr>
      <p:sp>
        <p:nvSpPr>
          <p:cNvPr id="421" name="Google Shape;421;g3c2fad7efde_0_100" descr="$PPTXTitle"/>
          <p:cNvSpPr txBox="1">
            <a:spLocks noGrp="1"/>
          </p:cNvSpPr>
          <p:nvPr>
            <p:ph type="title"/>
          </p:nvPr>
        </p:nvSpPr>
        <p:spPr>
          <a:xfrm>
            <a:off x="703952" y="351806"/>
            <a:ext cx="8858200" cy="629297"/>
          </a:xfrm>
          <a:prstGeom prst="rect">
            <a:avLst/>
          </a:prstGeom>
          <a:noFill/>
          <a:ln>
            <a:noFill/>
          </a:ln>
        </p:spPr>
        <p:txBody>
          <a:bodyPr spcFirstLastPara="1" wrap="square" lIns="0" tIns="8467" rIns="0" bIns="0" anchor="t" anchorCtr="0">
            <a:spAutoFit/>
          </a:bodyPr>
          <a:lstStyle/>
          <a:p>
            <a:pPr marL="8467" marR="3387">
              <a:lnSpc>
                <a:spcPct val="110000"/>
              </a:lnSpc>
            </a:pPr>
            <a:r>
              <a:rPr lang="en-US" sz="3667" b="1">
                <a:solidFill>
                  <a:srgbClr val="1F487C"/>
                </a:solidFill>
                <a:latin typeface="Poppins"/>
                <a:ea typeface="Poppins"/>
                <a:cs typeface="Poppins"/>
                <a:sym typeface="Poppins"/>
              </a:rPr>
              <a:t>Available Resources </a:t>
            </a:r>
            <a:endParaRPr sz="3667" b="1">
              <a:latin typeface="Poppins"/>
              <a:ea typeface="Poppins"/>
              <a:cs typeface="Poppins"/>
              <a:sym typeface="Poppins"/>
            </a:endParaRPr>
          </a:p>
        </p:txBody>
      </p:sp>
      <p:grpSp>
        <p:nvGrpSpPr>
          <p:cNvPr id="422" name="Google Shape;422;g3c2fad7efde_0_100"/>
          <p:cNvGrpSpPr/>
          <p:nvPr/>
        </p:nvGrpSpPr>
        <p:grpSpPr>
          <a:xfrm>
            <a:off x="-99400" y="5610351"/>
            <a:ext cx="4879843" cy="1902036"/>
            <a:chOff x="0" y="7434326"/>
            <a:chExt cx="7319764" cy="2853054"/>
          </a:xfrm>
        </p:grpSpPr>
        <p:sp>
          <p:nvSpPr>
            <p:cNvPr id="423" name="Google Shape;423;g3c2fad7efde_0_100"/>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424" name="Google Shape;424;g3c2fad7efde_0_100"/>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grpSp>
      <p:sp>
        <p:nvSpPr>
          <p:cNvPr id="425" name="Google Shape;425;g3c2fad7efde_0_100"/>
          <p:cNvSpPr txBox="1">
            <a:spLocks noGrp="1"/>
          </p:cNvSpPr>
          <p:nvPr>
            <p:ph type="body" idx="1"/>
          </p:nvPr>
        </p:nvSpPr>
        <p:spPr>
          <a:xfrm>
            <a:off x="992200" y="1103251"/>
            <a:ext cx="7764200" cy="4113520"/>
          </a:xfrm>
          <a:prstGeom prst="rect">
            <a:avLst/>
          </a:prstGeom>
          <a:noFill/>
          <a:ln>
            <a:noFill/>
          </a:ln>
        </p:spPr>
        <p:txBody>
          <a:bodyPr spcFirstLastPara="1" wrap="square" lIns="0" tIns="8467" rIns="0" bIns="0" anchor="t" anchorCtr="0">
            <a:spAutoFit/>
          </a:bodyPr>
          <a:lstStyle/>
          <a:p>
            <a:pPr marL="0" marR="3387" indent="0">
              <a:lnSpc>
                <a:spcPct val="114999"/>
              </a:lnSpc>
            </a:pPr>
            <a:r>
              <a:rPr lang="en-US" sz="2933" b="1">
                <a:solidFill>
                  <a:srgbClr val="45B257"/>
                </a:solidFill>
                <a:latin typeface="Poppins"/>
                <a:ea typeface="Poppins"/>
                <a:cs typeface="Poppins"/>
                <a:sym typeface="Poppins"/>
              </a:rPr>
              <a:t>Guidelines for Waste Management</a:t>
            </a:r>
            <a:endParaRPr sz="2933" b="1">
              <a:solidFill>
                <a:srgbClr val="45B257"/>
              </a:solidFill>
              <a:latin typeface="Poppins"/>
              <a:ea typeface="Poppins"/>
              <a:cs typeface="Poppins"/>
              <a:sym typeface="Poppins"/>
            </a:endParaRPr>
          </a:p>
          <a:p>
            <a:pPr marR="3387" indent="-262480">
              <a:lnSpc>
                <a:spcPct val="114999"/>
              </a:lnSpc>
              <a:buClr>
                <a:srgbClr val="27924D"/>
              </a:buClr>
              <a:buSzPts val="2600"/>
              <a:buFont typeface="Poppins"/>
              <a:buChar char="●"/>
            </a:pPr>
            <a:r>
              <a:rPr lang="en-US" sz="1733">
                <a:solidFill>
                  <a:srgbClr val="27924D"/>
                </a:solidFill>
                <a:latin typeface="Poppins"/>
                <a:ea typeface="Poppins"/>
                <a:cs typeface="Poppins"/>
                <a:sym typeface="Poppins"/>
              </a:rPr>
              <a:t>The Basel Convention sets international rules for the movement of hazardous wastes, including those with mercury.</a:t>
            </a:r>
            <a:endParaRPr sz="1733">
              <a:solidFill>
                <a:srgbClr val="27924D"/>
              </a:solidFill>
              <a:latin typeface="Poppins"/>
              <a:ea typeface="Poppins"/>
              <a:cs typeface="Poppins"/>
              <a:sym typeface="Poppins"/>
            </a:endParaRPr>
          </a:p>
          <a:p>
            <a:pPr marR="3387" indent="-262480">
              <a:lnSpc>
                <a:spcPct val="114999"/>
              </a:lnSpc>
              <a:buClr>
                <a:srgbClr val="27924D"/>
              </a:buClr>
              <a:buSzPts val="2600"/>
              <a:buFont typeface="Poppins"/>
              <a:buChar char="●"/>
            </a:pPr>
            <a:r>
              <a:rPr lang="en-US" sz="1733">
                <a:solidFill>
                  <a:srgbClr val="27924D"/>
                </a:solidFill>
                <a:latin typeface="Poppins"/>
                <a:ea typeface="Poppins"/>
                <a:cs typeface="Poppins"/>
                <a:sym typeface="Poppins"/>
              </a:rPr>
              <a:t>It classifies mercury-containing waste as hazardous and restricts its </a:t>
            </a:r>
            <a:r>
              <a:rPr lang="en-US" sz="1733" b="1">
                <a:solidFill>
                  <a:srgbClr val="27924D"/>
                </a:solidFill>
                <a:latin typeface="Poppins"/>
                <a:ea typeface="Poppins"/>
                <a:cs typeface="Poppins"/>
                <a:sym typeface="Poppins"/>
              </a:rPr>
              <a:t>cross-border trade</a:t>
            </a:r>
            <a:r>
              <a:rPr lang="en-US" sz="1733">
                <a:solidFill>
                  <a:srgbClr val="27924D"/>
                </a:solidFill>
                <a:latin typeface="Poppins"/>
                <a:ea typeface="Poppins"/>
                <a:cs typeface="Poppins"/>
                <a:sym typeface="Poppins"/>
              </a:rPr>
              <a:t>.</a:t>
            </a:r>
            <a:endParaRPr sz="1733">
              <a:solidFill>
                <a:srgbClr val="27924D"/>
              </a:solidFill>
              <a:latin typeface="Poppins"/>
              <a:ea typeface="Poppins"/>
              <a:cs typeface="Poppins"/>
              <a:sym typeface="Poppins"/>
            </a:endParaRPr>
          </a:p>
          <a:p>
            <a:pPr marR="3387" indent="-262480">
              <a:lnSpc>
                <a:spcPct val="114999"/>
              </a:lnSpc>
              <a:buClr>
                <a:srgbClr val="27924D"/>
              </a:buClr>
              <a:buSzPts val="2600"/>
              <a:buFont typeface="Poppins"/>
              <a:buChar char="●"/>
            </a:pPr>
            <a:r>
              <a:rPr lang="en-US" sz="1733">
                <a:solidFill>
                  <a:srgbClr val="27924D"/>
                </a:solidFill>
                <a:latin typeface="Poppins"/>
                <a:ea typeface="Poppins"/>
                <a:cs typeface="Poppins"/>
                <a:sym typeface="Poppins"/>
              </a:rPr>
              <a:t>The Convention specifically prohibits developed countries from exporting mercury waste to developing countries for disposal or recycling.</a:t>
            </a:r>
            <a:endParaRPr sz="1733">
              <a:solidFill>
                <a:srgbClr val="27924D"/>
              </a:solidFill>
              <a:latin typeface="Poppins"/>
              <a:ea typeface="Poppins"/>
              <a:cs typeface="Poppins"/>
              <a:sym typeface="Poppins"/>
            </a:endParaRPr>
          </a:p>
          <a:p>
            <a:pPr marR="3387" indent="-262480">
              <a:lnSpc>
                <a:spcPct val="114999"/>
              </a:lnSpc>
              <a:buClr>
                <a:srgbClr val="27924D"/>
              </a:buClr>
              <a:buSzPts val="2600"/>
              <a:buFont typeface="Poppins"/>
              <a:buChar char="●"/>
            </a:pPr>
            <a:r>
              <a:rPr lang="en-US" sz="1733">
                <a:solidFill>
                  <a:srgbClr val="27924D"/>
                </a:solidFill>
                <a:latin typeface="Poppins"/>
                <a:ea typeface="Poppins"/>
                <a:cs typeface="Poppins"/>
                <a:sym typeface="Poppins"/>
              </a:rPr>
              <a:t>Its technical guidelines offer best practices for safely managing, storing, and disposing of mercury waste to minimize environmental and health risks.</a:t>
            </a:r>
            <a:endParaRPr sz="1733">
              <a:solidFill>
                <a:srgbClr val="27924D"/>
              </a:solidFill>
              <a:latin typeface="Poppins"/>
              <a:ea typeface="Poppins"/>
              <a:cs typeface="Poppins"/>
              <a:sym typeface="Poppins"/>
            </a:endParaRPr>
          </a:p>
          <a:p>
            <a:pPr marL="0" marR="3387" indent="0">
              <a:lnSpc>
                <a:spcPct val="114999"/>
              </a:lnSpc>
            </a:pPr>
            <a:endParaRPr sz="2933" b="1">
              <a:solidFill>
                <a:srgbClr val="45B257"/>
              </a:solidFill>
              <a:latin typeface="Poppins"/>
              <a:ea typeface="Poppins"/>
              <a:cs typeface="Poppins"/>
              <a:sym typeface="Poppins"/>
            </a:endParaRPr>
          </a:p>
        </p:txBody>
      </p:sp>
      <p:sp>
        <p:nvSpPr>
          <p:cNvPr id="426" name="Google Shape;426;g3c2fad7efde_0_100"/>
          <p:cNvSpPr/>
          <p:nvPr/>
        </p:nvSpPr>
        <p:spPr>
          <a:xfrm>
            <a:off x="0" y="1452786"/>
            <a:ext cx="1104476" cy="2892637"/>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427" name="Google Shape;427;g3c2fad7efde_0_100"/>
          <p:cNvSpPr/>
          <p:nvPr/>
        </p:nvSpPr>
        <p:spPr>
          <a:xfrm>
            <a:off x="10197508" y="0"/>
            <a:ext cx="1746250" cy="1413087"/>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428" name="Google Shape;428;g3c2fad7efde_0_100"/>
          <p:cNvSpPr/>
          <p:nvPr/>
        </p:nvSpPr>
        <p:spPr>
          <a:xfrm>
            <a:off x="9406980" y="5937378"/>
            <a:ext cx="2785110" cy="1247986"/>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429" name="Google Shape;429;g3c2fad7efde_0_100"/>
          <p:cNvSpPr/>
          <p:nvPr/>
        </p:nvSpPr>
        <p:spPr>
          <a:xfrm>
            <a:off x="11399181" y="3126211"/>
            <a:ext cx="792903" cy="1739053"/>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pic>
        <p:nvPicPr>
          <p:cNvPr id="430" name="Google Shape;430;g3c2fad7efde_0_100"/>
          <p:cNvPicPr preferRelativeResize="0"/>
          <p:nvPr/>
        </p:nvPicPr>
        <p:blipFill rotWithShape="1">
          <a:blip r:embed="rId3">
            <a:alphaModFix/>
          </a:blip>
          <a:srcRect/>
          <a:stretch/>
        </p:blipFill>
        <p:spPr>
          <a:xfrm>
            <a:off x="9060849" y="2385585"/>
            <a:ext cx="2958467" cy="4222733"/>
          </a:xfrm>
          <a:prstGeom prst="rect">
            <a:avLst/>
          </a:prstGeom>
          <a:noFill/>
          <a:ln>
            <a:noFill/>
          </a:ln>
        </p:spPr>
      </p:pic>
      <p:pic>
        <p:nvPicPr>
          <p:cNvPr id="431" name="Google Shape;431;g3c2fad7efde_0_100"/>
          <p:cNvPicPr preferRelativeResize="0"/>
          <p:nvPr/>
        </p:nvPicPr>
        <p:blipFill rotWithShape="1">
          <a:blip r:embed="rId4">
            <a:alphaModFix/>
          </a:blip>
          <a:srcRect/>
          <a:stretch/>
        </p:blipFill>
        <p:spPr>
          <a:xfrm>
            <a:off x="9706804" y="0"/>
            <a:ext cx="2236950" cy="22369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Shape 435"/>
        <p:cNvGrpSpPr/>
        <p:nvPr/>
      </p:nvGrpSpPr>
      <p:grpSpPr>
        <a:xfrm>
          <a:off x="0" y="0"/>
          <a:ext cx="0" cy="0"/>
          <a:chOff x="0" y="0"/>
          <a:chExt cx="0" cy="0"/>
        </a:xfrm>
      </p:grpSpPr>
      <p:sp>
        <p:nvSpPr>
          <p:cNvPr id="436" name="Google Shape;436;g3c2fad7efde_0_119" descr="$PPTXTitle"/>
          <p:cNvSpPr txBox="1">
            <a:spLocks noGrp="1"/>
          </p:cNvSpPr>
          <p:nvPr>
            <p:ph type="title"/>
          </p:nvPr>
        </p:nvSpPr>
        <p:spPr>
          <a:xfrm>
            <a:off x="703952" y="351806"/>
            <a:ext cx="8858200" cy="629297"/>
          </a:xfrm>
          <a:prstGeom prst="rect">
            <a:avLst/>
          </a:prstGeom>
          <a:noFill/>
          <a:ln>
            <a:noFill/>
          </a:ln>
        </p:spPr>
        <p:txBody>
          <a:bodyPr spcFirstLastPara="1" wrap="square" lIns="0" tIns="8467" rIns="0" bIns="0" anchor="t" anchorCtr="0">
            <a:spAutoFit/>
          </a:bodyPr>
          <a:lstStyle/>
          <a:p>
            <a:pPr marL="8467" marR="3387">
              <a:lnSpc>
                <a:spcPct val="110000"/>
              </a:lnSpc>
            </a:pPr>
            <a:r>
              <a:rPr lang="en-US" sz="3667" b="1">
                <a:solidFill>
                  <a:srgbClr val="1F487C"/>
                </a:solidFill>
                <a:latin typeface="Poppins"/>
                <a:ea typeface="Poppins"/>
                <a:cs typeface="Poppins"/>
                <a:sym typeface="Poppins"/>
              </a:rPr>
              <a:t>Available Resources </a:t>
            </a:r>
            <a:endParaRPr sz="3667" b="1">
              <a:latin typeface="Poppins"/>
              <a:ea typeface="Poppins"/>
              <a:cs typeface="Poppins"/>
              <a:sym typeface="Poppins"/>
            </a:endParaRPr>
          </a:p>
        </p:txBody>
      </p:sp>
      <p:grpSp>
        <p:nvGrpSpPr>
          <p:cNvPr id="437" name="Google Shape;437;g3c2fad7efde_0_119"/>
          <p:cNvGrpSpPr/>
          <p:nvPr/>
        </p:nvGrpSpPr>
        <p:grpSpPr>
          <a:xfrm>
            <a:off x="-99400" y="5610351"/>
            <a:ext cx="4879843" cy="1902036"/>
            <a:chOff x="0" y="7434326"/>
            <a:chExt cx="7319764" cy="2853054"/>
          </a:xfrm>
        </p:grpSpPr>
        <p:sp>
          <p:nvSpPr>
            <p:cNvPr id="438" name="Google Shape;438;g3c2fad7efde_0_119"/>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439" name="Google Shape;439;g3c2fad7efde_0_119"/>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grpSp>
      <p:sp>
        <p:nvSpPr>
          <p:cNvPr id="440" name="Google Shape;440;g3c2fad7efde_0_119"/>
          <p:cNvSpPr txBox="1">
            <a:spLocks noGrp="1"/>
          </p:cNvSpPr>
          <p:nvPr>
            <p:ph type="body" idx="1"/>
          </p:nvPr>
        </p:nvSpPr>
        <p:spPr>
          <a:xfrm>
            <a:off x="703950" y="1298433"/>
            <a:ext cx="7764200" cy="5361362"/>
          </a:xfrm>
          <a:prstGeom prst="rect">
            <a:avLst/>
          </a:prstGeom>
          <a:noFill/>
          <a:ln>
            <a:noFill/>
          </a:ln>
        </p:spPr>
        <p:txBody>
          <a:bodyPr spcFirstLastPara="1" wrap="square" lIns="0" tIns="8467" rIns="0" bIns="0" anchor="t" anchorCtr="0">
            <a:spAutoFit/>
          </a:bodyPr>
          <a:lstStyle/>
          <a:p>
            <a:pPr marL="0" marR="3175" indent="0">
              <a:lnSpc>
                <a:spcPct val="114999"/>
              </a:lnSpc>
            </a:pPr>
            <a:r>
              <a:rPr lang="en-US" sz="2267" b="1">
                <a:solidFill>
                  <a:schemeClr val="dk2"/>
                </a:solidFill>
                <a:latin typeface="Poppins"/>
                <a:ea typeface="Poppins"/>
                <a:cs typeface="Poppins"/>
                <a:sym typeface="Poppins"/>
              </a:rPr>
              <a:t>Global Mercury Partnership (GMP)</a:t>
            </a:r>
            <a:endParaRPr lang="en-US" sz="2267" b="1">
              <a:solidFill>
                <a:schemeClr val="dk2"/>
              </a:solidFill>
              <a:latin typeface="Poppins"/>
              <a:ea typeface="Poppins"/>
              <a:cs typeface="Poppins"/>
            </a:endParaRPr>
          </a:p>
          <a:p>
            <a:pPr marL="228600" indent="0" algn="ctr">
              <a:lnSpc>
                <a:spcPct val="90000"/>
              </a:lnSpc>
              <a:spcBef>
                <a:spcPts val="800"/>
              </a:spcBef>
              <a:buClr>
                <a:schemeClr val="dk1"/>
              </a:buClr>
              <a:buSzPts val="1100"/>
            </a:pPr>
            <a:r>
              <a:rPr lang="en-US" sz="1600">
                <a:solidFill>
                  <a:schemeClr val="dk2"/>
                </a:solidFill>
                <a:latin typeface="Poppins"/>
                <a:ea typeface="Poppins"/>
                <a:cs typeface="Poppins"/>
                <a:sym typeface="Poppins"/>
              </a:rPr>
              <a:t>Coordinated by UNEP to deliver evidence-based expertise and stakeholder collaboration that helps governments, industries, NGOs, and researchers tackle mercury pollution effectively and support implementation of the Convention</a:t>
            </a:r>
            <a:endParaRPr sz="1600">
              <a:solidFill>
                <a:schemeClr val="dk2"/>
              </a:solidFill>
              <a:latin typeface="Poppins"/>
              <a:ea typeface="Poppins"/>
              <a:cs typeface="Poppins"/>
            </a:endParaRPr>
          </a:p>
          <a:p>
            <a:pPr marL="304800" indent="-245110">
              <a:lnSpc>
                <a:spcPct val="125000"/>
              </a:lnSpc>
              <a:spcBef>
                <a:spcPts val="800"/>
              </a:spcBef>
              <a:buClr>
                <a:schemeClr val="dk2"/>
              </a:buClr>
              <a:buSzPts val="2200"/>
              <a:buFont typeface="Poppins"/>
              <a:buChar char="●"/>
            </a:pPr>
            <a:r>
              <a:rPr lang="en-US" sz="1450">
                <a:solidFill>
                  <a:schemeClr val="dk2"/>
                </a:solidFill>
                <a:latin typeface="Poppins"/>
                <a:ea typeface="Poppins"/>
                <a:cs typeface="Poppins"/>
                <a:sym typeface="Poppins"/>
              </a:rPr>
              <a:t>Focuses on </a:t>
            </a:r>
            <a:r>
              <a:rPr lang="en-US" sz="1450" b="1">
                <a:solidFill>
                  <a:schemeClr val="dk2"/>
                </a:solidFill>
                <a:latin typeface="Poppins"/>
                <a:ea typeface="Poppins"/>
                <a:cs typeface="Poppins"/>
                <a:sym typeface="Poppins"/>
              </a:rPr>
              <a:t>8 areas of work including</a:t>
            </a:r>
            <a:r>
              <a:rPr lang="en-US" sz="1450">
                <a:solidFill>
                  <a:schemeClr val="dk2"/>
                </a:solidFill>
                <a:latin typeface="Poppins"/>
                <a:ea typeface="Poppins"/>
                <a:cs typeface="Poppins"/>
                <a:sym typeface="Poppins"/>
              </a:rPr>
              <a:t>: Artisanal and small-scale gold mining (ASGM), Mercury releases from coal combustion, Mercury in products (i.e.,</a:t>
            </a:r>
            <a:r>
              <a:rPr lang="en-US" sz="1450" b="1">
                <a:solidFill>
                  <a:schemeClr val="dk2"/>
                </a:solidFill>
                <a:latin typeface="Poppins"/>
                <a:ea typeface="Poppins"/>
                <a:cs typeface="Poppins"/>
                <a:sym typeface="Poppins"/>
              </a:rPr>
              <a:t> skin-lightening products</a:t>
            </a:r>
            <a:r>
              <a:rPr lang="en-US" sz="1450">
                <a:solidFill>
                  <a:schemeClr val="dk2"/>
                </a:solidFill>
                <a:latin typeface="Poppins"/>
                <a:ea typeface="Poppins"/>
                <a:cs typeface="Poppins"/>
                <a:sym typeface="Poppins"/>
              </a:rPr>
              <a:t>, dental amalgam, medical devices), and Mercury waste management</a:t>
            </a:r>
            <a:endParaRPr sz="1450">
              <a:solidFill>
                <a:schemeClr val="dk2"/>
              </a:solidFill>
              <a:latin typeface="Arial"/>
              <a:ea typeface="Arial"/>
              <a:cs typeface="Arial"/>
            </a:endParaRPr>
          </a:p>
          <a:p>
            <a:pPr marL="304800" indent="-245110">
              <a:lnSpc>
                <a:spcPct val="125000"/>
              </a:lnSpc>
              <a:buClr>
                <a:schemeClr val="dk2"/>
              </a:buClr>
              <a:buSzPts val="2200"/>
              <a:buFont typeface="Poppins"/>
              <a:buChar char="●"/>
            </a:pPr>
            <a:r>
              <a:rPr lang="en-US" sz="1450">
                <a:solidFill>
                  <a:schemeClr val="dk2"/>
                </a:solidFill>
                <a:latin typeface="Poppins"/>
                <a:ea typeface="Poppins"/>
                <a:cs typeface="Poppins"/>
                <a:sym typeface="Poppins"/>
              </a:rPr>
              <a:t>GMP offers technical assistance and guidance for mercury across sectors, and capacity building projects</a:t>
            </a:r>
            <a:endParaRPr sz="1450">
              <a:solidFill>
                <a:schemeClr val="dk2"/>
              </a:solidFill>
              <a:latin typeface="Poppins"/>
              <a:ea typeface="Poppins"/>
              <a:cs typeface="Poppins"/>
            </a:endParaRPr>
          </a:p>
          <a:p>
            <a:pPr marL="304800" indent="-245110">
              <a:lnSpc>
                <a:spcPct val="125000"/>
              </a:lnSpc>
              <a:buClr>
                <a:schemeClr val="dk2"/>
              </a:buClr>
              <a:buSzPts val="2200"/>
              <a:buFont typeface="Poppins"/>
              <a:buChar char="●"/>
            </a:pPr>
            <a:r>
              <a:rPr lang="en-US" sz="1450">
                <a:solidFill>
                  <a:schemeClr val="dk2"/>
                </a:solidFill>
                <a:latin typeface="Poppins"/>
                <a:ea typeface="Poppins"/>
                <a:cs typeface="Poppins"/>
                <a:sym typeface="Poppins"/>
              </a:rPr>
              <a:t>Through their website you can identify and network with partners that are working in the respective 8 areas of work</a:t>
            </a:r>
            <a:endParaRPr sz="1450">
              <a:solidFill>
                <a:schemeClr val="dk2"/>
              </a:solidFill>
              <a:latin typeface="Poppins"/>
              <a:ea typeface="Poppins"/>
              <a:cs typeface="Poppins"/>
            </a:endParaRPr>
          </a:p>
          <a:p>
            <a:pPr marL="304800" indent="-245110">
              <a:lnSpc>
                <a:spcPct val="125000"/>
              </a:lnSpc>
              <a:buClr>
                <a:schemeClr val="dk2"/>
              </a:buClr>
              <a:buSzPts val="2200"/>
              <a:buFont typeface="Poppins"/>
              <a:buChar char="●"/>
            </a:pPr>
            <a:r>
              <a:rPr lang="en-US" sz="1467">
                <a:solidFill>
                  <a:schemeClr val="dk2"/>
                </a:solidFill>
                <a:latin typeface="Poppins"/>
                <a:ea typeface="Poppins"/>
                <a:cs typeface="Poppins"/>
                <a:sym typeface="Poppins"/>
              </a:rPr>
              <a:t>Resources are also available on their website to keep up to date with ongoing projects among partners worldwide</a:t>
            </a:r>
            <a:endParaRPr sz="1467">
              <a:solidFill>
                <a:schemeClr val="dk2"/>
              </a:solidFill>
              <a:latin typeface="Poppins"/>
              <a:ea typeface="Poppins"/>
              <a:cs typeface="Poppins"/>
            </a:endParaRPr>
          </a:p>
          <a:p>
            <a:pPr marL="0" marR="3387" indent="0">
              <a:lnSpc>
                <a:spcPct val="114999"/>
              </a:lnSpc>
            </a:pPr>
            <a:endParaRPr sz="2933" b="1">
              <a:solidFill>
                <a:schemeClr val="dk2"/>
              </a:solidFill>
              <a:latin typeface="Poppins"/>
              <a:ea typeface="Poppins"/>
              <a:cs typeface="Poppins"/>
              <a:sym typeface="Poppins"/>
            </a:endParaRPr>
          </a:p>
          <a:p>
            <a:pPr marL="0" marR="3387" indent="0">
              <a:lnSpc>
                <a:spcPct val="114999"/>
              </a:lnSpc>
            </a:pPr>
            <a:endParaRPr sz="2933" b="1">
              <a:solidFill>
                <a:schemeClr val="dk2"/>
              </a:solidFill>
              <a:latin typeface="Poppins"/>
              <a:ea typeface="Poppins"/>
              <a:cs typeface="Poppins"/>
              <a:sym typeface="Poppins"/>
            </a:endParaRPr>
          </a:p>
        </p:txBody>
      </p:sp>
      <p:sp>
        <p:nvSpPr>
          <p:cNvPr id="441" name="Google Shape;441;g3c2fad7efde_0_119"/>
          <p:cNvSpPr/>
          <p:nvPr/>
        </p:nvSpPr>
        <p:spPr>
          <a:xfrm>
            <a:off x="0" y="1452786"/>
            <a:ext cx="1104476" cy="2892637"/>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442" name="Google Shape;442;g3c2fad7efde_0_119"/>
          <p:cNvSpPr/>
          <p:nvPr/>
        </p:nvSpPr>
        <p:spPr>
          <a:xfrm>
            <a:off x="10197508" y="0"/>
            <a:ext cx="1746250" cy="1413087"/>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443" name="Google Shape;443;g3c2fad7efde_0_119"/>
          <p:cNvSpPr/>
          <p:nvPr/>
        </p:nvSpPr>
        <p:spPr>
          <a:xfrm>
            <a:off x="9406980" y="5937378"/>
            <a:ext cx="2785110" cy="1247986"/>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444" name="Google Shape;444;g3c2fad7efde_0_119"/>
          <p:cNvSpPr/>
          <p:nvPr/>
        </p:nvSpPr>
        <p:spPr>
          <a:xfrm>
            <a:off x="11399181" y="3126211"/>
            <a:ext cx="792903" cy="1739053"/>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pic>
        <p:nvPicPr>
          <p:cNvPr id="445" name="Google Shape;445;g3c2fad7efde_0_119"/>
          <p:cNvPicPr preferRelativeResize="0"/>
          <p:nvPr/>
        </p:nvPicPr>
        <p:blipFill rotWithShape="1">
          <a:blip r:embed="rId3">
            <a:alphaModFix/>
          </a:blip>
          <a:srcRect/>
          <a:stretch/>
        </p:blipFill>
        <p:spPr>
          <a:xfrm>
            <a:off x="8765750" y="2411517"/>
            <a:ext cx="3282567" cy="1834583"/>
          </a:xfrm>
          <a:prstGeom prst="rect">
            <a:avLst/>
          </a:prstGeom>
          <a:noFill/>
          <a:ln>
            <a:noFill/>
          </a:ln>
        </p:spPr>
      </p:pic>
      <p:pic>
        <p:nvPicPr>
          <p:cNvPr id="446" name="Google Shape;446;g3c2fad7efde_0_119"/>
          <p:cNvPicPr preferRelativeResize="0"/>
          <p:nvPr/>
        </p:nvPicPr>
        <p:blipFill rotWithShape="1">
          <a:blip r:embed="rId4">
            <a:alphaModFix/>
          </a:blip>
          <a:srcRect/>
          <a:stretch/>
        </p:blipFill>
        <p:spPr>
          <a:xfrm>
            <a:off x="8765748" y="4336282"/>
            <a:ext cx="3282570" cy="1902033"/>
          </a:xfrm>
          <a:prstGeom prst="rect">
            <a:avLst/>
          </a:prstGeom>
          <a:noFill/>
          <a:ln>
            <a:noFill/>
          </a:ln>
        </p:spPr>
      </p:pic>
      <p:pic>
        <p:nvPicPr>
          <p:cNvPr id="447" name="Google Shape;447;g3c2fad7efde_0_119"/>
          <p:cNvPicPr preferRelativeResize="0"/>
          <p:nvPr/>
        </p:nvPicPr>
        <p:blipFill rotWithShape="1">
          <a:blip r:embed="rId5">
            <a:alphaModFix/>
          </a:blip>
          <a:srcRect/>
          <a:stretch/>
        </p:blipFill>
        <p:spPr>
          <a:xfrm>
            <a:off x="8750365" y="806117"/>
            <a:ext cx="3349019" cy="124798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Shape 463"/>
        <p:cNvGrpSpPr/>
        <p:nvPr/>
      </p:nvGrpSpPr>
      <p:grpSpPr>
        <a:xfrm>
          <a:off x="0" y="0"/>
          <a:ext cx="0" cy="0"/>
          <a:chOff x="0" y="0"/>
          <a:chExt cx="0" cy="0"/>
        </a:xfrm>
      </p:grpSpPr>
      <p:sp>
        <p:nvSpPr>
          <p:cNvPr id="464" name="Google Shape;464;p15"/>
          <p:cNvSpPr/>
          <p:nvPr/>
        </p:nvSpPr>
        <p:spPr>
          <a:xfrm>
            <a:off x="0" y="0"/>
            <a:ext cx="12192000" cy="68580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465" name="Google Shape;465;p15" descr="$PPTXTitle"/>
          <p:cNvSpPr txBox="1">
            <a:spLocks noGrp="1"/>
          </p:cNvSpPr>
          <p:nvPr>
            <p:ph type="title"/>
          </p:nvPr>
        </p:nvSpPr>
        <p:spPr>
          <a:xfrm>
            <a:off x="5147131" y="36984"/>
            <a:ext cx="5252800" cy="1814429"/>
          </a:xfrm>
          <a:prstGeom prst="rect">
            <a:avLst/>
          </a:prstGeom>
          <a:noFill/>
          <a:ln>
            <a:noFill/>
          </a:ln>
        </p:spPr>
        <p:txBody>
          <a:bodyPr spcFirstLastPara="1" wrap="square" lIns="0" tIns="8467" rIns="0" bIns="0" anchor="t" anchorCtr="0">
            <a:spAutoFit/>
          </a:bodyPr>
          <a:lstStyle/>
          <a:p>
            <a:pPr marL="21590" marR="3387" indent="-13547">
              <a:lnSpc>
                <a:spcPct val="110000"/>
              </a:lnSpc>
            </a:pPr>
            <a:r>
              <a:rPr lang="en-US" sz="5334">
                <a:solidFill>
                  <a:srgbClr val="4985E8"/>
                </a:solidFill>
              </a:rPr>
              <a:t>Thank you! Questions?</a:t>
            </a:r>
            <a:endParaRPr sz="5334"/>
          </a:p>
        </p:txBody>
      </p:sp>
      <p:sp>
        <p:nvSpPr>
          <p:cNvPr id="466" name="Google Shape;466;p15"/>
          <p:cNvSpPr/>
          <p:nvPr/>
        </p:nvSpPr>
        <p:spPr>
          <a:xfrm>
            <a:off x="10725065" y="1"/>
            <a:ext cx="1467273" cy="2306743"/>
          </a:xfrm>
          <a:custGeom>
            <a:avLst/>
            <a:gdLst/>
            <a:ahLst/>
            <a:cxnLst/>
            <a:rect l="l" t="t" r="r" b="b"/>
            <a:pathLst>
              <a:path w="2200909" h="3460115" extrusionOk="0">
                <a:moveTo>
                  <a:pt x="2200402" y="0"/>
                </a:moveTo>
                <a:lnTo>
                  <a:pt x="729907" y="0"/>
                </a:lnTo>
                <a:lnTo>
                  <a:pt x="0" y="1264284"/>
                </a:lnTo>
                <a:lnTo>
                  <a:pt x="1267713" y="3460115"/>
                </a:lnTo>
                <a:lnTo>
                  <a:pt x="2200402" y="3460115"/>
                </a:lnTo>
                <a:lnTo>
                  <a:pt x="2200402"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467" name="Google Shape;467;p15"/>
          <p:cNvSpPr/>
          <p:nvPr/>
        </p:nvSpPr>
        <p:spPr>
          <a:xfrm>
            <a:off x="0" y="0"/>
            <a:ext cx="4726093" cy="1768687"/>
          </a:xfrm>
          <a:custGeom>
            <a:avLst/>
            <a:gdLst/>
            <a:ahLst/>
            <a:cxnLst/>
            <a:rect l="l" t="t" r="r" b="b"/>
            <a:pathLst>
              <a:path w="7089140" h="2653030" extrusionOk="0">
                <a:moveTo>
                  <a:pt x="7088534" y="0"/>
                </a:moveTo>
                <a:lnTo>
                  <a:pt x="0" y="0"/>
                </a:lnTo>
                <a:lnTo>
                  <a:pt x="0" y="2652776"/>
                </a:lnTo>
                <a:lnTo>
                  <a:pt x="5557139" y="2652776"/>
                </a:lnTo>
                <a:lnTo>
                  <a:pt x="7088534"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pic>
        <p:nvPicPr>
          <p:cNvPr id="468" name="Google Shape;468;p15" descr="User with solid fill"/>
          <p:cNvPicPr preferRelativeResize="0"/>
          <p:nvPr/>
        </p:nvPicPr>
        <p:blipFill rotWithShape="1">
          <a:blip r:embed="rId3">
            <a:alphaModFix/>
          </a:blip>
          <a:srcRect/>
          <a:stretch/>
        </p:blipFill>
        <p:spPr>
          <a:xfrm>
            <a:off x="1290320" y="2412975"/>
            <a:ext cx="551467" cy="551459"/>
          </a:xfrm>
          <a:prstGeom prst="rect">
            <a:avLst/>
          </a:prstGeom>
          <a:noFill/>
          <a:ln>
            <a:noFill/>
          </a:ln>
        </p:spPr>
      </p:pic>
      <p:pic>
        <p:nvPicPr>
          <p:cNvPr id="469" name="Google Shape;469;p15" descr="Envelope with solid fill"/>
          <p:cNvPicPr preferRelativeResize="0"/>
          <p:nvPr/>
        </p:nvPicPr>
        <p:blipFill rotWithShape="1">
          <a:blip r:embed="rId4">
            <a:alphaModFix/>
          </a:blip>
          <a:srcRect/>
          <a:stretch/>
        </p:blipFill>
        <p:spPr>
          <a:xfrm>
            <a:off x="1353905" y="3893498"/>
            <a:ext cx="424332" cy="424332"/>
          </a:xfrm>
          <a:prstGeom prst="rect">
            <a:avLst/>
          </a:prstGeom>
          <a:noFill/>
          <a:ln>
            <a:noFill/>
          </a:ln>
        </p:spPr>
      </p:pic>
      <p:pic>
        <p:nvPicPr>
          <p:cNvPr id="470" name="Google Shape;470;p15" descr="Web design with solid fill"/>
          <p:cNvPicPr preferRelativeResize="0"/>
          <p:nvPr/>
        </p:nvPicPr>
        <p:blipFill rotWithShape="1">
          <a:blip r:embed="rId5">
            <a:alphaModFix/>
          </a:blip>
          <a:srcRect/>
          <a:stretch/>
        </p:blipFill>
        <p:spPr>
          <a:xfrm>
            <a:off x="1416557" y="4957911"/>
            <a:ext cx="450680" cy="450680"/>
          </a:xfrm>
          <a:prstGeom prst="rect">
            <a:avLst/>
          </a:prstGeom>
          <a:noFill/>
          <a:ln>
            <a:noFill/>
          </a:ln>
        </p:spPr>
      </p:pic>
      <p:sp>
        <p:nvSpPr>
          <p:cNvPr id="471" name="Google Shape;471;p15"/>
          <p:cNvSpPr txBox="1"/>
          <p:nvPr/>
        </p:nvSpPr>
        <p:spPr>
          <a:xfrm>
            <a:off x="2176103" y="2134015"/>
            <a:ext cx="2883323" cy="1122822"/>
          </a:xfrm>
          <a:prstGeom prst="rect">
            <a:avLst/>
          </a:prstGeom>
          <a:noFill/>
          <a:ln>
            <a:noFill/>
          </a:ln>
        </p:spPr>
        <p:txBody>
          <a:bodyPr spcFirstLastPara="1" wrap="square" lIns="0" tIns="182450" rIns="0" bIns="0" anchor="t" anchorCtr="0">
            <a:spAutoFit/>
          </a:bodyPr>
          <a:lstStyle/>
          <a:p>
            <a:pPr marL="8467" defTabSz="609630">
              <a:buClr>
                <a:srgbClr val="000000"/>
              </a:buClr>
              <a:buSzPts val="3300"/>
            </a:pPr>
            <a:r>
              <a:rPr lang="en-US" sz="2200" kern="0">
                <a:solidFill>
                  <a:srgbClr val="4985E8"/>
                </a:solidFill>
                <a:latin typeface="Arial Black"/>
                <a:ea typeface="Arial Black"/>
                <a:cs typeface="Arial Black"/>
                <a:sym typeface="Arial Black"/>
              </a:rPr>
              <a:t>Ashley </a:t>
            </a:r>
            <a:r>
              <a:rPr lang="en-US" sz="2133" kern="0">
                <a:solidFill>
                  <a:srgbClr val="4985E8"/>
                </a:solidFill>
                <a:latin typeface="Arial Black"/>
                <a:ea typeface="Arial Black"/>
                <a:cs typeface="Arial Black"/>
                <a:sym typeface="Arial Black"/>
              </a:rPr>
              <a:t>BASTIANSZ</a:t>
            </a:r>
            <a:endParaRPr sz="2133" kern="0">
              <a:solidFill>
                <a:srgbClr val="000000"/>
              </a:solidFill>
              <a:latin typeface="Arial Black"/>
              <a:ea typeface="Arial Black"/>
              <a:cs typeface="Arial Black"/>
              <a:sym typeface="Arial Black"/>
            </a:endParaRPr>
          </a:p>
          <a:p>
            <a:pPr marL="8467" marR="3387" indent="35561" defTabSz="609630">
              <a:lnSpc>
                <a:spcPct val="140000"/>
              </a:lnSpc>
              <a:spcBef>
                <a:spcPts val="193"/>
              </a:spcBef>
              <a:buClr>
                <a:srgbClr val="000000"/>
              </a:buClr>
              <a:buSzPts val="2000"/>
            </a:pPr>
            <a:r>
              <a:rPr lang="en-US" sz="1333" kern="0">
                <a:solidFill>
                  <a:srgbClr val="4985E8"/>
                </a:solidFill>
                <a:latin typeface="Arial Black"/>
                <a:ea typeface="Arial Black"/>
                <a:cs typeface="Arial Black"/>
                <a:sym typeface="Arial Black"/>
              </a:rPr>
              <a:t>INTERNATIONAL ENVIRONMENTAL SPECIALIST</a:t>
            </a:r>
            <a:endParaRPr sz="1333" kern="0">
              <a:solidFill>
                <a:srgbClr val="000000"/>
              </a:solidFill>
              <a:latin typeface="Arial Black"/>
              <a:ea typeface="Arial Black"/>
              <a:cs typeface="Arial Black"/>
              <a:sym typeface="Arial Black"/>
            </a:endParaRPr>
          </a:p>
        </p:txBody>
      </p:sp>
      <p:sp>
        <p:nvSpPr>
          <p:cNvPr id="472" name="Google Shape;472;p15"/>
          <p:cNvSpPr txBox="1"/>
          <p:nvPr/>
        </p:nvSpPr>
        <p:spPr>
          <a:xfrm>
            <a:off x="2159685" y="3953084"/>
            <a:ext cx="4217600" cy="254771"/>
          </a:xfrm>
          <a:prstGeom prst="rect">
            <a:avLst/>
          </a:prstGeom>
          <a:noFill/>
          <a:ln>
            <a:noFill/>
          </a:ln>
        </p:spPr>
        <p:txBody>
          <a:bodyPr spcFirstLastPara="1" wrap="square" lIns="0" tIns="8467" rIns="0" bIns="0" anchor="t" anchorCtr="0">
            <a:spAutoFit/>
          </a:bodyPr>
          <a:lstStyle/>
          <a:p>
            <a:pPr marL="8467" defTabSz="609630">
              <a:buClr>
                <a:srgbClr val="000000"/>
              </a:buClr>
              <a:buSzPts val="2400"/>
            </a:pPr>
            <a:r>
              <a:rPr lang="en-US" sz="1600" u="sng" kern="0">
                <a:solidFill>
                  <a:srgbClr val="4985E8"/>
                </a:solidFill>
                <a:latin typeface="Arial Black"/>
                <a:ea typeface="Arial Black"/>
                <a:cs typeface="Arial Black"/>
                <a:sym typeface="Arial Black"/>
                <a:hlinkClick r:id="rId6">
                  <a:extLst>
                    <a:ext uri="{A12FA001-AC4F-418D-AE19-62706E023703}">
                      <ahyp:hlinkClr xmlns:ahyp="http://schemas.microsoft.com/office/drawing/2018/hyperlinkcolor" val="tx"/>
                    </a:ext>
                  </a:extLst>
                </a:hlinkClick>
              </a:rPr>
              <a:t>ashley.bastiansz@briwildlife.org</a:t>
            </a:r>
            <a:endParaRPr sz="1600" kern="0">
              <a:solidFill>
                <a:srgbClr val="000000"/>
              </a:solidFill>
              <a:latin typeface="Arial Black"/>
              <a:ea typeface="Arial Black"/>
              <a:cs typeface="Arial Black"/>
              <a:sym typeface="Arial Black"/>
            </a:endParaRPr>
          </a:p>
        </p:txBody>
      </p:sp>
      <p:sp>
        <p:nvSpPr>
          <p:cNvPr id="473" name="Google Shape;473;p15"/>
          <p:cNvSpPr txBox="1"/>
          <p:nvPr/>
        </p:nvSpPr>
        <p:spPr>
          <a:xfrm>
            <a:off x="2237067" y="5038000"/>
            <a:ext cx="5737400" cy="1480748"/>
          </a:xfrm>
          <a:prstGeom prst="rect">
            <a:avLst/>
          </a:prstGeom>
          <a:noFill/>
          <a:ln>
            <a:noFill/>
          </a:ln>
        </p:spPr>
        <p:txBody>
          <a:bodyPr spcFirstLastPara="1" wrap="square" lIns="0" tIns="8467" rIns="0" bIns="0" anchor="t" anchorCtr="0">
            <a:spAutoFit/>
          </a:bodyPr>
          <a:lstStyle/>
          <a:p>
            <a:pPr marL="8467" defTabSz="609630">
              <a:buClr>
                <a:srgbClr val="000000"/>
              </a:buClr>
              <a:buSzPts val="2400"/>
            </a:pPr>
            <a:r>
              <a:rPr lang="en-US" sz="1600" u="sng" kern="0">
                <a:solidFill>
                  <a:srgbClr val="4985E8"/>
                </a:solidFill>
                <a:latin typeface="Arial Black"/>
                <a:ea typeface="Arial Black"/>
                <a:cs typeface="Arial Black"/>
                <a:sym typeface="Arial Black"/>
                <a:hlinkClick r:id="rId7">
                  <a:extLst>
                    <a:ext uri="{A12FA001-AC4F-418D-AE19-62706E023703}">
                      <ahyp:hlinkClr xmlns:ahyp="http://schemas.microsoft.com/office/drawing/2018/hyperlinkcolor" val="tx"/>
                    </a:ext>
                  </a:extLst>
                </a:hlinkClick>
              </a:rPr>
              <a:t>www.briwildlife.org</a:t>
            </a:r>
            <a:endParaRPr sz="1600" kern="0">
              <a:solidFill>
                <a:srgbClr val="000000"/>
              </a:solidFill>
              <a:latin typeface="Arial Black"/>
              <a:ea typeface="Arial Black"/>
              <a:cs typeface="Arial Black"/>
              <a:sym typeface="Arial Black"/>
            </a:endParaRPr>
          </a:p>
          <a:p>
            <a:pPr marL="8467" marR="3387" defTabSz="609630">
              <a:spcBef>
                <a:spcPts val="1920"/>
              </a:spcBef>
              <a:buClr>
                <a:srgbClr val="000000"/>
              </a:buClr>
              <a:buSzPts val="2400"/>
            </a:pPr>
            <a:r>
              <a:rPr lang="en-US" sz="1600" kern="0">
                <a:solidFill>
                  <a:srgbClr val="4985E8"/>
                </a:solidFill>
                <a:latin typeface="Arial Black"/>
                <a:ea typeface="Arial Black"/>
                <a:cs typeface="Arial Black"/>
                <a:sym typeface="Arial Black"/>
              </a:rPr>
              <a:t>For more information on the project, visit: </a:t>
            </a:r>
            <a:r>
              <a:rPr lang="en-US" sz="1600" u="sng" kern="0">
                <a:solidFill>
                  <a:srgbClr val="4985E8"/>
                </a:solidFill>
                <a:latin typeface="Arial Black"/>
                <a:ea typeface="Arial Black"/>
                <a:cs typeface="Arial Black"/>
                <a:sym typeface="Arial Black"/>
                <a:hlinkClick r:id="rId8">
                  <a:extLst>
                    <a:ext uri="{A12FA001-AC4F-418D-AE19-62706E023703}">
                      <ahyp:hlinkClr xmlns:ahyp="http://schemas.microsoft.com/office/drawing/2018/hyperlinkcolor" val="tx"/>
                    </a:ext>
                  </a:extLst>
                </a:hlinkClick>
              </a:rPr>
              <a:t>https://www.unep.org/mercuryfreecosmetics</a:t>
            </a:r>
            <a:endParaRPr sz="1600" kern="0">
              <a:solidFill>
                <a:srgbClr val="000000"/>
              </a:solidFill>
              <a:latin typeface="Arial Black"/>
              <a:ea typeface="Arial Black"/>
              <a:cs typeface="Arial Black"/>
              <a:sym typeface="Arial Black"/>
            </a:endParaRPr>
          </a:p>
          <a:p>
            <a:pPr marL="8467" defTabSz="609630">
              <a:spcBef>
                <a:spcPts val="1920"/>
              </a:spcBef>
              <a:buClr>
                <a:srgbClr val="000000"/>
              </a:buClr>
              <a:buSzPts val="2400"/>
            </a:pPr>
            <a:r>
              <a:rPr lang="en-US" sz="1600" kern="0">
                <a:solidFill>
                  <a:srgbClr val="4985E8"/>
                </a:solidFill>
                <a:latin typeface="Arial Black"/>
                <a:ea typeface="Arial Black"/>
                <a:cs typeface="Arial Black"/>
                <a:sym typeface="Arial Black"/>
              </a:rPr>
              <a:t>#mercuryfreecosmetics</a:t>
            </a:r>
            <a:endParaRPr sz="1600" kern="0">
              <a:solidFill>
                <a:srgbClr val="000000"/>
              </a:solidFill>
              <a:latin typeface="Arial Black"/>
              <a:ea typeface="Arial Black"/>
              <a:cs typeface="Arial Black"/>
              <a:sym typeface="Arial Black"/>
            </a:endParaRPr>
          </a:p>
        </p:txBody>
      </p:sp>
      <p:pic>
        <p:nvPicPr>
          <p:cNvPr id="474" name="Google Shape;474;p15" descr="A white letter on a black background  AI-generated content may be incorrect."/>
          <p:cNvPicPr preferRelativeResize="0"/>
          <p:nvPr/>
        </p:nvPicPr>
        <p:blipFill rotWithShape="1">
          <a:blip r:embed="rId9">
            <a:alphaModFix/>
          </a:blip>
          <a:srcRect/>
          <a:stretch/>
        </p:blipFill>
        <p:spPr>
          <a:xfrm>
            <a:off x="7974414" y="5273717"/>
            <a:ext cx="4217585" cy="158428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7C208-8D20-5AA2-40B2-989882C014F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04EE3BE-A5CA-E416-84F2-4ACC5E9F3451}"/>
              </a:ext>
            </a:extLst>
          </p:cNvPr>
          <p:cNvSpPr>
            <a:spLocks noGrp="1"/>
          </p:cNvSpPr>
          <p:nvPr>
            <p:ph type="title"/>
          </p:nvPr>
        </p:nvSpPr>
        <p:spPr>
          <a:xfrm>
            <a:off x="177600" y="1326092"/>
            <a:ext cx="5486400" cy="762000"/>
          </a:xfrm>
        </p:spPr>
        <p:txBody>
          <a:bodyPr>
            <a:noAutofit/>
          </a:bodyPr>
          <a:lstStyle/>
          <a:p>
            <a:r>
              <a:rPr lang="en-US" sz="2400" b="1">
                <a:solidFill>
                  <a:schemeClr val="bg2"/>
                </a:solidFill>
                <a:latin typeface="Calibri" panose="020F0502020204030204" pitchFamily="34" charset="0"/>
                <a:ea typeface="Calibri" panose="020F0502020204030204" pitchFamily="34" charset="0"/>
                <a:cs typeface="Calibri" panose="020F0502020204030204" pitchFamily="34" charset="0"/>
              </a:rPr>
              <a:t>VIRTUAL WORKSHOP ON </a:t>
            </a:r>
            <a:br>
              <a:rPr lang="en-US" sz="2400" b="1">
                <a:solidFill>
                  <a:schemeClr val="bg2"/>
                </a:solidFill>
                <a:latin typeface="Calibri" panose="020F0502020204030204" pitchFamily="34" charset="0"/>
                <a:ea typeface="Calibri" panose="020F0502020204030204" pitchFamily="34" charset="0"/>
                <a:cs typeface="Calibri" panose="020F0502020204030204" pitchFamily="34" charset="0"/>
              </a:rPr>
            </a:br>
            <a:r>
              <a:rPr lang="en-US" sz="2400" b="1">
                <a:solidFill>
                  <a:schemeClr val="bg2"/>
                </a:solidFill>
                <a:latin typeface="Calibri" panose="020F0502020204030204" pitchFamily="34" charset="0"/>
                <a:ea typeface="Calibri" panose="020F0502020204030204" pitchFamily="34" charset="0"/>
                <a:cs typeface="Calibri" panose="020F0502020204030204" pitchFamily="34" charset="0"/>
              </a:rPr>
              <a:t>MERCURY-ADDED SKIN LIGHTENING PRODUCTS: CUSTOMS &amp; ENFORCEMENT TRAINING</a:t>
            </a:r>
          </a:p>
        </p:txBody>
      </p:sp>
      <p:sp>
        <p:nvSpPr>
          <p:cNvPr id="9" name="Text Placeholder 8">
            <a:extLst>
              <a:ext uri="{FF2B5EF4-FFF2-40B4-BE49-F238E27FC236}">
                <a16:creationId xmlns:a16="http://schemas.microsoft.com/office/drawing/2014/main" id="{B1163D9D-66B7-45C1-36EC-239115E29422}"/>
              </a:ext>
            </a:extLst>
          </p:cNvPr>
          <p:cNvSpPr>
            <a:spLocks noGrp="1"/>
          </p:cNvSpPr>
          <p:nvPr>
            <p:ph type="body" idx="1"/>
          </p:nvPr>
        </p:nvSpPr>
        <p:spPr>
          <a:xfrm>
            <a:off x="447261" y="2888101"/>
            <a:ext cx="5486400" cy="4114800"/>
          </a:xfrm>
        </p:spPr>
        <p:txBody>
          <a:bodyPr>
            <a:normAutofit/>
          </a:bodyPr>
          <a:lstStyle/>
          <a:p>
            <a:pPr marL="76204" indent="0">
              <a:buNone/>
            </a:pPr>
            <a:r>
              <a:rPr lang="en-US" b="1">
                <a:latin typeface="Franklin Gothic Book" panose="020B0503020102020204" pitchFamily="34" charset="0"/>
              </a:rPr>
              <a:t>*5-minute health break* </a:t>
            </a:r>
            <a:endParaRPr lang="en-US">
              <a:latin typeface="Franklin Gothic Book" panose="020B0503020102020204" pitchFamily="34" charset="0"/>
            </a:endParaRPr>
          </a:p>
          <a:p>
            <a:endParaRPr lang="en-US"/>
          </a:p>
        </p:txBody>
      </p:sp>
      <p:pic>
        <p:nvPicPr>
          <p:cNvPr id="10" name="Picture 9">
            <a:extLst>
              <a:ext uri="{FF2B5EF4-FFF2-40B4-BE49-F238E27FC236}">
                <a16:creationId xmlns:a16="http://schemas.microsoft.com/office/drawing/2014/main" id="{7BBF040B-939E-86C5-5727-E465BDFC537B}"/>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096000" y="769500"/>
            <a:ext cx="5918400" cy="5160646"/>
          </a:xfrm>
          <a:prstGeom prst="rect">
            <a:avLst/>
          </a:prstGeom>
        </p:spPr>
      </p:pic>
      <mc:AlternateContent xmlns:mc="http://schemas.openxmlformats.org/markup-compatibility/2006">
        <mc:Choice xmlns:we="http://schemas.microsoft.com/office/webextensions/webextension/2010/11" xmlns:pca="http://schemas.microsoft.com/office/powerpoint/2013/contentapp" Requires="we pca">
          <p:graphicFrame>
            <p:nvGraphicFramePr>
              <p:cNvPr id="3" name="Add-in 2">
                <a:extLst>
                  <a:ext uri="{FF2B5EF4-FFF2-40B4-BE49-F238E27FC236}">
                    <a16:creationId xmlns:a16="http://schemas.microsoft.com/office/drawing/2014/main" id="{5AE3EFFE-4276-F124-8613-C04B1AF0E25D}"/>
                  </a:ext>
                </a:extLst>
              </p:cNvPr>
              <p:cNvGraphicFramePr>
                <a:graphicFrameLocks noGrp="1"/>
              </p:cNvGraphicFramePr>
              <p:nvPr/>
            </p:nvGraphicFramePr>
            <p:xfrm>
              <a:off x="459810" y="4169374"/>
              <a:ext cx="4310973" cy="2450778"/>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3" name="Add-in 2">
                <a:extLst>
                  <a:ext uri="{FF2B5EF4-FFF2-40B4-BE49-F238E27FC236}">
                    <a16:creationId xmlns:a16="http://schemas.microsoft.com/office/drawing/2014/main" id="{5AE3EFFE-4276-F124-8613-C04B1AF0E25D}"/>
                  </a:ext>
                </a:extLst>
              </p:cNvPr>
              <p:cNvPicPr>
                <a:picLocks noGrp="1" noRot="1" noChangeAspect="1" noMove="1" noResize="1" noEditPoints="1" noAdjustHandles="1" noChangeArrowheads="1" noChangeShapeType="1"/>
              </p:cNvPicPr>
              <p:nvPr/>
            </p:nvPicPr>
            <p:blipFill>
              <a:blip r:embed="rId4"/>
              <a:stretch>
                <a:fillRect/>
              </a:stretch>
            </p:blipFill>
            <p:spPr>
              <a:xfrm>
                <a:off x="459810" y="4169374"/>
                <a:ext cx="4310973" cy="2450778"/>
              </a:xfrm>
              <a:prstGeom prst="rect">
                <a:avLst/>
              </a:prstGeom>
            </p:spPr>
          </p:pic>
        </mc:Fallback>
      </mc:AlternateContent>
    </p:spTree>
    <p:extLst>
      <p:ext uri="{BB962C8B-B14F-4D97-AF65-F5344CB8AC3E}">
        <p14:creationId xmlns:p14="http://schemas.microsoft.com/office/powerpoint/2010/main" val="36071709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71261-CAD9-C4F6-717D-291969F68E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7FF088-4909-A11B-9AA0-6215AF1D4FBE}"/>
              </a:ext>
            </a:extLst>
          </p:cNvPr>
          <p:cNvSpPr>
            <a:spLocks noGrp="1"/>
          </p:cNvSpPr>
          <p:nvPr>
            <p:ph type="ctrTitle"/>
          </p:nvPr>
        </p:nvSpPr>
        <p:spPr>
          <a:xfrm>
            <a:off x="6205330" y="2689354"/>
            <a:ext cx="5821916" cy="3500235"/>
          </a:xfrm>
          <a:noFill/>
        </p:spPr>
        <p:txBody>
          <a:bodyPr vert="horz" lIns="0" tIns="0" rIns="0" bIns="0" rtlCol="0" anchor="b">
            <a:normAutofit fontScale="90000"/>
          </a:bodyPr>
          <a:lstStyle/>
          <a:p>
            <a:pPr>
              <a:lnSpc>
                <a:spcPct val="100000"/>
              </a:lnSpc>
            </a:pPr>
            <a:r>
              <a:rPr lang="en-US" sz="4400">
                <a:solidFill>
                  <a:srgbClr val="0070C0"/>
                </a:solidFill>
                <a:latin typeface="Calibri" panose="020F0502020204030204" pitchFamily="34" charset="0"/>
                <a:ea typeface="Calibri" panose="020F0502020204030204" pitchFamily="34" charset="0"/>
                <a:cs typeface="Calibri" panose="020F0502020204030204" pitchFamily="34" charset="0"/>
              </a:rPr>
              <a:t>UPDATES ON ENFORCEMENT ACTIONS IN JAMAICA FOR MERCURY-ADDED SKIN LIGHTENING PRODUCTS</a:t>
            </a:r>
            <a:br>
              <a:rPr lang="en-US" sz="4400" b="0">
                <a:solidFill>
                  <a:srgbClr val="0070C0"/>
                </a:solidFill>
                <a:latin typeface="Calibri" panose="020F0502020204030204" pitchFamily="34" charset="0"/>
                <a:ea typeface="Calibri" panose="020F0502020204030204" pitchFamily="34" charset="0"/>
                <a:cs typeface="Calibri" panose="020F0502020204030204" pitchFamily="34" charset="0"/>
              </a:rPr>
            </a:br>
            <a:br>
              <a:rPr lang="en-US" sz="4400">
                <a:solidFill>
                  <a:srgbClr val="0070C0"/>
                </a:solidFill>
                <a:latin typeface="Calibri" panose="020F0502020204030204" pitchFamily="34" charset="0"/>
                <a:ea typeface="Calibri" panose="020F0502020204030204" pitchFamily="34" charset="0"/>
                <a:cs typeface="Calibri" panose="020F0502020204030204" pitchFamily="34" charset="0"/>
              </a:rPr>
            </a:br>
            <a:r>
              <a:rPr lang="en-US" sz="3600">
                <a:solidFill>
                  <a:srgbClr val="0070C0"/>
                </a:solidFill>
                <a:latin typeface="Calibri" panose="020F0502020204030204" pitchFamily="34" charset="0"/>
                <a:ea typeface="Calibri" panose="020F0502020204030204" pitchFamily="34" charset="0"/>
                <a:cs typeface="Calibri" panose="020F0502020204030204" pitchFamily="34" charset="0"/>
              </a:rPr>
              <a:t>Ms. Alicia Smith, </a:t>
            </a:r>
            <a:br>
              <a:rPr lang="en-US" sz="3600">
                <a:solidFill>
                  <a:srgbClr val="0070C0"/>
                </a:solidFill>
                <a:latin typeface="Calibri" panose="020F0502020204030204" pitchFamily="34" charset="0"/>
                <a:ea typeface="Calibri" panose="020F0502020204030204" pitchFamily="34" charset="0"/>
                <a:cs typeface="Calibri" panose="020F0502020204030204" pitchFamily="34" charset="0"/>
              </a:rPr>
            </a:br>
            <a:r>
              <a:rPr lang="en-US" sz="3600">
                <a:solidFill>
                  <a:srgbClr val="0070C0"/>
                </a:solidFill>
                <a:latin typeface="Calibri" panose="020F0502020204030204" pitchFamily="34" charset="0"/>
                <a:ea typeface="Calibri" panose="020F0502020204030204" pitchFamily="34" charset="0"/>
                <a:cs typeface="Calibri" panose="020F0502020204030204" pitchFamily="34" charset="0"/>
              </a:rPr>
              <a:t>Standards and Regulations Division, Ministry of Health and Wellness</a:t>
            </a:r>
            <a:endParaRPr lang="en-US" sz="4800" b="1" kern="1200" spc="100" baseline="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763121F0-ADE9-033F-3A96-66D900EAD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2681"/>
            <a:ext cx="5821915" cy="5972638"/>
          </a:xfrm>
          <a:prstGeom prst="rect">
            <a:avLst/>
          </a:prstGeom>
        </p:spPr>
      </p:pic>
      <p:pic>
        <p:nvPicPr>
          <p:cNvPr id="7" name="Picture 6">
            <a:extLst>
              <a:ext uri="{FF2B5EF4-FFF2-40B4-BE49-F238E27FC236}">
                <a16:creationId xmlns:a16="http://schemas.microsoft.com/office/drawing/2014/main" id="{597C6D11-5460-11D2-0269-838C8C1E2C59}"/>
              </a:ext>
            </a:extLst>
          </p:cNvPr>
          <p:cNvPicPr>
            <a:picLocks noChangeAspect="1"/>
          </p:cNvPicPr>
          <p:nvPr/>
        </p:nvPicPr>
        <p:blipFill>
          <a:blip r:embed="rId4"/>
          <a:stretch>
            <a:fillRect/>
          </a:stretch>
        </p:blipFill>
        <p:spPr>
          <a:xfrm>
            <a:off x="10006468" y="6041058"/>
            <a:ext cx="1911448" cy="635033"/>
          </a:xfrm>
          <a:prstGeom prst="rect">
            <a:avLst/>
          </a:prstGeom>
        </p:spPr>
      </p:pic>
    </p:spTree>
    <p:extLst>
      <p:ext uri="{BB962C8B-B14F-4D97-AF65-F5344CB8AC3E}">
        <p14:creationId xmlns:p14="http://schemas.microsoft.com/office/powerpoint/2010/main" val="17437671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4A711-B4C0-4F65-B2F6-DB414AB2FC9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DD2E666-39CF-17A7-DED8-259838DC1ABB}"/>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b="37381"/>
          <a:stretch>
            <a:fillRect/>
          </a:stretch>
        </p:blipFill>
        <p:spPr>
          <a:xfrm>
            <a:off x="0" y="-603493"/>
            <a:ext cx="12192000" cy="7556986"/>
          </a:xfrm>
          <a:prstGeom prst="rect">
            <a:avLst/>
          </a:prstGeom>
        </p:spPr>
      </p:pic>
      <p:sp>
        <p:nvSpPr>
          <p:cNvPr id="3" name="Title 2">
            <a:extLst>
              <a:ext uri="{FF2B5EF4-FFF2-40B4-BE49-F238E27FC236}">
                <a16:creationId xmlns:a16="http://schemas.microsoft.com/office/drawing/2014/main" id="{5BBE618E-21AA-57C1-82DA-CEC83800FD28}"/>
              </a:ext>
            </a:extLst>
          </p:cNvPr>
          <p:cNvSpPr>
            <a:spLocks noGrp="1"/>
          </p:cNvSpPr>
          <p:nvPr>
            <p:ph type="ctrTitle"/>
          </p:nvPr>
        </p:nvSpPr>
        <p:spPr>
          <a:xfrm>
            <a:off x="1016267" y="3175000"/>
            <a:ext cx="10159465" cy="980017"/>
          </a:xfrm>
        </p:spPr>
        <p:txBody>
          <a:bodyPr>
            <a:noAutofit/>
          </a:bodyPr>
          <a:lstStyle/>
          <a:p>
            <a:pPr marL="0" marR="0" lvl="0" indent="0" defTabSz="609630" rtl="0" eaLnBrk="1" fontAlgn="auto" latinLnBrk="0" hangingPunct="1">
              <a:lnSpc>
                <a:spcPts val="4584"/>
              </a:lnSpc>
              <a:spcBef>
                <a:spcPts val="0"/>
              </a:spcBef>
              <a:spcAft>
                <a:spcPts val="0"/>
              </a:spcAft>
              <a:tabLst/>
              <a:defRPr/>
            </a:pPr>
            <a:r>
              <a:rPr kumimoji="0" lang="en-US" sz="4800" b="1" i="0" u="none" strike="noStrike" kern="1200" cap="none" spc="110" normalizeH="0" baseline="0" noProof="0">
                <a:ln>
                  <a:noFill/>
                </a:ln>
                <a:solidFill>
                  <a:schemeClr val="bg2"/>
                </a:solidFill>
                <a:effectLst/>
                <a:uLnTx/>
                <a:uFillTx/>
                <a:latin typeface="Calibri"/>
                <a:ea typeface="Fira Sans Ultra-Bold"/>
                <a:cs typeface="Fira Sans Ultra-Bold"/>
                <a:sym typeface="Fira Sans Ultra-Bold"/>
              </a:rPr>
              <a:t>OPEN DISCUSSION ON </a:t>
            </a:r>
            <a:br>
              <a:rPr kumimoji="0" lang="en-US" sz="4800" b="1" i="0" u="none" strike="noStrike" kern="1200" cap="none" spc="110" normalizeH="0" baseline="0" noProof="0">
                <a:ln>
                  <a:noFill/>
                </a:ln>
                <a:solidFill>
                  <a:schemeClr val="bg2"/>
                </a:solidFill>
                <a:effectLst/>
                <a:uLnTx/>
                <a:uFillTx/>
                <a:latin typeface="Calibri"/>
                <a:ea typeface="Fira Sans Ultra-Bold"/>
                <a:cs typeface="Fira Sans Ultra-Bold"/>
                <a:sym typeface="Fira Sans Ultra-Bold"/>
              </a:rPr>
            </a:br>
            <a:r>
              <a:rPr kumimoji="0" lang="en-US" sz="4800" b="1" i="0" u="none" strike="noStrike" kern="1200" cap="none" spc="110" normalizeH="0" baseline="0" noProof="0">
                <a:ln>
                  <a:noFill/>
                </a:ln>
                <a:solidFill>
                  <a:schemeClr val="bg2"/>
                </a:solidFill>
                <a:effectLst/>
                <a:uLnTx/>
                <a:uFillTx/>
                <a:latin typeface="Calibri"/>
                <a:ea typeface="Fira Sans Ultra-Bold"/>
                <a:cs typeface="Fira Sans Ultra-Bold"/>
                <a:sym typeface="Fira Sans Ultra-Bold"/>
              </a:rPr>
              <a:t>NEEDS AND CAPACITIES FOR</a:t>
            </a:r>
            <a:br>
              <a:rPr kumimoji="0" lang="en-US" sz="4800" b="1" i="0" u="none" strike="noStrike" kern="1200" cap="none" spc="110" normalizeH="0" baseline="0" noProof="0">
                <a:ln>
                  <a:noFill/>
                </a:ln>
                <a:solidFill>
                  <a:schemeClr val="bg2"/>
                </a:solidFill>
                <a:effectLst/>
                <a:uLnTx/>
                <a:uFillTx/>
                <a:latin typeface="Calibri"/>
                <a:ea typeface="Fira Sans Ultra-Bold"/>
                <a:cs typeface="Fira Sans Ultra-Bold"/>
                <a:sym typeface="Fira Sans Ultra-Bold"/>
              </a:rPr>
            </a:br>
            <a:r>
              <a:rPr kumimoji="0" lang="en-US" sz="4800" b="1" i="0" u="none" strike="noStrike" kern="1200" cap="none" spc="110" normalizeH="0" baseline="0" noProof="0">
                <a:ln>
                  <a:noFill/>
                </a:ln>
                <a:solidFill>
                  <a:schemeClr val="bg2"/>
                </a:solidFill>
                <a:effectLst/>
                <a:uLnTx/>
                <a:uFillTx/>
                <a:latin typeface="Calibri"/>
                <a:ea typeface="Fira Sans Ultra-Bold"/>
                <a:cs typeface="Fira Sans Ultra-Bold"/>
                <a:sym typeface="Fira Sans Ultra-Bold"/>
              </a:rPr>
              <a:t>ENFORCEMENT OF BANS OF MERCURY-ADDED SKIN LIGHTENING</a:t>
            </a:r>
            <a:br>
              <a:rPr kumimoji="0" lang="en-US" sz="4800" b="1" i="0" u="none" strike="noStrike" kern="1200" cap="none" spc="110" normalizeH="0" baseline="0" noProof="0">
                <a:ln>
                  <a:noFill/>
                </a:ln>
                <a:solidFill>
                  <a:schemeClr val="bg2"/>
                </a:solidFill>
                <a:effectLst/>
                <a:uLnTx/>
                <a:uFillTx/>
                <a:latin typeface="Calibri"/>
                <a:ea typeface="Fira Sans Ultra-Bold"/>
                <a:cs typeface="Fira Sans Ultra-Bold"/>
                <a:sym typeface="Fira Sans Ultra-Bold"/>
              </a:rPr>
            </a:br>
            <a:r>
              <a:rPr kumimoji="0" lang="en-US" sz="4800" b="1" i="0" u="none" strike="noStrike" kern="1200" cap="none" spc="110" normalizeH="0" baseline="0" noProof="0">
                <a:ln>
                  <a:noFill/>
                </a:ln>
                <a:solidFill>
                  <a:schemeClr val="bg2"/>
                </a:solidFill>
                <a:effectLst/>
                <a:uLnTx/>
                <a:uFillTx/>
                <a:latin typeface="Calibri"/>
                <a:ea typeface="Fira Sans Ultra-Bold"/>
                <a:cs typeface="Fira Sans Ultra-Bold"/>
                <a:sym typeface="Fira Sans Ultra-Bold"/>
              </a:rPr>
              <a:t>PRODUCTS</a:t>
            </a:r>
            <a:br>
              <a:rPr kumimoji="0" lang="en-US" sz="4800" b="1" i="0" u="none" strike="noStrike" kern="1200" cap="none" spc="110" normalizeH="0" baseline="0" noProof="0">
                <a:ln>
                  <a:noFill/>
                </a:ln>
                <a:solidFill>
                  <a:schemeClr val="bg2"/>
                </a:solidFill>
                <a:effectLst/>
                <a:uLnTx/>
                <a:uFillTx/>
                <a:latin typeface="Calibri"/>
                <a:ea typeface="Fira Sans Ultra-Bold"/>
                <a:cs typeface="Fira Sans Ultra-Bold"/>
                <a:sym typeface="Fira Sans Ultra-Bold"/>
              </a:rPr>
            </a:br>
            <a:endParaRPr lang="en-US" sz="5400">
              <a:solidFill>
                <a:schemeClr val="bg2"/>
              </a:solidFill>
            </a:endParaRPr>
          </a:p>
        </p:txBody>
      </p:sp>
    </p:spTree>
    <p:extLst>
      <p:ext uri="{BB962C8B-B14F-4D97-AF65-F5344CB8AC3E}">
        <p14:creationId xmlns:p14="http://schemas.microsoft.com/office/powerpoint/2010/main" val="39504558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Shape 451"/>
        <p:cNvGrpSpPr/>
        <p:nvPr/>
      </p:nvGrpSpPr>
      <p:grpSpPr>
        <a:xfrm>
          <a:off x="0" y="0"/>
          <a:ext cx="0" cy="0"/>
          <a:chOff x="0" y="0"/>
          <a:chExt cx="0" cy="0"/>
        </a:xfrm>
      </p:grpSpPr>
      <p:sp>
        <p:nvSpPr>
          <p:cNvPr id="452" name="Google Shape;452;g39310cb4df0_0_20"/>
          <p:cNvSpPr/>
          <p:nvPr/>
        </p:nvSpPr>
        <p:spPr>
          <a:xfrm>
            <a:off x="0" y="0"/>
            <a:ext cx="12192000" cy="68580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solidFill>
            <a:srgbClr val="C8DAF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453" name="Google Shape;453;g39310cb4df0_0_20"/>
          <p:cNvSpPr/>
          <p:nvPr/>
        </p:nvSpPr>
        <p:spPr>
          <a:xfrm>
            <a:off x="-322733" y="6123521"/>
            <a:ext cx="1889760" cy="1348317"/>
          </a:xfrm>
          <a:custGeom>
            <a:avLst/>
            <a:gdLst/>
            <a:ahLst/>
            <a:cxnLst/>
            <a:rect l="l" t="t" r="r" b="b"/>
            <a:pathLst>
              <a:path w="2834640" h="2022475" extrusionOk="0">
                <a:moveTo>
                  <a:pt x="1666748" y="0"/>
                </a:moveTo>
                <a:lnTo>
                  <a:pt x="548932" y="0"/>
                </a:lnTo>
                <a:lnTo>
                  <a:pt x="0" y="950849"/>
                </a:lnTo>
                <a:lnTo>
                  <a:pt x="0" y="2022094"/>
                </a:lnTo>
                <a:lnTo>
                  <a:pt x="2834068" y="2022094"/>
                </a:lnTo>
                <a:lnTo>
                  <a:pt x="1666748" y="0"/>
                </a:lnTo>
                <a:close/>
              </a:path>
            </a:pathLst>
          </a:custGeom>
          <a:solidFill>
            <a:srgbClr val="4985E8"/>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454" name="Google Shape;454;g39310cb4df0_0_20"/>
          <p:cNvSpPr txBox="1"/>
          <p:nvPr/>
        </p:nvSpPr>
        <p:spPr>
          <a:xfrm>
            <a:off x="837500" y="1425350"/>
            <a:ext cx="10517200" cy="4255866"/>
          </a:xfrm>
          <a:prstGeom prst="rect">
            <a:avLst/>
          </a:prstGeom>
          <a:noFill/>
          <a:ln>
            <a:noFill/>
          </a:ln>
        </p:spPr>
        <p:txBody>
          <a:bodyPr spcFirstLastPara="1" wrap="square" lIns="0" tIns="8467" rIns="0" bIns="0" anchor="t" anchorCtr="0">
            <a:spAutoFit/>
          </a:bodyPr>
          <a:lstStyle/>
          <a:p>
            <a:pPr marL="304815" indent="-254013" defTabSz="609630">
              <a:lnSpc>
                <a:spcPct val="115000"/>
              </a:lnSpc>
              <a:buClr>
                <a:srgbClr val="1F487C"/>
              </a:buClr>
              <a:buSzPts val="2400"/>
              <a:buFont typeface="Poppins"/>
              <a:buChar char="●"/>
            </a:pPr>
            <a:r>
              <a:rPr lang="en-US" sz="1600" kern="0">
                <a:solidFill>
                  <a:srgbClr val="1F487C"/>
                </a:solidFill>
                <a:latin typeface="Poppins"/>
                <a:ea typeface="Poppins"/>
                <a:cs typeface="Poppins"/>
                <a:sym typeface="Poppins"/>
              </a:rPr>
              <a:t>What level of coordination does the Jamaica Customs Agency currently have with other agencies (e.g., Health, Environment, standards authorities) regarding harmful or non-compliant products?</a:t>
            </a:r>
            <a:br>
              <a:rPr lang="en-US" sz="1600" kern="0">
                <a:solidFill>
                  <a:srgbClr val="1F487C"/>
                </a:solidFill>
                <a:latin typeface="Poppins"/>
                <a:ea typeface="Poppins"/>
                <a:cs typeface="Poppins"/>
                <a:sym typeface="Poppins"/>
              </a:rPr>
            </a:br>
            <a:endParaRPr sz="1600" kern="0">
              <a:solidFill>
                <a:srgbClr val="1F487C"/>
              </a:solidFill>
              <a:latin typeface="Poppins"/>
              <a:ea typeface="Poppins"/>
              <a:cs typeface="Poppins"/>
              <a:sym typeface="Poppins"/>
            </a:endParaRPr>
          </a:p>
          <a:p>
            <a:pPr marL="304815" indent="-254013" defTabSz="609630">
              <a:lnSpc>
                <a:spcPct val="115000"/>
              </a:lnSpc>
              <a:buClr>
                <a:srgbClr val="1F487C"/>
              </a:buClr>
              <a:buSzPts val="2400"/>
              <a:buFont typeface="Poppins"/>
              <a:buChar char="●"/>
            </a:pPr>
            <a:r>
              <a:rPr lang="en-US" sz="1600" kern="0">
                <a:solidFill>
                  <a:srgbClr val="1F487C"/>
                </a:solidFill>
                <a:latin typeface="Poppins"/>
                <a:ea typeface="Poppins"/>
                <a:cs typeface="Poppins"/>
                <a:sym typeface="Poppins"/>
              </a:rPr>
              <a:t>How is information shared and joint action coordinated between Customs and these agencies (e.g., formal agreements, joint operations, informal communication)?</a:t>
            </a:r>
            <a:br>
              <a:rPr lang="en-US" sz="1600" kern="0">
                <a:solidFill>
                  <a:srgbClr val="1F487C"/>
                </a:solidFill>
                <a:latin typeface="Poppins"/>
                <a:ea typeface="Poppins"/>
                <a:cs typeface="Poppins"/>
                <a:sym typeface="Poppins"/>
              </a:rPr>
            </a:br>
            <a:endParaRPr sz="1600" kern="0">
              <a:solidFill>
                <a:srgbClr val="1F487C"/>
              </a:solidFill>
              <a:latin typeface="Poppins"/>
              <a:ea typeface="Poppins"/>
              <a:cs typeface="Poppins"/>
              <a:sym typeface="Poppins"/>
            </a:endParaRPr>
          </a:p>
          <a:p>
            <a:pPr marL="304815" indent="-254013" defTabSz="609630">
              <a:lnSpc>
                <a:spcPct val="115000"/>
              </a:lnSpc>
              <a:buClr>
                <a:srgbClr val="1F487C"/>
              </a:buClr>
              <a:buSzPts val="2400"/>
              <a:buFont typeface="Poppins"/>
              <a:buChar char="●"/>
            </a:pPr>
            <a:r>
              <a:rPr lang="en-US" sz="1600" kern="0">
                <a:solidFill>
                  <a:srgbClr val="1F487C"/>
                </a:solidFill>
                <a:latin typeface="Poppins"/>
                <a:ea typeface="Poppins"/>
                <a:cs typeface="Poppins"/>
                <a:sym typeface="Poppins"/>
              </a:rPr>
              <a:t>What procedures are followed when harmful or non-compliant products are confiscated, and which agencies are involved afterward?</a:t>
            </a:r>
            <a:br>
              <a:rPr lang="en-US" sz="1600" kern="0">
                <a:solidFill>
                  <a:srgbClr val="1F487C"/>
                </a:solidFill>
                <a:latin typeface="Poppins"/>
                <a:ea typeface="Poppins"/>
                <a:cs typeface="Poppins"/>
                <a:sym typeface="Poppins"/>
              </a:rPr>
            </a:br>
            <a:endParaRPr sz="1600" kern="0">
              <a:solidFill>
                <a:srgbClr val="1F487C"/>
              </a:solidFill>
              <a:latin typeface="Poppins"/>
              <a:ea typeface="Poppins"/>
              <a:cs typeface="Poppins"/>
              <a:sym typeface="Poppins"/>
            </a:endParaRPr>
          </a:p>
          <a:p>
            <a:pPr marL="304815" indent="-254013" defTabSz="609630">
              <a:lnSpc>
                <a:spcPct val="115000"/>
              </a:lnSpc>
              <a:buClr>
                <a:srgbClr val="1F487C"/>
              </a:buClr>
              <a:buSzPts val="2400"/>
              <a:buFont typeface="Poppins"/>
              <a:buChar char="●"/>
            </a:pPr>
            <a:r>
              <a:rPr lang="en-US" sz="1600" kern="0">
                <a:solidFill>
                  <a:srgbClr val="1F487C"/>
                </a:solidFill>
                <a:latin typeface="Poppins"/>
                <a:ea typeface="Poppins"/>
                <a:cs typeface="Poppins"/>
                <a:sym typeface="Poppins"/>
              </a:rPr>
              <a:t>Does Customs participate in market surveillance activities beyond points of entry, and if so, what is its role?</a:t>
            </a:r>
            <a:br>
              <a:rPr lang="en-US" sz="1600" kern="0">
                <a:solidFill>
                  <a:srgbClr val="1F487C"/>
                </a:solidFill>
                <a:latin typeface="Poppins"/>
                <a:ea typeface="Poppins"/>
                <a:cs typeface="Poppins"/>
                <a:sym typeface="Poppins"/>
              </a:rPr>
            </a:br>
            <a:br>
              <a:rPr lang="en-US" sz="1600" kern="0">
                <a:solidFill>
                  <a:srgbClr val="1F487C"/>
                </a:solidFill>
                <a:latin typeface="Poppins"/>
                <a:ea typeface="Poppins"/>
                <a:cs typeface="Poppins"/>
                <a:sym typeface="Poppins"/>
              </a:rPr>
            </a:br>
            <a:endParaRPr sz="1600" kern="0">
              <a:solidFill>
                <a:srgbClr val="1F487C"/>
              </a:solidFill>
              <a:latin typeface="Poppins"/>
              <a:ea typeface="Poppins"/>
              <a:cs typeface="Poppins"/>
              <a:sym typeface="Poppins"/>
            </a:endParaRPr>
          </a:p>
          <a:p>
            <a:pPr marL="304815" indent="-254013" defTabSz="609630">
              <a:lnSpc>
                <a:spcPct val="115000"/>
              </a:lnSpc>
              <a:buClr>
                <a:srgbClr val="1F487C"/>
              </a:buClr>
              <a:buSzPts val="2400"/>
              <a:buFont typeface="Poppins"/>
              <a:buChar char="●"/>
            </a:pPr>
            <a:r>
              <a:rPr lang="en-US" sz="1600" kern="0">
                <a:solidFill>
                  <a:srgbClr val="1F487C"/>
                </a:solidFill>
                <a:latin typeface="Poppins"/>
                <a:ea typeface="Poppins"/>
                <a:cs typeface="Poppins"/>
                <a:sym typeface="Poppins"/>
              </a:rPr>
              <a:t>What are the main challenges or gaps in interagency collaboration, and what support or improvements would strengthen coordination?</a:t>
            </a:r>
            <a:endParaRPr sz="1600" kern="0">
              <a:solidFill>
                <a:srgbClr val="1F487C"/>
              </a:solidFill>
              <a:latin typeface="Poppins"/>
              <a:ea typeface="Poppins"/>
              <a:cs typeface="Poppins"/>
              <a:sym typeface="Poppins"/>
            </a:endParaRPr>
          </a:p>
        </p:txBody>
      </p:sp>
      <p:sp>
        <p:nvSpPr>
          <p:cNvPr id="455" name="Google Shape;455;g39310cb4df0_0_20" descr="$PPTXTitle"/>
          <p:cNvSpPr txBox="1">
            <a:spLocks noGrp="1"/>
          </p:cNvSpPr>
          <p:nvPr>
            <p:ph type="title"/>
          </p:nvPr>
        </p:nvSpPr>
        <p:spPr>
          <a:xfrm>
            <a:off x="837402" y="471694"/>
            <a:ext cx="10517200" cy="624103"/>
          </a:xfrm>
          <a:prstGeom prst="rect">
            <a:avLst/>
          </a:prstGeom>
          <a:noFill/>
          <a:ln>
            <a:noFill/>
          </a:ln>
        </p:spPr>
        <p:txBody>
          <a:bodyPr spcFirstLastPara="1" wrap="square" lIns="0" tIns="8467" rIns="0" bIns="0" anchor="t" anchorCtr="0">
            <a:spAutoFit/>
          </a:bodyPr>
          <a:lstStyle/>
          <a:p>
            <a:pPr marL="8467"/>
            <a:r>
              <a:rPr lang="en-US" b="1">
                <a:solidFill>
                  <a:srgbClr val="1F487C"/>
                </a:solidFill>
                <a:latin typeface="Poppins"/>
                <a:ea typeface="Poppins"/>
                <a:cs typeface="Poppins"/>
                <a:sym typeface="Poppins"/>
              </a:rPr>
              <a:t>Discussion Questions</a:t>
            </a:r>
            <a:endParaRPr b="1">
              <a:latin typeface="Poppins"/>
              <a:ea typeface="Poppins"/>
              <a:cs typeface="Poppins"/>
              <a:sym typeface="Poppins"/>
            </a:endParaRPr>
          </a:p>
        </p:txBody>
      </p:sp>
      <p:sp>
        <p:nvSpPr>
          <p:cNvPr id="456" name="Google Shape;456;g39310cb4df0_0_20"/>
          <p:cNvSpPr/>
          <p:nvPr/>
        </p:nvSpPr>
        <p:spPr>
          <a:xfrm>
            <a:off x="10540831" y="0"/>
            <a:ext cx="1651423" cy="2033270"/>
          </a:xfrm>
          <a:custGeom>
            <a:avLst/>
            <a:gdLst/>
            <a:ahLst/>
            <a:cxnLst/>
            <a:rect l="l" t="t" r="r" b="b"/>
            <a:pathLst>
              <a:path w="2477134" h="3049905" extrusionOk="0">
                <a:moveTo>
                  <a:pt x="1651000" y="2152777"/>
                </a:moveTo>
                <a:lnTo>
                  <a:pt x="1649691" y="2101888"/>
                </a:lnTo>
                <a:lnTo>
                  <a:pt x="1645818" y="2051748"/>
                </a:lnTo>
                <a:lnTo>
                  <a:pt x="1639443" y="2002421"/>
                </a:lnTo>
                <a:lnTo>
                  <a:pt x="1630641" y="1953983"/>
                </a:lnTo>
                <a:lnTo>
                  <a:pt x="1619491" y="1906524"/>
                </a:lnTo>
                <a:lnTo>
                  <a:pt x="1606042" y="1860118"/>
                </a:lnTo>
                <a:lnTo>
                  <a:pt x="1590382" y="1814830"/>
                </a:lnTo>
                <a:lnTo>
                  <a:pt x="1572564" y="1770735"/>
                </a:lnTo>
                <a:lnTo>
                  <a:pt x="1552676" y="1727923"/>
                </a:lnTo>
                <a:lnTo>
                  <a:pt x="1530769" y="1686458"/>
                </a:lnTo>
                <a:lnTo>
                  <a:pt x="1506931" y="1646415"/>
                </a:lnTo>
                <a:lnTo>
                  <a:pt x="1481226" y="1607883"/>
                </a:lnTo>
                <a:lnTo>
                  <a:pt x="1453705" y="1570926"/>
                </a:lnTo>
                <a:lnTo>
                  <a:pt x="1424470" y="1535620"/>
                </a:lnTo>
                <a:lnTo>
                  <a:pt x="1393558" y="1502041"/>
                </a:lnTo>
                <a:lnTo>
                  <a:pt x="1361071" y="1470266"/>
                </a:lnTo>
                <a:lnTo>
                  <a:pt x="1327048" y="1440370"/>
                </a:lnTo>
                <a:lnTo>
                  <a:pt x="1291577" y="1412443"/>
                </a:lnTo>
                <a:lnTo>
                  <a:pt x="1254721" y="1386535"/>
                </a:lnTo>
                <a:lnTo>
                  <a:pt x="1216558" y="1362735"/>
                </a:lnTo>
                <a:lnTo>
                  <a:pt x="1177150" y="1341120"/>
                </a:lnTo>
                <a:lnTo>
                  <a:pt x="1136573" y="1321777"/>
                </a:lnTo>
                <a:lnTo>
                  <a:pt x="1094892" y="1304747"/>
                </a:lnTo>
                <a:lnTo>
                  <a:pt x="1052169" y="1290142"/>
                </a:lnTo>
                <a:lnTo>
                  <a:pt x="1008481" y="1278026"/>
                </a:lnTo>
                <a:lnTo>
                  <a:pt x="963904" y="1268463"/>
                </a:lnTo>
                <a:lnTo>
                  <a:pt x="918502" y="1261541"/>
                </a:lnTo>
                <a:lnTo>
                  <a:pt x="872337" y="1257325"/>
                </a:lnTo>
                <a:lnTo>
                  <a:pt x="825500" y="1255903"/>
                </a:lnTo>
                <a:lnTo>
                  <a:pt x="778662" y="1257325"/>
                </a:lnTo>
                <a:lnTo>
                  <a:pt x="732510" y="1261541"/>
                </a:lnTo>
                <a:lnTo>
                  <a:pt x="687120" y="1268463"/>
                </a:lnTo>
                <a:lnTo>
                  <a:pt x="642543" y="1278026"/>
                </a:lnTo>
                <a:lnTo>
                  <a:pt x="598868" y="1290142"/>
                </a:lnTo>
                <a:lnTo>
                  <a:pt x="556145" y="1304747"/>
                </a:lnTo>
                <a:lnTo>
                  <a:pt x="514464" y="1321777"/>
                </a:lnTo>
                <a:lnTo>
                  <a:pt x="473887" y="1341120"/>
                </a:lnTo>
                <a:lnTo>
                  <a:pt x="434479" y="1362735"/>
                </a:lnTo>
                <a:lnTo>
                  <a:pt x="396316" y="1386535"/>
                </a:lnTo>
                <a:lnTo>
                  <a:pt x="359460" y="1412443"/>
                </a:lnTo>
                <a:lnTo>
                  <a:pt x="323989" y="1440370"/>
                </a:lnTo>
                <a:lnTo>
                  <a:pt x="289979" y="1470266"/>
                </a:lnTo>
                <a:lnTo>
                  <a:pt x="257479" y="1502041"/>
                </a:lnTo>
                <a:lnTo>
                  <a:pt x="226568" y="1535620"/>
                </a:lnTo>
                <a:lnTo>
                  <a:pt x="197319" y="1570926"/>
                </a:lnTo>
                <a:lnTo>
                  <a:pt x="169799" y="1607883"/>
                </a:lnTo>
                <a:lnTo>
                  <a:pt x="144094" y="1646415"/>
                </a:lnTo>
                <a:lnTo>
                  <a:pt x="120243" y="1686458"/>
                </a:lnTo>
                <a:lnTo>
                  <a:pt x="98336" y="1727923"/>
                </a:lnTo>
                <a:lnTo>
                  <a:pt x="78447" y="1770735"/>
                </a:lnTo>
                <a:lnTo>
                  <a:pt x="60629" y="1814830"/>
                </a:lnTo>
                <a:lnTo>
                  <a:pt x="44958" y="1860118"/>
                </a:lnTo>
                <a:lnTo>
                  <a:pt x="31508" y="1906524"/>
                </a:lnTo>
                <a:lnTo>
                  <a:pt x="20345" y="1953983"/>
                </a:lnTo>
                <a:lnTo>
                  <a:pt x="11544" y="2002421"/>
                </a:lnTo>
                <a:lnTo>
                  <a:pt x="5181" y="2051748"/>
                </a:lnTo>
                <a:lnTo>
                  <a:pt x="1295" y="2101888"/>
                </a:lnTo>
                <a:lnTo>
                  <a:pt x="0" y="2152777"/>
                </a:lnTo>
                <a:lnTo>
                  <a:pt x="1295" y="2203691"/>
                </a:lnTo>
                <a:lnTo>
                  <a:pt x="5181" y="2253843"/>
                </a:lnTo>
                <a:lnTo>
                  <a:pt x="11544" y="2303183"/>
                </a:lnTo>
                <a:lnTo>
                  <a:pt x="20345" y="2351621"/>
                </a:lnTo>
                <a:lnTo>
                  <a:pt x="31508" y="2399093"/>
                </a:lnTo>
                <a:lnTo>
                  <a:pt x="44958" y="2445512"/>
                </a:lnTo>
                <a:lnTo>
                  <a:pt x="60629" y="2490813"/>
                </a:lnTo>
                <a:lnTo>
                  <a:pt x="78447" y="2534907"/>
                </a:lnTo>
                <a:lnTo>
                  <a:pt x="98336" y="2577731"/>
                </a:lnTo>
                <a:lnTo>
                  <a:pt x="120243" y="2619197"/>
                </a:lnTo>
                <a:lnTo>
                  <a:pt x="144094" y="2659240"/>
                </a:lnTo>
                <a:lnTo>
                  <a:pt x="169799" y="2697784"/>
                </a:lnTo>
                <a:lnTo>
                  <a:pt x="197319" y="2734741"/>
                </a:lnTo>
                <a:lnTo>
                  <a:pt x="226568" y="2770060"/>
                </a:lnTo>
                <a:lnTo>
                  <a:pt x="257479" y="2803639"/>
                </a:lnTo>
                <a:lnTo>
                  <a:pt x="289979" y="2835414"/>
                </a:lnTo>
                <a:lnTo>
                  <a:pt x="323989" y="2865310"/>
                </a:lnTo>
                <a:lnTo>
                  <a:pt x="359460" y="2893250"/>
                </a:lnTo>
                <a:lnTo>
                  <a:pt x="396316" y="2919158"/>
                </a:lnTo>
                <a:lnTo>
                  <a:pt x="434479" y="2942945"/>
                </a:lnTo>
                <a:lnTo>
                  <a:pt x="473887" y="2964561"/>
                </a:lnTo>
                <a:lnTo>
                  <a:pt x="514464" y="2983915"/>
                </a:lnTo>
                <a:lnTo>
                  <a:pt x="556145" y="3000933"/>
                </a:lnTo>
                <a:lnTo>
                  <a:pt x="598868" y="3015551"/>
                </a:lnTo>
                <a:lnTo>
                  <a:pt x="642543" y="3027667"/>
                </a:lnTo>
                <a:lnTo>
                  <a:pt x="687120" y="3037230"/>
                </a:lnTo>
                <a:lnTo>
                  <a:pt x="732510" y="3044152"/>
                </a:lnTo>
                <a:lnTo>
                  <a:pt x="778662" y="3048368"/>
                </a:lnTo>
                <a:lnTo>
                  <a:pt x="825500" y="3049778"/>
                </a:lnTo>
                <a:lnTo>
                  <a:pt x="872337" y="3048368"/>
                </a:lnTo>
                <a:lnTo>
                  <a:pt x="918502" y="3044152"/>
                </a:lnTo>
                <a:lnTo>
                  <a:pt x="963904" y="3037230"/>
                </a:lnTo>
                <a:lnTo>
                  <a:pt x="1008481" y="3027667"/>
                </a:lnTo>
                <a:lnTo>
                  <a:pt x="1052169" y="3015551"/>
                </a:lnTo>
                <a:lnTo>
                  <a:pt x="1094892" y="3000933"/>
                </a:lnTo>
                <a:lnTo>
                  <a:pt x="1136573" y="2983915"/>
                </a:lnTo>
                <a:lnTo>
                  <a:pt x="1177150" y="2964561"/>
                </a:lnTo>
                <a:lnTo>
                  <a:pt x="1216558" y="2942945"/>
                </a:lnTo>
                <a:lnTo>
                  <a:pt x="1254721" y="2919158"/>
                </a:lnTo>
                <a:lnTo>
                  <a:pt x="1291577" y="2893250"/>
                </a:lnTo>
                <a:lnTo>
                  <a:pt x="1327048" y="2865310"/>
                </a:lnTo>
                <a:lnTo>
                  <a:pt x="1361071" y="2835414"/>
                </a:lnTo>
                <a:lnTo>
                  <a:pt x="1393558" y="2803639"/>
                </a:lnTo>
                <a:lnTo>
                  <a:pt x="1424470" y="2770060"/>
                </a:lnTo>
                <a:lnTo>
                  <a:pt x="1453705" y="2734741"/>
                </a:lnTo>
                <a:lnTo>
                  <a:pt x="1481226" y="2697784"/>
                </a:lnTo>
                <a:lnTo>
                  <a:pt x="1506931" y="2659240"/>
                </a:lnTo>
                <a:lnTo>
                  <a:pt x="1530769" y="2619197"/>
                </a:lnTo>
                <a:lnTo>
                  <a:pt x="1552676" y="2577731"/>
                </a:lnTo>
                <a:lnTo>
                  <a:pt x="1572564" y="2534907"/>
                </a:lnTo>
                <a:lnTo>
                  <a:pt x="1590382" y="2490813"/>
                </a:lnTo>
                <a:lnTo>
                  <a:pt x="1606042" y="2445512"/>
                </a:lnTo>
                <a:lnTo>
                  <a:pt x="1619491" y="2399093"/>
                </a:lnTo>
                <a:lnTo>
                  <a:pt x="1630641" y="2351621"/>
                </a:lnTo>
                <a:lnTo>
                  <a:pt x="1639443" y="2303183"/>
                </a:lnTo>
                <a:lnTo>
                  <a:pt x="1645818" y="2253843"/>
                </a:lnTo>
                <a:lnTo>
                  <a:pt x="1649691" y="2203691"/>
                </a:lnTo>
                <a:lnTo>
                  <a:pt x="1651000" y="2152777"/>
                </a:lnTo>
                <a:close/>
              </a:path>
              <a:path w="2477134" h="3049905" extrusionOk="0">
                <a:moveTo>
                  <a:pt x="2476754" y="0"/>
                </a:moveTo>
                <a:lnTo>
                  <a:pt x="658126" y="0"/>
                </a:lnTo>
                <a:lnTo>
                  <a:pt x="656348" y="8915"/>
                </a:lnTo>
                <a:lnTo>
                  <a:pt x="648830" y="55016"/>
                </a:lnTo>
                <a:lnTo>
                  <a:pt x="642937" y="101638"/>
                </a:lnTo>
                <a:lnTo>
                  <a:pt x="638683" y="148755"/>
                </a:lnTo>
                <a:lnTo>
                  <a:pt x="636117" y="196342"/>
                </a:lnTo>
                <a:lnTo>
                  <a:pt x="635254" y="244348"/>
                </a:lnTo>
                <a:lnTo>
                  <a:pt x="636117" y="292366"/>
                </a:lnTo>
                <a:lnTo>
                  <a:pt x="638683" y="339940"/>
                </a:lnTo>
                <a:lnTo>
                  <a:pt x="642937" y="387045"/>
                </a:lnTo>
                <a:lnTo>
                  <a:pt x="648830" y="433666"/>
                </a:lnTo>
                <a:lnTo>
                  <a:pt x="656348" y="479755"/>
                </a:lnTo>
                <a:lnTo>
                  <a:pt x="665454" y="525297"/>
                </a:lnTo>
                <a:lnTo>
                  <a:pt x="676122" y="570242"/>
                </a:lnTo>
                <a:lnTo>
                  <a:pt x="688314" y="614591"/>
                </a:lnTo>
                <a:lnTo>
                  <a:pt x="702017" y="658291"/>
                </a:lnTo>
                <a:lnTo>
                  <a:pt x="717181" y="701319"/>
                </a:lnTo>
                <a:lnTo>
                  <a:pt x="733793" y="743648"/>
                </a:lnTo>
                <a:lnTo>
                  <a:pt x="751814" y="785241"/>
                </a:lnTo>
                <a:lnTo>
                  <a:pt x="771220" y="826071"/>
                </a:lnTo>
                <a:lnTo>
                  <a:pt x="791984" y="866114"/>
                </a:lnTo>
                <a:lnTo>
                  <a:pt x="814057" y="905332"/>
                </a:lnTo>
                <a:lnTo>
                  <a:pt x="837438" y="943711"/>
                </a:lnTo>
                <a:lnTo>
                  <a:pt x="862076" y="981202"/>
                </a:lnTo>
                <a:lnTo>
                  <a:pt x="887945" y="1017790"/>
                </a:lnTo>
                <a:lnTo>
                  <a:pt x="915022" y="1053439"/>
                </a:lnTo>
                <a:lnTo>
                  <a:pt x="943267" y="1088123"/>
                </a:lnTo>
                <a:lnTo>
                  <a:pt x="972667" y="1121803"/>
                </a:lnTo>
                <a:lnTo>
                  <a:pt x="1003185" y="1154455"/>
                </a:lnTo>
                <a:lnTo>
                  <a:pt x="1034783" y="1186053"/>
                </a:lnTo>
                <a:lnTo>
                  <a:pt x="1067447" y="1216571"/>
                </a:lnTo>
                <a:lnTo>
                  <a:pt x="1101128" y="1245958"/>
                </a:lnTo>
                <a:lnTo>
                  <a:pt x="1135811" y="1274216"/>
                </a:lnTo>
                <a:lnTo>
                  <a:pt x="1171460" y="1301292"/>
                </a:lnTo>
                <a:lnTo>
                  <a:pt x="1208049" y="1327162"/>
                </a:lnTo>
                <a:lnTo>
                  <a:pt x="1245552" y="1351800"/>
                </a:lnTo>
                <a:lnTo>
                  <a:pt x="1283931" y="1375168"/>
                </a:lnTo>
                <a:lnTo>
                  <a:pt x="1323149" y="1397254"/>
                </a:lnTo>
                <a:lnTo>
                  <a:pt x="1363205" y="1418005"/>
                </a:lnTo>
                <a:lnTo>
                  <a:pt x="1404035" y="1437411"/>
                </a:lnTo>
                <a:lnTo>
                  <a:pt x="1445641" y="1455432"/>
                </a:lnTo>
                <a:lnTo>
                  <a:pt x="1487970" y="1472044"/>
                </a:lnTo>
                <a:lnTo>
                  <a:pt x="1530997" y="1487208"/>
                </a:lnTo>
                <a:lnTo>
                  <a:pt x="1574711" y="1500911"/>
                </a:lnTo>
                <a:lnTo>
                  <a:pt x="1619059" y="1513103"/>
                </a:lnTo>
                <a:lnTo>
                  <a:pt x="1664017" y="1523771"/>
                </a:lnTo>
                <a:lnTo>
                  <a:pt x="1709559" y="1532877"/>
                </a:lnTo>
                <a:lnTo>
                  <a:pt x="1755660" y="1540395"/>
                </a:lnTo>
                <a:lnTo>
                  <a:pt x="1802282" y="1546288"/>
                </a:lnTo>
                <a:lnTo>
                  <a:pt x="1849399" y="1550543"/>
                </a:lnTo>
                <a:lnTo>
                  <a:pt x="1896986" y="1553108"/>
                </a:lnTo>
                <a:lnTo>
                  <a:pt x="1945005" y="1553972"/>
                </a:lnTo>
                <a:lnTo>
                  <a:pt x="1993011" y="1553108"/>
                </a:lnTo>
                <a:lnTo>
                  <a:pt x="2040585" y="1550543"/>
                </a:lnTo>
                <a:lnTo>
                  <a:pt x="2087689" y="1546288"/>
                </a:lnTo>
                <a:lnTo>
                  <a:pt x="2134311" y="1540395"/>
                </a:lnTo>
                <a:lnTo>
                  <a:pt x="2180399" y="1532877"/>
                </a:lnTo>
                <a:lnTo>
                  <a:pt x="2225941" y="1523771"/>
                </a:lnTo>
                <a:lnTo>
                  <a:pt x="2270887" y="1513103"/>
                </a:lnTo>
                <a:lnTo>
                  <a:pt x="2315235" y="1500911"/>
                </a:lnTo>
                <a:lnTo>
                  <a:pt x="2358936" y="1487208"/>
                </a:lnTo>
                <a:lnTo>
                  <a:pt x="2401963" y="1472044"/>
                </a:lnTo>
                <a:lnTo>
                  <a:pt x="2444292" y="1455432"/>
                </a:lnTo>
                <a:lnTo>
                  <a:pt x="2476754" y="1441373"/>
                </a:lnTo>
                <a:lnTo>
                  <a:pt x="2476754"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457" name="Google Shape;457;g39310cb4df0_0_20"/>
          <p:cNvSpPr/>
          <p:nvPr/>
        </p:nvSpPr>
        <p:spPr>
          <a:xfrm>
            <a:off x="0" y="3473789"/>
            <a:ext cx="913130" cy="1746250"/>
          </a:xfrm>
          <a:custGeom>
            <a:avLst/>
            <a:gdLst/>
            <a:ahLst/>
            <a:cxnLst/>
            <a:rect l="l" t="t" r="r" b="b"/>
            <a:pathLst>
              <a:path w="1369695" h="2619375" extrusionOk="0">
                <a:moveTo>
                  <a:pt x="59834" y="0"/>
                </a:moveTo>
                <a:lnTo>
                  <a:pt x="11821" y="863"/>
                </a:lnTo>
                <a:lnTo>
                  <a:pt x="0" y="1502"/>
                </a:lnTo>
                <a:lnTo>
                  <a:pt x="0" y="2617872"/>
                </a:lnTo>
                <a:lnTo>
                  <a:pt x="11821" y="2618511"/>
                </a:lnTo>
                <a:lnTo>
                  <a:pt x="59834" y="2619374"/>
                </a:lnTo>
                <a:lnTo>
                  <a:pt x="107848" y="2618511"/>
                </a:lnTo>
                <a:lnTo>
                  <a:pt x="155427" y="2615939"/>
                </a:lnTo>
                <a:lnTo>
                  <a:pt x="202540" y="2611690"/>
                </a:lnTo>
                <a:lnTo>
                  <a:pt x="249159" y="2605791"/>
                </a:lnTo>
                <a:lnTo>
                  <a:pt x="295255" y="2598274"/>
                </a:lnTo>
                <a:lnTo>
                  <a:pt x="340796" y="2589167"/>
                </a:lnTo>
                <a:lnTo>
                  <a:pt x="385754" y="2578500"/>
                </a:lnTo>
                <a:lnTo>
                  <a:pt x="430100" y="2566304"/>
                </a:lnTo>
                <a:lnTo>
                  <a:pt x="473803" y="2552606"/>
                </a:lnTo>
                <a:lnTo>
                  <a:pt x="516834" y="2537437"/>
                </a:lnTo>
                <a:lnTo>
                  <a:pt x="559163" y="2520827"/>
                </a:lnTo>
                <a:lnTo>
                  <a:pt x="600761" y="2502805"/>
                </a:lnTo>
                <a:lnTo>
                  <a:pt x="641598" y="2483401"/>
                </a:lnTo>
                <a:lnTo>
                  <a:pt x="681645" y="2462644"/>
                </a:lnTo>
                <a:lnTo>
                  <a:pt x="720872" y="2440563"/>
                </a:lnTo>
                <a:lnTo>
                  <a:pt x="759249" y="2417189"/>
                </a:lnTo>
                <a:lnTo>
                  <a:pt x="796747" y="2392551"/>
                </a:lnTo>
                <a:lnTo>
                  <a:pt x="833336" y="2366679"/>
                </a:lnTo>
                <a:lnTo>
                  <a:pt x="868987" y="2339602"/>
                </a:lnTo>
                <a:lnTo>
                  <a:pt x="903670" y="2311350"/>
                </a:lnTo>
                <a:lnTo>
                  <a:pt x="937355" y="2281951"/>
                </a:lnTo>
                <a:lnTo>
                  <a:pt x="970013" y="2251437"/>
                </a:lnTo>
                <a:lnTo>
                  <a:pt x="1001614" y="2219837"/>
                </a:lnTo>
                <a:lnTo>
                  <a:pt x="1032129" y="2187179"/>
                </a:lnTo>
                <a:lnTo>
                  <a:pt x="1061527" y="2153494"/>
                </a:lnTo>
                <a:lnTo>
                  <a:pt x="1089781" y="2118812"/>
                </a:lnTo>
                <a:lnTo>
                  <a:pt x="1116859" y="2083161"/>
                </a:lnTo>
                <a:lnTo>
                  <a:pt x="1142732" y="2046572"/>
                </a:lnTo>
                <a:lnTo>
                  <a:pt x="1167371" y="2009074"/>
                </a:lnTo>
                <a:lnTo>
                  <a:pt x="1190746" y="1970696"/>
                </a:lnTo>
                <a:lnTo>
                  <a:pt x="1212827" y="1931469"/>
                </a:lnTo>
                <a:lnTo>
                  <a:pt x="1233585" y="1891421"/>
                </a:lnTo>
                <a:lnTo>
                  <a:pt x="1252991" y="1850583"/>
                </a:lnTo>
                <a:lnTo>
                  <a:pt x="1271014" y="1808984"/>
                </a:lnTo>
                <a:lnTo>
                  <a:pt x="1287625" y="1766653"/>
                </a:lnTo>
                <a:lnTo>
                  <a:pt x="1302794" y="1723620"/>
                </a:lnTo>
                <a:lnTo>
                  <a:pt x="1316493" y="1679915"/>
                </a:lnTo>
                <a:lnTo>
                  <a:pt x="1328690" y="1635568"/>
                </a:lnTo>
                <a:lnTo>
                  <a:pt x="1339358" y="1590607"/>
                </a:lnTo>
                <a:lnTo>
                  <a:pt x="1348465" y="1545063"/>
                </a:lnTo>
                <a:lnTo>
                  <a:pt x="1355983" y="1498964"/>
                </a:lnTo>
                <a:lnTo>
                  <a:pt x="1361882" y="1452342"/>
                </a:lnTo>
                <a:lnTo>
                  <a:pt x="1366132" y="1405224"/>
                </a:lnTo>
                <a:lnTo>
                  <a:pt x="1368704" y="1357642"/>
                </a:lnTo>
                <a:lnTo>
                  <a:pt x="1369568" y="1309624"/>
                </a:lnTo>
                <a:lnTo>
                  <a:pt x="1368704" y="1261614"/>
                </a:lnTo>
                <a:lnTo>
                  <a:pt x="1366132" y="1214039"/>
                </a:lnTo>
                <a:lnTo>
                  <a:pt x="1361882" y="1166929"/>
                </a:lnTo>
                <a:lnTo>
                  <a:pt x="1355983" y="1120314"/>
                </a:lnTo>
                <a:lnTo>
                  <a:pt x="1348465" y="1074222"/>
                </a:lnTo>
                <a:lnTo>
                  <a:pt x="1339358" y="1028685"/>
                </a:lnTo>
                <a:lnTo>
                  <a:pt x="1328690" y="983730"/>
                </a:lnTo>
                <a:lnTo>
                  <a:pt x="1316493" y="939388"/>
                </a:lnTo>
                <a:lnTo>
                  <a:pt x="1302794" y="895689"/>
                </a:lnTo>
                <a:lnTo>
                  <a:pt x="1287625" y="852661"/>
                </a:lnTo>
                <a:lnTo>
                  <a:pt x="1271014" y="810336"/>
                </a:lnTo>
                <a:lnTo>
                  <a:pt x="1252991" y="768741"/>
                </a:lnTo>
                <a:lnTo>
                  <a:pt x="1233585" y="727907"/>
                </a:lnTo>
                <a:lnTo>
                  <a:pt x="1212827" y="687864"/>
                </a:lnTo>
                <a:lnTo>
                  <a:pt x="1190746" y="648640"/>
                </a:lnTo>
                <a:lnTo>
                  <a:pt x="1167371" y="610266"/>
                </a:lnTo>
                <a:lnTo>
                  <a:pt x="1142732" y="572771"/>
                </a:lnTo>
                <a:lnTo>
                  <a:pt x="1116859" y="536185"/>
                </a:lnTo>
                <a:lnTo>
                  <a:pt x="1089781" y="500538"/>
                </a:lnTo>
                <a:lnTo>
                  <a:pt x="1061527" y="465858"/>
                </a:lnTo>
                <a:lnTo>
                  <a:pt x="1032129" y="432175"/>
                </a:lnTo>
                <a:lnTo>
                  <a:pt x="1001614" y="399520"/>
                </a:lnTo>
                <a:lnTo>
                  <a:pt x="970013" y="367922"/>
                </a:lnTo>
                <a:lnTo>
                  <a:pt x="937355" y="337410"/>
                </a:lnTo>
                <a:lnTo>
                  <a:pt x="903670" y="308013"/>
                </a:lnTo>
                <a:lnTo>
                  <a:pt x="868987" y="279763"/>
                </a:lnTo>
                <a:lnTo>
                  <a:pt x="833336" y="252687"/>
                </a:lnTo>
                <a:lnTo>
                  <a:pt x="796747" y="226816"/>
                </a:lnTo>
                <a:lnTo>
                  <a:pt x="759249" y="202179"/>
                </a:lnTo>
                <a:lnTo>
                  <a:pt x="720872" y="178806"/>
                </a:lnTo>
                <a:lnTo>
                  <a:pt x="681645" y="156727"/>
                </a:lnTo>
                <a:lnTo>
                  <a:pt x="641598" y="135970"/>
                </a:lnTo>
                <a:lnTo>
                  <a:pt x="600761" y="116566"/>
                </a:lnTo>
                <a:lnTo>
                  <a:pt x="559163" y="98545"/>
                </a:lnTo>
                <a:lnTo>
                  <a:pt x="516834" y="81935"/>
                </a:lnTo>
                <a:lnTo>
                  <a:pt x="473803" y="66767"/>
                </a:lnTo>
                <a:lnTo>
                  <a:pt x="430100" y="53070"/>
                </a:lnTo>
                <a:lnTo>
                  <a:pt x="385754" y="40873"/>
                </a:lnTo>
                <a:lnTo>
                  <a:pt x="340796" y="30207"/>
                </a:lnTo>
                <a:lnTo>
                  <a:pt x="295255" y="21100"/>
                </a:lnTo>
                <a:lnTo>
                  <a:pt x="249159" y="13583"/>
                </a:lnTo>
                <a:lnTo>
                  <a:pt x="202540" y="7684"/>
                </a:lnTo>
                <a:lnTo>
                  <a:pt x="155427" y="3435"/>
                </a:lnTo>
                <a:lnTo>
                  <a:pt x="107848" y="863"/>
                </a:lnTo>
                <a:lnTo>
                  <a:pt x="59834"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458" name="Google Shape;458;g39310cb4df0_0_20"/>
          <p:cNvSpPr/>
          <p:nvPr/>
        </p:nvSpPr>
        <p:spPr>
          <a:xfrm>
            <a:off x="7760886" y="4376844"/>
            <a:ext cx="1746250" cy="1746673"/>
          </a:xfrm>
          <a:custGeom>
            <a:avLst/>
            <a:gdLst/>
            <a:ahLst/>
            <a:cxnLst/>
            <a:rect l="l" t="t" r="r" b="b"/>
            <a:pathLst>
              <a:path w="2619375" h="2620009" extrusionOk="0">
                <a:moveTo>
                  <a:pt x="1309751" y="0"/>
                </a:moveTo>
                <a:lnTo>
                  <a:pt x="1261732" y="863"/>
                </a:lnTo>
                <a:lnTo>
                  <a:pt x="1214150" y="3435"/>
                </a:lnTo>
                <a:lnTo>
                  <a:pt x="1167032" y="7684"/>
                </a:lnTo>
                <a:lnTo>
                  <a:pt x="1120410" y="13583"/>
                </a:lnTo>
                <a:lnTo>
                  <a:pt x="1074311" y="21100"/>
                </a:lnTo>
                <a:lnTo>
                  <a:pt x="1028767" y="30207"/>
                </a:lnTo>
                <a:lnTo>
                  <a:pt x="983806" y="40874"/>
                </a:lnTo>
                <a:lnTo>
                  <a:pt x="939459" y="53070"/>
                </a:lnTo>
                <a:lnTo>
                  <a:pt x="895754" y="66768"/>
                </a:lnTo>
                <a:lnTo>
                  <a:pt x="852721" y="81937"/>
                </a:lnTo>
                <a:lnTo>
                  <a:pt x="810390" y="98547"/>
                </a:lnTo>
                <a:lnTo>
                  <a:pt x="768791" y="116569"/>
                </a:lnTo>
                <a:lnTo>
                  <a:pt x="727953" y="135973"/>
                </a:lnTo>
                <a:lnTo>
                  <a:pt x="687905" y="156730"/>
                </a:lnTo>
                <a:lnTo>
                  <a:pt x="648678" y="178811"/>
                </a:lnTo>
                <a:lnTo>
                  <a:pt x="610300" y="202185"/>
                </a:lnTo>
                <a:lnTo>
                  <a:pt x="572802" y="226823"/>
                </a:lnTo>
                <a:lnTo>
                  <a:pt x="536213" y="252695"/>
                </a:lnTo>
                <a:lnTo>
                  <a:pt x="500562" y="279772"/>
                </a:lnTo>
                <a:lnTo>
                  <a:pt x="465880" y="308024"/>
                </a:lnTo>
                <a:lnTo>
                  <a:pt x="432195" y="337423"/>
                </a:lnTo>
                <a:lnTo>
                  <a:pt x="399537" y="367937"/>
                </a:lnTo>
                <a:lnTo>
                  <a:pt x="367937" y="399537"/>
                </a:lnTo>
                <a:lnTo>
                  <a:pt x="337423" y="432195"/>
                </a:lnTo>
                <a:lnTo>
                  <a:pt x="308024" y="465880"/>
                </a:lnTo>
                <a:lnTo>
                  <a:pt x="279772" y="500562"/>
                </a:lnTo>
                <a:lnTo>
                  <a:pt x="252695" y="536213"/>
                </a:lnTo>
                <a:lnTo>
                  <a:pt x="226823" y="572802"/>
                </a:lnTo>
                <a:lnTo>
                  <a:pt x="202185" y="610300"/>
                </a:lnTo>
                <a:lnTo>
                  <a:pt x="178811" y="648678"/>
                </a:lnTo>
                <a:lnTo>
                  <a:pt x="156730" y="687905"/>
                </a:lnTo>
                <a:lnTo>
                  <a:pt x="135973" y="727953"/>
                </a:lnTo>
                <a:lnTo>
                  <a:pt x="116569" y="768791"/>
                </a:lnTo>
                <a:lnTo>
                  <a:pt x="98547" y="810390"/>
                </a:lnTo>
                <a:lnTo>
                  <a:pt x="81937" y="852721"/>
                </a:lnTo>
                <a:lnTo>
                  <a:pt x="66768" y="895754"/>
                </a:lnTo>
                <a:lnTo>
                  <a:pt x="53070" y="939459"/>
                </a:lnTo>
                <a:lnTo>
                  <a:pt x="40874" y="983806"/>
                </a:lnTo>
                <a:lnTo>
                  <a:pt x="30207" y="1028767"/>
                </a:lnTo>
                <a:lnTo>
                  <a:pt x="21100" y="1074311"/>
                </a:lnTo>
                <a:lnTo>
                  <a:pt x="13583" y="1120410"/>
                </a:lnTo>
                <a:lnTo>
                  <a:pt x="7684" y="1167032"/>
                </a:lnTo>
                <a:lnTo>
                  <a:pt x="3435" y="1214150"/>
                </a:lnTo>
                <a:lnTo>
                  <a:pt x="863" y="1261732"/>
                </a:lnTo>
                <a:lnTo>
                  <a:pt x="0" y="1309750"/>
                </a:lnTo>
                <a:lnTo>
                  <a:pt x="863" y="1357760"/>
                </a:lnTo>
                <a:lnTo>
                  <a:pt x="3435" y="1405335"/>
                </a:lnTo>
                <a:lnTo>
                  <a:pt x="7684" y="1452445"/>
                </a:lnTo>
                <a:lnTo>
                  <a:pt x="13583" y="1499061"/>
                </a:lnTo>
                <a:lnTo>
                  <a:pt x="21100" y="1545153"/>
                </a:lnTo>
                <a:lnTo>
                  <a:pt x="30207" y="1590691"/>
                </a:lnTo>
                <a:lnTo>
                  <a:pt x="40874" y="1635647"/>
                </a:lnTo>
                <a:lnTo>
                  <a:pt x="53070" y="1679989"/>
                </a:lnTo>
                <a:lnTo>
                  <a:pt x="66768" y="1723689"/>
                </a:lnTo>
                <a:lnTo>
                  <a:pt x="81937" y="1766717"/>
                </a:lnTo>
                <a:lnTo>
                  <a:pt x="98547" y="1809044"/>
                </a:lnTo>
                <a:lnTo>
                  <a:pt x="116569" y="1850640"/>
                </a:lnTo>
                <a:lnTo>
                  <a:pt x="135973" y="1891474"/>
                </a:lnTo>
                <a:lnTo>
                  <a:pt x="156730" y="1931519"/>
                </a:lnTo>
                <a:lnTo>
                  <a:pt x="178811" y="1970744"/>
                </a:lnTo>
                <a:lnTo>
                  <a:pt x="202185" y="2009119"/>
                </a:lnTo>
                <a:lnTo>
                  <a:pt x="226823" y="2046615"/>
                </a:lnTo>
                <a:lnTo>
                  <a:pt x="252695" y="2083202"/>
                </a:lnTo>
                <a:lnTo>
                  <a:pt x="279772" y="2118851"/>
                </a:lnTo>
                <a:lnTo>
                  <a:pt x="308024" y="2153532"/>
                </a:lnTo>
                <a:lnTo>
                  <a:pt x="337423" y="2187216"/>
                </a:lnTo>
                <a:lnTo>
                  <a:pt x="367937" y="2219872"/>
                </a:lnTo>
                <a:lnTo>
                  <a:pt x="399537" y="2251472"/>
                </a:lnTo>
                <a:lnTo>
                  <a:pt x="432195" y="2281985"/>
                </a:lnTo>
                <a:lnTo>
                  <a:pt x="465880" y="2311383"/>
                </a:lnTo>
                <a:lnTo>
                  <a:pt x="500562" y="2339635"/>
                </a:lnTo>
                <a:lnTo>
                  <a:pt x="536213" y="2366712"/>
                </a:lnTo>
                <a:lnTo>
                  <a:pt x="572802" y="2392584"/>
                </a:lnTo>
                <a:lnTo>
                  <a:pt x="610300" y="2417222"/>
                </a:lnTo>
                <a:lnTo>
                  <a:pt x="648678" y="2440596"/>
                </a:lnTo>
                <a:lnTo>
                  <a:pt x="687905" y="2462677"/>
                </a:lnTo>
                <a:lnTo>
                  <a:pt x="727953" y="2483434"/>
                </a:lnTo>
                <a:lnTo>
                  <a:pt x="768791" y="2502839"/>
                </a:lnTo>
                <a:lnTo>
                  <a:pt x="810390" y="2520861"/>
                </a:lnTo>
                <a:lnTo>
                  <a:pt x="852721" y="2537472"/>
                </a:lnTo>
                <a:lnTo>
                  <a:pt x="895754" y="2552641"/>
                </a:lnTo>
                <a:lnTo>
                  <a:pt x="939459" y="2566339"/>
                </a:lnTo>
                <a:lnTo>
                  <a:pt x="983806" y="2578537"/>
                </a:lnTo>
                <a:lnTo>
                  <a:pt x="1028767" y="2589204"/>
                </a:lnTo>
                <a:lnTo>
                  <a:pt x="1074311" y="2598311"/>
                </a:lnTo>
                <a:lnTo>
                  <a:pt x="1120410" y="2605829"/>
                </a:lnTo>
                <a:lnTo>
                  <a:pt x="1167032" y="2611727"/>
                </a:lnTo>
                <a:lnTo>
                  <a:pt x="1214150" y="2615977"/>
                </a:lnTo>
                <a:lnTo>
                  <a:pt x="1261732" y="2618549"/>
                </a:lnTo>
                <a:lnTo>
                  <a:pt x="1309751" y="2619413"/>
                </a:lnTo>
                <a:lnTo>
                  <a:pt x="1357760" y="2618549"/>
                </a:lnTo>
                <a:lnTo>
                  <a:pt x="1405335" y="2615977"/>
                </a:lnTo>
                <a:lnTo>
                  <a:pt x="1452445" y="2611727"/>
                </a:lnTo>
                <a:lnTo>
                  <a:pt x="1499060" y="2605829"/>
                </a:lnTo>
                <a:lnTo>
                  <a:pt x="1545152" y="2598311"/>
                </a:lnTo>
                <a:lnTo>
                  <a:pt x="1590689" y="2589204"/>
                </a:lnTo>
                <a:lnTo>
                  <a:pt x="1635644" y="2578537"/>
                </a:lnTo>
                <a:lnTo>
                  <a:pt x="1679986" y="2566339"/>
                </a:lnTo>
                <a:lnTo>
                  <a:pt x="1723685" y="2552641"/>
                </a:lnTo>
                <a:lnTo>
                  <a:pt x="1766713" y="2537472"/>
                </a:lnTo>
                <a:lnTo>
                  <a:pt x="1809038" y="2520861"/>
                </a:lnTo>
                <a:lnTo>
                  <a:pt x="1850633" y="2502839"/>
                </a:lnTo>
                <a:lnTo>
                  <a:pt x="1891467" y="2483434"/>
                </a:lnTo>
                <a:lnTo>
                  <a:pt x="1931510" y="2462677"/>
                </a:lnTo>
                <a:lnTo>
                  <a:pt x="1970734" y="2440596"/>
                </a:lnTo>
                <a:lnTo>
                  <a:pt x="2009108" y="2417222"/>
                </a:lnTo>
                <a:lnTo>
                  <a:pt x="2046603" y="2392584"/>
                </a:lnTo>
                <a:lnTo>
                  <a:pt x="2083189" y="2366712"/>
                </a:lnTo>
                <a:lnTo>
                  <a:pt x="2118836" y="2339635"/>
                </a:lnTo>
                <a:lnTo>
                  <a:pt x="2153516" y="2311383"/>
                </a:lnTo>
                <a:lnTo>
                  <a:pt x="2187199" y="2281985"/>
                </a:lnTo>
                <a:lnTo>
                  <a:pt x="2219854" y="2251472"/>
                </a:lnTo>
                <a:lnTo>
                  <a:pt x="2251452" y="2219872"/>
                </a:lnTo>
                <a:lnTo>
                  <a:pt x="2281964" y="2187216"/>
                </a:lnTo>
                <a:lnTo>
                  <a:pt x="2311361" y="2153532"/>
                </a:lnTo>
                <a:lnTo>
                  <a:pt x="2339611" y="2118851"/>
                </a:lnTo>
                <a:lnTo>
                  <a:pt x="2366687" y="2083202"/>
                </a:lnTo>
                <a:lnTo>
                  <a:pt x="2392558" y="2046615"/>
                </a:lnTo>
                <a:lnTo>
                  <a:pt x="2417195" y="2009119"/>
                </a:lnTo>
                <a:lnTo>
                  <a:pt x="2440568" y="1970744"/>
                </a:lnTo>
                <a:lnTo>
                  <a:pt x="2462647" y="1931519"/>
                </a:lnTo>
                <a:lnTo>
                  <a:pt x="2483404" y="1891474"/>
                </a:lnTo>
                <a:lnTo>
                  <a:pt x="2502808" y="1850640"/>
                </a:lnTo>
                <a:lnTo>
                  <a:pt x="2520829" y="1809044"/>
                </a:lnTo>
                <a:lnTo>
                  <a:pt x="2537439" y="1766717"/>
                </a:lnTo>
                <a:lnTo>
                  <a:pt x="2552607" y="1723689"/>
                </a:lnTo>
                <a:lnTo>
                  <a:pt x="2566304" y="1679989"/>
                </a:lnTo>
                <a:lnTo>
                  <a:pt x="2578501" y="1635647"/>
                </a:lnTo>
                <a:lnTo>
                  <a:pt x="2589167" y="1590691"/>
                </a:lnTo>
                <a:lnTo>
                  <a:pt x="2598274" y="1545153"/>
                </a:lnTo>
                <a:lnTo>
                  <a:pt x="2605791" y="1499061"/>
                </a:lnTo>
                <a:lnTo>
                  <a:pt x="2611690" y="1452445"/>
                </a:lnTo>
                <a:lnTo>
                  <a:pt x="2615939" y="1405335"/>
                </a:lnTo>
                <a:lnTo>
                  <a:pt x="2618511" y="1357760"/>
                </a:lnTo>
                <a:lnTo>
                  <a:pt x="2619375" y="1309750"/>
                </a:lnTo>
                <a:lnTo>
                  <a:pt x="2618511" y="1261732"/>
                </a:lnTo>
                <a:lnTo>
                  <a:pt x="2615939" y="1214150"/>
                </a:lnTo>
                <a:lnTo>
                  <a:pt x="2611690" y="1167032"/>
                </a:lnTo>
                <a:lnTo>
                  <a:pt x="2605791" y="1120410"/>
                </a:lnTo>
                <a:lnTo>
                  <a:pt x="2598274" y="1074311"/>
                </a:lnTo>
                <a:lnTo>
                  <a:pt x="2589167" y="1028767"/>
                </a:lnTo>
                <a:lnTo>
                  <a:pt x="2578501" y="983806"/>
                </a:lnTo>
                <a:lnTo>
                  <a:pt x="2566304" y="939459"/>
                </a:lnTo>
                <a:lnTo>
                  <a:pt x="2552607" y="895754"/>
                </a:lnTo>
                <a:lnTo>
                  <a:pt x="2537439" y="852721"/>
                </a:lnTo>
                <a:lnTo>
                  <a:pt x="2520829" y="810390"/>
                </a:lnTo>
                <a:lnTo>
                  <a:pt x="2502808" y="768791"/>
                </a:lnTo>
                <a:lnTo>
                  <a:pt x="2483404" y="727953"/>
                </a:lnTo>
                <a:lnTo>
                  <a:pt x="2462647" y="687905"/>
                </a:lnTo>
                <a:lnTo>
                  <a:pt x="2440568" y="648678"/>
                </a:lnTo>
                <a:lnTo>
                  <a:pt x="2417195" y="610300"/>
                </a:lnTo>
                <a:lnTo>
                  <a:pt x="2392558" y="572802"/>
                </a:lnTo>
                <a:lnTo>
                  <a:pt x="2366687" y="536213"/>
                </a:lnTo>
                <a:lnTo>
                  <a:pt x="2339611" y="500562"/>
                </a:lnTo>
                <a:lnTo>
                  <a:pt x="2311361" y="465880"/>
                </a:lnTo>
                <a:lnTo>
                  <a:pt x="2281964" y="432195"/>
                </a:lnTo>
                <a:lnTo>
                  <a:pt x="2251452" y="399537"/>
                </a:lnTo>
                <a:lnTo>
                  <a:pt x="2219854" y="367937"/>
                </a:lnTo>
                <a:lnTo>
                  <a:pt x="2187199" y="337423"/>
                </a:lnTo>
                <a:lnTo>
                  <a:pt x="2153516" y="308024"/>
                </a:lnTo>
                <a:lnTo>
                  <a:pt x="2118836" y="279772"/>
                </a:lnTo>
                <a:lnTo>
                  <a:pt x="2083189" y="252695"/>
                </a:lnTo>
                <a:lnTo>
                  <a:pt x="2046603" y="226823"/>
                </a:lnTo>
                <a:lnTo>
                  <a:pt x="2009108" y="202185"/>
                </a:lnTo>
                <a:lnTo>
                  <a:pt x="1970734" y="178811"/>
                </a:lnTo>
                <a:lnTo>
                  <a:pt x="1931510" y="156730"/>
                </a:lnTo>
                <a:lnTo>
                  <a:pt x="1891467" y="135973"/>
                </a:lnTo>
                <a:lnTo>
                  <a:pt x="1850633" y="116569"/>
                </a:lnTo>
                <a:lnTo>
                  <a:pt x="1809038" y="98547"/>
                </a:lnTo>
                <a:lnTo>
                  <a:pt x="1766713" y="81937"/>
                </a:lnTo>
                <a:lnTo>
                  <a:pt x="1723685" y="66768"/>
                </a:lnTo>
                <a:lnTo>
                  <a:pt x="1679986" y="53070"/>
                </a:lnTo>
                <a:lnTo>
                  <a:pt x="1635644" y="40874"/>
                </a:lnTo>
                <a:lnTo>
                  <a:pt x="1590689" y="30207"/>
                </a:lnTo>
                <a:lnTo>
                  <a:pt x="1545152" y="21100"/>
                </a:lnTo>
                <a:lnTo>
                  <a:pt x="1499060" y="13583"/>
                </a:lnTo>
                <a:lnTo>
                  <a:pt x="1452445" y="7684"/>
                </a:lnTo>
                <a:lnTo>
                  <a:pt x="1405335" y="3435"/>
                </a:lnTo>
                <a:lnTo>
                  <a:pt x="1357760" y="863"/>
                </a:lnTo>
                <a:lnTo>
                  <a:pt x="1309751"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459" name="Google Shape;459;g39310cb4df0_0_20"/>
          <p:cNvSpPr/>
          <p:nvPr/>
        </p:nvSpPr>
        <p:spPr>
          <a:xfrm>
            <a:off x="10964333" y="5883995"/>
            <a:ext cx="1227667" cy="974089"/>
          </a:xfrm>
          <a:custGeom>
            <a:avLst/>
            <a:gdLst/>
            <a:ahLst/>
            <a:cxnLst/>
            <a:rect l="l" t="t" r="r" b="b"/>
            <a:pathLst>
              <a:path w="1841500" h="1461134" extrusionOk="0">
                <a:moveTo>
                  <a:pt x="1309751" y="0"/>
                </a:moveTo>
                <a:lnTo>
                  <a:pt x="1261732" y="863"/>
                </a:lnTo>
                <a:lnTo>
                  <a:pt x="1214150" y="3435"/>
                </a:lnTo>
                <a:lnTo>
                  <a:pt x="1167032" y="7684"/>
                </a:lnTo>
                <a:lnTo>
                  <a:pt x="1120410" y="13583"/>
                </a:lnTo>
                <a:lnTo>
                  <a:pt x="1074311" y="21100"/>
                </a:lnTo>
                <a:lnTo>
                  <a:pt x="1028767" y="30207"/>
                </a:lnTo>
                <a:lnTo>
                  <a:pt x="983806" y="40873"/>
                </a:lnTo>
                <a:lnTo>
                  <a:pt x="939459" y="53070"/>
                </a:lnTo>
                <a:lnTo>
                  <a:pt x="895754" y="66767"/>
                </a:lnTo>
                <a:lnTo>
                  <a:pt x="852721" y="81936"/>
                </a:lnTo>
                <a:lnTo>
                  <a:pt x="810390" y="98546"/>
                </a:lnTo>
                <a:lnTo>
                  <a:pt x="768791" y="116567"/>
                </a:lnTo>
                <a:lnTo>
                  <a:pt x="727953" y="135971"/>
                </a:lnTo>
                <a:lnTo>
                  <a:pt x="687905" y="156728"/>
                </a:lnTo>
                <a:lnTo>
                  <a:pt x="648678" y="178808"/>
                </a:lnTo>
                <a:lnTo>
                  <a:pt x="610300" y="202181"/>
                </a:lnTo>
                <a:lnTo>
                  <a:pt x="572802" y="226819"/>
                </a:lnTo>
                <a:lnTo>
                  <a:pt x="536213" y="252690"/>
                </a:lnTo>
                <a:lnTo>
                  <a:pt x="500562" y="279766"/>
                </a:lnTo>
                <a:lnTo>
                  <a:pt x="465880" y="308018"/>
                </a:lnTo>
                <a:lnTo>
                  <a:pt x="432195" y="337415"/>
                </a:lnTo>
                <a:lnTo>
                  <a:pt x="399537" y="367928"/>
                </a:lnTo>
                <a:lnTo>
                  <a:pt x="367937" y="399527"/>
                </a:lnTo>
                <a:lnTo>
                  <a:pt x="337423" y="432183"/>
                </a:lnTo>
                <a:lnTo>
                  <a:pt x="308024" y="465867"/>
                </a:lnTo>
                <a:lnTo>
                  <a:pt x="279772" y="500547"/>
                </a:lnTo>
                <a:lnTo>
                  <a:pt x="252695" y="536196"/>
                </a:lnTo>
                <a:lnTo>
                  <a:pt x="226823" y="572784"/>
                </a:lnTo>
                <a:lnTo>
                  <a:pt x="202185" y="610280"/>
                </a:lnTo>
                <a:lnTo>
                  <a:pt x="178811" y="648655"/>
                </a:lnTo>
                <a:lnTo>
                  <a:pt x="156730" y="687880"/>
                </a:lnTo>
                <a:lnTo>
                  <a:pt x="135973" y="727926"/>
                </a:lnTo>
                <a:lnTo>
                  <a:pt x="116569" y="768761"/>
                </a:lnTo>
                <a:lnTo>
                  <a:pt x="98547" y="810358"/>
                </a:lnTo>
                <a:lnTo>
                  <a:pt x="81937" y="852685"/>
                </a:lnTo>
                <a:lnTo>
                  <a:pt x="66768" y="895715"/>
                </a:lnTo>
                <a:lnTo>
                  <a:pt x="53070" y="939416"/>
                </a:lnTo>
                <a:lnTo>
                  <a:pt x="40874" y="983761"/>
                </a:lnTo>
                <a:lnTo>
                  <a:pt x="30207" y="1028718"/>
                </a:lnTo>
                <a:lnTo>
                  <a:pt x="21100" y="1074258"/>
                </a:lnTo>
                <a:lnTo>
                  <a:pt x="13583" y="1120352"/>
                </a:lnTo>
                <a:lnTo>
                  <a:pt x="7684" y="1166970"/>
                </a:lnTo>
                <a:lnTo>
                  <a:pt x="3435" y="1214083"/>
                </a:lnTo>
                <a:lnTo>
                  <a:pt x="863" y="1261661"/>
                </a:lnTo>
                <a:lnTo>
                  <a:pt x="0" y="1309674"/>
                </a:lnTo>
                <a:lnTo>
                  <a:pt x="863" y="1357688"/>
                </a:lnTo>
                <a:lnTo>
                  <a:pt x="3435" y="1405265"/>
                </a:lnTo>
                <a:lnTo>
                  <a:pt x="7684" y="1452378"/>
                </a:lnTo>
                <a:lnTo>
                  <a:pt x="8776" y="1461007"/>
                </a:lnTo>
                <a:lnTo>
                  <a:pt x="1841500" y="1461007"/>
                </a:lnTo>
                <a:lnTo>
                  <a:pt x="1841500" y="112610"/>
                </a:lnTo>
                <a:lnTo>
                  <a:pt x="1809038" y="98546"/>
                </a:lnTo>
                <a:lnTo>
                  <a:pt x="1766713" y="81936"/>
                </a:lnTo>
                <a:lnTo>
                  <a:pt x="1723685" y="66767"/>
                </a:lnTo>
                <a:lnTo>
                  <a:pt x="1679986" y="53070"/>
                </a:lnTo>
                <a:lnTo>
                  <a:pt x="1635644" y="40873"/>
                </a:lnTo>
                <a:lnTo>
                  <a:pt x="1590689" y="30207"/>
                </a:lnTo>
                <a:lnTo>
                  <a:pt x="1545152" y="21100"/>
                </a:lnTo>
                <a:lnTo>
                  <a:pt x="1499060" y="13583"/>
                </a:lnTo>
                <a:lnTo>
                  <a:pt x="1452445" y="7684"/>
                </a:lnTo>
                <a:lnTo>
                  <a:pt x="1405335" y="3435"/>
                </a:lnTo>
                <a:lnTo>
                  <a:pt x="1357760" y="863"/>
                </a:lnTo>
                <a:lnTo>
                  <a:pt x="1309751" y="0"/>
                </a:lnTo>
                <a:close/>
              </a:path>
            </a:pathLst>
          </a:custGeom>
          <a:solidFill>
            <a:srgbClr val="38B6FF">
              <a:alpha val="5490"/>
            </a:srgbClr>
          </a:solidFill>
          <a:ln>
            <a:noFill/>
          </a:ln>
        </p:spPr>
        <p:txBody>
          <a:bodyPr spcFirstLastPara="1" wrap="square" lIns="0" tIns="0" rIns="0" bIns="0" anchor="t"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8D04A-E77C-1AD8-9C19-BC6C9C05D1CB}"/>
            </a:ext>
          </a:extLst>
        </p:cNvPr>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8434CEAD-5387-9262-05E4-6AAB5A3E14EA}"/>
                  </a:ext>
                </a:extLst>
              </p:cNvPr>
              <p:cNvGraphicFramePr>
                <a:graphicFrameLocks noGrp="1"/>
              </p:cNvGraphicFramePr>
              <p:nvPr>
                <p:extLst>
                  <p:ext uri="{D42A27DB-BD31-4B8C-83A1-F6EECF244321}">
                    <p14:modId xmlns:p14="http://schemas.microsoft.com/office/powerpoint/2010/main" val="1355713160"/>
                  </p:ext>
                </p:extLst>
              </p:nvPr>
            </p:nvGraphicFramePr>
            <p:xfrm>
              <a:off x="133350" y="171450"/>
              <a:ext cx="11915775" cy="66103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4" name="Add-in 3">
                <a:extLst>
                  <a:ext uri="{FF2B5EF4-FFF2-40B4-BE49-F238E27FC236}">
                    <a16:creationId xmlns:a16="http://schemas.microsoft.com/office/drawing/2014/main" id="{8434CEAD-5387-9262-05E4-6AAB5A3E14EA}"/>
                  </a:ext>
                </a:extLst>
              </p:cNvPr>
              <p:cNvPicPr>
                <a:picLocks noGrp="1" noRot="1" noChangeAspect="1" noMove="1" noResize="1" noEditPoints="1" noAdjustHandles="1" noChangeArrowheads="1" noChangeShapeType="1"/>
              </p:cNvPicPr>
              <p:nvPr/>
            </p:nvPicPr>
            <p:blipFill>
              <a:blip r:embed="rId3"/>
              <a:stretch>
                <a:fillRect/>
              </a:stretch>
            </p:blipFill>
            <p:spPr>
              <a:xfrm>
                <a:off x="133350" y="171450"/>
                <a:ext cx="11915775" cy="6610350"/>
              </a:xfrm>
              <a:prstGeom prst="rect">
                <a:avLst/>
              </a:prstGeom>
            </p:spPr>
          </p:pic>
        </mc:Fallback>
      </mc:AlternateContent>
    </p:spTree>
    <p:extLst>
      <p:ext uri="{BB962C8B-B14F-4D97-AF65-F5344CB8AC3E}">
        <p14:creationId xmlns:p14="http://schemas.microsoft.com/office/powerpoint/2010/main" val="401020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D284C-77A0-A5F7-74DE-1424746DF01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588F89B-C66B-025F-4B5E-3A866ACB0F61}"/>
              </a:ext>
            </a:extLst>
          </p:cNvPr>
          <p:cNvSpPr>
            <a:spLocks noGrp="1"/>
          </p:cNvSpPr>
          <p:nvPr>
            <p:ph type="title"/>
          </p:nvPr>
        </p:nvSpPr>
        <p:spPr/>
        <p:txBody>
          <a:bodyPr/>
          <a:lstStyle/>
          <a:p>
            <a:r>
              <a:rPr lang="en-US" b="1">
                <a:solidFill>
                  <a:schemeClr val="bg2"/>
                </a:solidFill>
                <a:latin typeface="Calibri" panose="020F0502020204030204" pitchFamily="34" charset="0"/>
                <a:ea typeface="Calibri" panose="020F0502020204030204" pitchFamily="34" charset="0"/>
                <a:cs typeface="Calibri" panose="020F0502020204030204" pitchFamily="34" charset="0"/>
              </a:rPr>
              <a:t>SPEAKERS </a:t>
            </a:r>
          </a:p>
        </p:txBody>
      </p:sp>
      <p:sp>
        <p:nvSpPr>
          <p:cNvPr id="9" name="Text Placeholder 8">
            <a:extLst>
              <a:ext uri="{FF2B5EF4-FFF2-40B4-BE49-F238E27FC236}">
                <a16:creationId xmlns:a16="http://schemas.microsoft.com/office/drawing/2014/main" id="{34C83D68-632A-90A9-82A6-3B369A3392AC}"/>
              </a:ext>
            </a:extLst>
          </p:cNvPr>
          <p:cNvSpPr>
            <a:spLocks noGrp="1"/>
          </p:cNvSpPr>
          <p:nvPr>
            <p:ph type="body" idx="1"/>
          </p:nvPr>
        </p:nvSpPr>
        <p:spPr>
          <a:xfrm>
            <a:off x="304800" y="1438275"/>
            <a:ext cx="5486400" cy="4114800"/>
          </a:xfrm>
        </p:spPr>
        <p:txBody>
          <a:bodyPr>
            <a:normAutofit fontScale="77500" lnSpcReduction="20000"/>
          </a:bodyPr>
          <a:lstStyle/>
          <a:p>
            <a:r>
              <a:rPr lang="en-US" b="1">
                <a:latin typeface="Franklin Gothic Book" panose="020B0503020102020204" pitchFamily="34" charset="0"/>
              </a:rPr>
              <a:t>Tahlia Ali Shah</a:t>
            </a:r>
            <a:r>
              <a:rPr lang="en-US">
                <a:latin typeface="Franklin Gothic Book" panose="020B0503020102020204" pitchFamily="34" charset="0"/>
              </a:rPr>
              <a:t>, BRI</a:t>
            </a:r>
          </a:p>
          <a:p>
            <a:endParaRPr lang="en-US">
              <a:latin typeface="Franklin Gothic Book" panose="020B0503020102020204" pitchFamily="34" charset="0"/>
            </a:endParaRPr>
          </a:p>
          <a:p>
            <a:r>
              <a:rPr lang="en-US" b="1">
                <a:latin typeface="Franklin Gothic Book" panose="020B0503020102020204" pitchFamily="34" charset="0"/>
              </a:rPr>
              <a:t>Ashley Bastiansz</a:t>
            </a:r>
            <a:r>
              <a:rPr lang="en-US">
                <a:latin typeface="Franklin Gothic Book" panose="020B0503020102020204" pitchFamily="34" charset="0"/>
              </a:rPr>
              <a:t>, BRI</a:t>
            </a:r>
          </a:p>
          <a:p>
            <a:endParaRPr lang="en-US">
              <a:latin typeface="Franklin Gothic Book" panose="020B0503020102020204" pitchFamily="34" charset="0"/>
            </a:endParaRPr>
          </a:p>
          <a:p>
            <a:r>
              <a:rPr lang="en-US" b="1">
                <a:latin typeface="Franklin Gothic Book" panose="020B0503020102020204" pitchFamily="34" charset="0"/>
              </a:rPr>
              <a:t>Elena </a:t>
            </a:r>
            <a:r>
              <a:rPr lang="en-US" b="1" err="1">
                <a:latin typeface="Franklin Gothic Book" panose="020B0503020102020204" pitchFamily="34" charset="0"/>
              </a:rPr>
              <a:t>Lymberidi</a:t>
            </a:r>
            <a:r>
              <a:rPr lang="en-US" b="1">
                <a:latin typeface="Franklin Gothic Book" panose="020B0503020102020204" pitchFamily="34" charset="0"/>
              </a:rPr>
              <a:t>-Settimo</a:t>
            </a:r>
            <a:r>
              <a:rPr lang="en-US">
                <a:latin typeface="Franklin Gothic Book" panose="020B0503020102020204" pitchFamily="34" charset="0"/>
              </a:rPr>
              <a:t>, European Environmental Bureau/Zero Mercury Working Group (EEB/ZMWG)</a:t>
            </a:r>
          </a:p>
          <a:p>
            <a:endParaRPr lang="en-US">
              <a:latin typeface="Franklin Gothic Book" panose="020B0503020102020204" pitchFamily="34" charset="0"/>
            </a:endParaRPr>
          </a:p>
          <a:p>
            <a:r>
              <a:rPr lang="en-US" b="1">
                <a:latin typeface="Franklin Gothic Book" panose="020B0503020102020204" pitchFamily="34" charset="0"/>
              </a:rPr>
              <a:t>Alicia Smith</a:t>
            </a:r>
            <a:r>
              <a:rPr lang="en-US">
                <a:latin typeface="Franklin Gothic Book" panose="020B0503020102020204" pitchFamily="34" charset="0"/>
              </a:rPr>
              <a:t>, Standards and Regulations Division, Ministry of Health and Wellness, Jamaica</a:t>
            </a:r>
          </a:p>
          <a:p>
            <a:endParaRPr lang="en-US"/>
          </a:p>
        </p:txBody>
      </p:sp>
      <p:pic>
        <p:nvPicPr>
          <p:cNvPr id="10" name="Picture 9">
            <a:extLst>
              <a:ext uri="{FF2B5EF4-FFF2-40B4-BE49-F238E27FC236}">
                <a16:creationId xmlns:a16="http://schemas.microsoft.com/office/drawing/2014/main" id="{17C8EA5A-F1F5-203F-4A32-ACD99E8DDD85}"/>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273600" y="848677"/>
            <a:ext cx="5918400" cy="5160646"/>
          </a:xfrm>
          <a:prstGeom prst="rect">
            <a:avLst/>
          </a:prstGeom>
        </p:spPr>
      </p:pic>
    </p:spTree>
    <p:extLst>
      <p:ext uri="{BB962C8B-B14F-4D97-AF65-F5344CB8AC3E}">
        <p14:creationId xmlns:p14="http://schemas.microsoft.com/office/powerpoint/2010/main" val="15947163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43A83BE4-CF52-56F0-7672-BC46B7573996}"/>
                  </a:ext>
                </a:extLst>
              </p:cNvPr>
              <p:cNvGraphicFramePr>
                <a:graphicFrameLocks noGrp="1"/>
              </p:cNvGraphicFramePr>
              <p:nvPr>
                <p:extLst>
                  <p:ext uri="{D42A27DB-BD31-4B8C-83A1-F6EECF244321}">
                    <p14:modId xmlns:p14="http://schemas.microsoft.com/office/powerpoint/2010/main" val="2877489794"/>
                  </p:ext>
                </p:extLst>
              </p:nvPr>
            </p:nvGraphicFramePr>
            <p:xfrm>
              <a:off x="114300" y="114300"/>
              <a:ext cx="11963400" cy="66675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4" name="Add-in 3">
                <a:extLst>
                  <a:ext uri="{FF2B5EF4-FFF2-40B4-BE49-F238E27FC236}">
                    <a16:creationId xmlns:a16="http://schemas.microsoft.com/office/drawing/2014/main" id="{43A83BE4-CF52-56F0-7672-BC46B7573996}"/>
                  </a:ext>
                </a:extLst>
              </p:cNvPr>
              <p:cNvPicPr>
                <a:picLocks noGrp="1" noRot="1" noChangeAspect="1" noMove="1" noResize="1" noEditPoints="1" noAdjustHandles="1" noChangeArrowheads="1" noChangeShapeType="1"/>
              </p:cNvPicPr>
              <p:nvPr/>
            </p:nvPicPr>
            <p:blipFill>
              <a:blip r:embed="rId3"/>
              <a:stretch>
                <a:fillRect/>
              </a:stretch>
            </p:blipFill>
            <p:spPr>
              <a:xfrm>
                <a:off x="114300" y="114300"/>
                <a:ext cx="11963400" cy="6667500"/>
              </a:xfrm>
              <a:prstGeom prst="rect">
                <a:avLst/>
              </a:prstGeom>
            </p:spPr>
          </p:pic>
        </mc:Fallback>
      </mc:AlternateContent>
    </p:spTree>
    <p:extLst>
      <p:ext uri="{BB962C8B-B14F-4D97-AF65-F5344CB8AC3E}">
        <p14:creationId xmlns:p14="http://schemas.microsoft.com/office/powerpoint/2010/main" val="26429878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E35EF-2247-49AE-DE6F-CE0DD28347B1}"/>
              </a:ext>
            </a:extLst>
          </p:cNvPr>
          <p:cNvPicPr>
            <a:picLocks noChangeAspect="1"/>
          </p:cNvPicPr>
          <p:nvPr/>
        </p:nvPicPr>
        <p:blipFill>
          <a:blip r:embed="rId2"/>
          <a:stretch>
            <a:fillRect/>
          </a:stretch>
        </p:blipFill>
        <p:spPr>
          <a:xfrm>
            <a:off x="349468" y="173620"/>
            <a:ext cx="11221027" cy="3518081"/>
          </a:xfrm>
          <a:prstGeom prst="rect">
            <a:avLst/>
          </a:prstGeom>
        </p:spPr>
      </p:pic>
      <p:sp>
        <p:nvSpPr>
          <p:cNvPr id="13" name="TextBox 12">
            <a:extLst>
              <a:ext uri="{FF2B5EF4-FFF2-40B4-BE49-F238E27FC236}">
                <a16:creationId xmlns:a16="http://schemas.microsoft.com/office/drawing/2014/main" id="{9BF4886A-5880-2365-B4B8-5A8BC0689337}"/>
              </a:ext>
            </a:extLst>
          </p:cNvPr>
          <p:cNvSpPr txBox="1"/>
          <p:nvPr/>
        </p:nvSpPr>
        <p:spPr>
          <a:xfrm>
            <a:off x="3494911" y="6237355"/>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ABF1"/>
                </a:solidFill>
                <a:effectLst/>
                <a:uLnTx/>
                <a:uFillTx/>
                <a:latin typeface="Roboto" pitchFamily="2" charset="0"/>
                <a:ea typeface="+mn-ea"/>
                <a:cs typeface="+mn-cs"/>
              </a:rPr>
              <a:t> </a:t>
            </a:r>
            <a:r>
              <a:rPr kumimoji="0" lang="en-US" sz="2000" b="1" i="0" u="none" strike="noStrike" kern="1200" cap="none" spc="0" normalizeH="0" baseline="0" noProof="0">
                <a:ln>
                  <a:noFill/>
                </a:ln>
                <a:solidFill>
                  <a:srgbClr val="00ABF1"/>
                </a:solidFill>
                <a:effectLst/>
                <a:uLnTx/>
                <a:uFillTx/>
                <a:latin typeface="Roboto" pitchFamily="2" charset="0"/>
                <a:ea typeface="+mn-ea"/>
                <a:cs typeface="+mn-cs"/>
                <a:hlinkClick r:id="rId3">
                  <a:extLst>
                    <a:ext uri="{A12FA001-AC4F-418D-AE19-62706E023703}">
                      <ahyp:hlinkClr xmlns:ahyp="http://schemas.microsoft.com/office/drawing/2018/hyperlinkcolor" val="tx"/>
                    </a:ext>
                  </a:extLst>
                </a:hlinkClick>
              </a:rPr>
              <a:t>www.unep.org/mercuryfreecosmetics</a:t>
            </a:r>
            <a:endParaRPr kumimoji="0" lang="en-US" sz="2000" b="1" i="0" u="none" strike="noStrike" kern="1200" cap="none" spc="0" normalizeH="0" baseline="0" noProof="0">
              <a:ln>
                <a:noFill/>
              </a:ln>
              <a:solidFill>
                <a:srgbClr val="00ABF1"/>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C29E6E1-5B7B-8ADD-5B65-2809B6DF06A1}"/>
              </a:ext>
            </a:extLst>
          </p:cNvPr>
          <p:cNvPicPr>
            <a:picLocks noChangeAspect="1"/>
          </p:cNvPicPr>
          <p:nvPr/>
        </p:nvPicPr>
        <p:blipFill>
          <a:blip r:embed="rId4"/>
          <a:stretch>
            <a:fillRect/>
          </a:stretch>
        </p:blipFill>
        <p:spPr>
          <a:xfrm>
            <a:off x="4623941" y="3634548"/>
            <a:ext cx="2672080" cy="2659961"/>
          </a:xfrm>
          <a:prstGeom prst="rect">
            <a:avLst/>
          </a:prstGeom>
        </p:spPr>
      </p:pic>
    </p:spTree>
    <p:extLst>
      <p:ext uri="{BB962C8B-B14F-4D97-AF65-F5344CB8AC3E}">
        <p14:creationId xmlns:p14="http://schemas.microsoft.com/office/powerpoint/2010/main" val="14641320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B30A2-F4D6-2C83-4551-9DD7AC2330F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11D7D41-13D4-2A49-317C-FCF070FD4693}"/>
              </a:ext>
            </a:extLst>
          </p:cNvPr>
          <p:cNvSpPr>
            <a:spLocks noGrp="1"/>
          </p:cNvSpPr>
          <p:nvPr>
            <p:ph type="title"/>
          </p:nvPr>
        </p:nvSpPr>
        <p:spPr>
          <a:xfrm>
            <a:off x="457200" y="4993631"/>
            <a:ext cx="5486400" cy="762000"/>
          </a:xfrm>
        </p:spPr>
        <p:txBody>
          <a:bodyPr>
            <a:noAutofit/>
          </a:bodyPr>
          <a:lstStyle/>
          <a:p>
            <a:pPr algn="l"/>
            <a:r>
              <a:rPr lang="en-US" sz="2400" b="1">
                <a:solidFill>
                  <a:schemeClr val="bg2"/>
                </a:solidFill>
                <a:latin typeface="Calibri" panose="020F0502020204030204" pitchFamily="34" charset="0"/>
                <a:ea typeface="Calibri" panose="020F0502020204030204" pitchFamily="34" charset="0"/>
                <a:cs typeface="Calibri" panose="020F0502020204030204" pitchFamily="34" charset="0"/>
              </a:rPr>
              <a:t>All materials from the session and supporting documents will be shared via email in the coming week.</a:t>
            </a:r>
            <a:br>
              <a:rPr lang="en-US" sz="2400" b="1">
                <a:solidFill>
                  <a:schemeClr val="bg2"/>
                </a:solidFill>
                <a:latin typeface="Calibri" panose="020F0502020204030204" pitchFamily="34" charset="0"/>
                <a:ea typeface="Calibri" panose="020F0502020204030204" pitchFamily="34" charset="0"/>
                <a:cs typeface="Calibri" panose="020F0502020204030204" pitchFamily="34" charset="0"/>
              </a:rPr>
            </a:br>
            <a:endParaRPr lang="en-US" sz="2400" b="1">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8">
            <a:extLst>
              <a:ext uri="{FF2B5EF4-FFF2-40B4-BE49-F238E27FC236}">
                <a16:creationId xmlns:a16="http://schemas.microsoft.com/office/drawing/2014/main" id="{884D2DBE-B173-D037-81B6-E644AD1AC055}"/>
              </a:ext>
            </a:extLst>
          </p:cNvPr>
          <p:cNvSpPr>
            <a:spLocks noGrp="1"/>
          </p:cNvSpPr>
          <p:nvPr>
            <p:ph type="body" idx="1"/>
          </p:nvPr>
        </p:nvSpPr>
        <p:spPr>
          <a:xfrm>
            <a:off x="384313" y="2865346"/>
            <a:ext cx="5486400" cy="1127307"/>
          </a:xfrm>
        </p:spPr>
        <p:txBody>
          <a:bodyPr>
            <a:normAutofit/>
          </a:bodyPr>
          <a:lstStyle/>
          <a:p>
            <a:pPr marL="76204" indent="0">
              <a:buNone/>
            </a:pPr>
            <a:r>
              <a:rPr lang="en-US" b="1">
                <a:latin typeface="Franklin Gothic Book" panose="020B0503020102020204" pitchFamily="34" charset="0"/>
              </a:rPr>
              <a:t>THANK YOU FOR YOUR PARTICIPATION!</a:t>
            </a:r>
            <a:endParaRPr lang="en-US"/>
          </a:p>
        </p:txBody>
      </p:sp>
      <p:pic>
        <p:nvPicPr>
          <p:cNvPr id="10" name="Picture 9">
            <a:extLst>
              <a:ext uri="{FF2B5EF4-FFF2-40B4-BE49-F238E27FC236}">
                <a16:creationId xmlns:a16="http://schemas.microsoft.com/office/drawing/2014/main" id="{955104F8-6CA6-330D-654A-89480BB89EF6}"/>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096000" y="769500"/>
            <a:ext cx="5918400" cy="5160646"/>
          </a:xfrm>
          <a:prstGeom prst="rect">
            <a:avLst/>
          </a:prstGeom>
        </p:spPr>
      </p:pic>
      <p:pic>
        <p:nvPicPr>
          <p:cNvPr id="2" name="Picture 1">
            <a:extLst>
              <a:ext uri="{FF2B5EF4-FFF2-40B4-BE49-F238E27FC236}">
                <a16:creationId xmlns:a16="http://schemas.microsoft.com/office/drawing/2014/main" id="{79A9521C-6166-EB54-18E5-7FCB6A989FA3}"/>
              </a:ext>
            </a:extLst>
          </p:cNvPr>
          <p:cNvPicPr>
            <a:picLocks noChangeAspect="1"/>
          </p:cNvPicPr>
          <p:nvPr/>
        </p:nvPicPr>
        <p:blipFill>
          <a:blip r:embed="rId3">
            <a:extLst>
              <a:ext uri="{28A0092B-C50C-407E-A947-70E740481C1C}">
                <a14:useLocalDpi xmlns:a14="http://schemas.microsoft.com/office/drawing/2010/main" val="0"/>
              </a:ext>
            </a:extLst>
          </a:blip>
          <a:srcRect b="10697"/>
          <a:stretch>
            <a:fillRect/>
          </a:stretch>
        </p:blipFill>
        <p:spPr>
          <a:xfrm>
            <a:off x="457200" y="769500"/>
            <a:ext cx="3206762" cy="1612935"/>
          </a:xfrm>
          <a:prstGeom prst="rect">
            <a:avLst/>
          </a:prstGeom>
        </p:spPr>
      </p:pic>
    </p:spTree>
    <p:extLst>
      <p:ext uri="{BB962C8B-B14F-4D97-AF65-F5344CB8AC3E}">
        <p14:creationId xmlns:p14="http://schemas.microsoft.com/office/powerpoint/2010/main" val="2106207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CFF3FF0-1FBD-0ADA-A2D9-59FF39C09E55}"/>
              </a:ext>
            </a:extLst>
          </p:cNvPr>
          <p:cNvPicPr>
            <a:picLocks noGrp="1" noChangeAspect="1"/>
          </p:cNvPicPr>
          <p:nvPr>
            <p:ph type="pic" idx="4294967295"/>
          </p:nvPr>
        </p:nvPicPr>
        <p:blipFill>
          <a:blip r:embed="rId2">
            <a:alphaModFix amt="35000"/>
            <a:extLst>
              <a:ext uri="{28A0092B-C50C-407E-A947-70E740481C1C}">
                <a14:useLocalDpi xmlns:a14="http://schemas.microsoft.com/office/drawing/2010/main" val="0"/>
              </a:ext>
            </a:extLst>
          </a:blip>
          <a:srcRect t="12500" b="12500"/>
          <a:stretch/>
        </p:blipFill>
        <p:spPr>
          <a:xfrm>
            <a:off x="1204911" y="0"/>
            <a:ext cx="9629775" cy="7221538"/>
          </a:xfrm>
          <a:prstGeom prst="rect">
            <a:avLst/>
          </a:prstGeom>
        </p:spPr>
      </p:pic>
      <p:sp>
        <p:nvSpPr>
          <p:cNvPr id="19" name="Title 18">
            <a:extLst>
              <a:ext uri="{FF2B5EF4-FFF2-40B4-BE49-F238E27FC236}">
                <a16:creationId xmlns:a16="http://schemas.microsoft.com/office/drawing/2014/main" id="{FE9DB726-090F-21B9-5D98-EAD3C1FDE07C}"/>
              </a:ext>
            </a:extLst>
          </p:cNvPr>
          <p:cNvSpPr>
            <a:spLocks noGrp="1"/>
          </p:cNvSpPr>
          <p:nvPr>
            <p:ph type="title"/>
          </p:nvPr>
        </p:nvSpPr>
        <p:spPr>
          <a:xfrm>
            <a:off x="2619374" y="3429000"/>
            <a:ext cx="6800850" cy="762000"/>
          </a:xfrm>
        </p:spPr>
        <p:txBody>
          <a:bodyPr>
            <a:noAutofit/>
          </a:bodyPr>
          <a:lstStyle/>
          <a:p>
            <a:r>
              <a:rPr lang="en-US" sz="3600" b="1"/>
              <a:t>OVERVIEW:</a:t>
            </a:r>
            <a:br>
              <a:rPr lang="en-US" sz="3600" b="1"/>
            </a:br>
            <a:br>
              <a:rPr lang="en-US" sz="3600" b="1"/>
            </a:br>
            <a:r>
              <a:rPr lang="en-US" sz="3600" b="1"/>
              <a:t>1. WHAT IS MERCURY AND WHY IS IT AN ISSUE?</a:t>
            </a:r>
            <a:br>
              <a:rPr lang="en-US" sz="3600" b="1"/>
            </a:br>
            <a:br>
              <a:rPr lang="en-US" sz="3600" b="1"/>
            </a:br>
            <a:r>
              <a:rPr lang="en-US" sz="3600" b="1"/>
              <a:t>2. THE USE OF MERCURY IN SKIN LIGHTENING PRODUCTS</a:t>
            </a:r>
            <a:br>
              <a:rPr lang="en-US" sz="3600" b="1"/>
            </a:br>
            <a:r>
              <a:rPr lang="en-US" sz="3600" b="1"/>
              <a:t> </a:t>
            </a:r>
            <a:br>
              <a:rPr lang="en-US" sz="3600" b="1"/>
            </a:br>
            <a:r>
              <a:rPr lang="en-US" sz="3600" b="1"/>
              <a:t>3. THE MINAMATA CONVENTION ON MERCURY </a:t>
            </a:r>
            <a:br>
              <a:rPr lang="en-US" sz="3600" b="1"/>
            </a:br>
            <a:endParaRPr lang="en-US" sz="3600" b="1"/>
          </a:p>
        </p:txBody>
      </p:sp>
      <p:sp>
        <p:nvSpPr>
          <p:cNvPr id="20" name="Text Placeholder 8">
            <a:extLst>
              <a:ext uri="{FF2B5EF4-FFF2-40B4-BE49-F238E27FC236}">
                <a16:creationId xmlns:a16="http://schemas.microsoft.com/office/drawing/2014/main" id="{9F2D52C1-B1CC-5FEC-7D68-2FBDAC06951F}"/>
              </a:ext>
            </a:extLst>
          </p:cNvPr>
          <p:cNvSpPr txBox="1">
            <a:spLocks/>
          </p:cNvSpPr>
          <p:nvPr/>
        </p:nvSpPr>
        <p:spPr>
          <a:xfrm>
            <a:off x="9647583" y="6457536"/>
            <a:ext cx="5486400" cy="41148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r>
              <a:rPr lang="en-US" b="1" kern="0">
                <a:latin typeface="Franklin Gothic Book" panose="020B0503020102020204" pitchFamily="34" charset="0"/>
              </a:rPr>
              <a:t>Tahlia Ali Shah</a:t>
            </a:r>
            <a:r>
              <a:rPr lang="en-US" kern="0">
                <a:latin typeface="Franklin Gothic Book" panose="020B0503020102020204" pitchFamily="34" charset="0"/>
              </a:rPr>
              <a:t>, BRI</a:t>
            </a:r>
          </a:p>
          <a:p>
            <a:endParaRPr lang="en-US" kern="0">
              <a:latin typeface="Franklin Gothic Book" panose="020B0503020102020204" pitchFamily="34" charset="0"/>
            </a:endParaRPr>
          </a:p>
        </p:txBody>
      </p:sp>
    </p:spTree>
    <p:extLst>
      <p:ext uri="{BB962C8B-B14F-4D97-AF65-F5344CB8AC3E}">
        <p14:creationId xmlns:p14="http://schemas.microsoft.com/office/powerpoint/2010/main" val="36099251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rktaog92kyskaaqek7jynzwyf3z44j"/>
</p:tagLst>
</file>

<file path=ppt/theme/theme1.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3.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Custom 62">
      <a:dk1>
        <a:srgbClr val="000000"/>
      </a:dk1>
      <a:lt1>
        <a:srgbClr val="FFFFFF"/>
      </a:lt1>
      <a:dk2>
        <a:srgbClr val="44546A"/>
      </a:dk2>
      <a:lt2>
        <a:srgbClr val="F5F5F5"/>
      </a:lt2>
      <a:accent1>
        <a:srgbClr val="404754"/>
      </a:accent1>
      <a:accent2>
        <a:srgbClr val="3089FC"/>
      </a:accent2>
      <a:accent3>
        <a:srgbClr val="58B8FA"/>
      </a:accent3>
      <a:accent4>
        <a:srgbClr val="31E3CA"/>
      </a:accent4>
      <a:accent5>
        <a:srgbClr val="1EC0C4"/>
      </a:accent5>
      <a:accent6>
        <a:srgbClr val="F5F5F5"/>
      </a:accent6>
      <a:hlink>
        <a:srgbClr val="E7E6E6"/>
      </a:hlink>
      <a:folHlink>
        <a:srgbClr val="E7E6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itationVTI">
  <a:themeElements>
    <a:clrScheme name="Blue II">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985E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27.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28.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36.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122.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123.png"/></Relationships>
</file>

<file path=ppt/webextensions/_rels/webextension6.xml.rels><?xml version="1.0" encoding="UTF-8" standalone="yes"?>
<Relationships xmlns="http://schemas.openxmlformats.org/package/2006/relationships"><Relationship Id="rId1" Type="http://schemas.openxmlformats.org/officeDocument/2006/relationships/image" Target="../media/image124.png"/></Relationships>
</file>

<file path=ppt/webextensions/webextension1.xml><?xml version="1.0" encoding="utf-8"?>
<we:webextension xmlns:we="http://schemas.microsoft.com/office/webextensions/webextension/2010/11" id="{1C0D4337-81A5-4197-8BBA-4550B8C124A8}">
  <we:reference id="wa104379261" version="4.3.0.0" store="en-US" storeType="OMEX"/>
  <we:alternateReferences>
    <we:reference id="WA104379261" version="4.3.0.0" store="WA104379261" storeType="OMEX"/>
  </we:alternateReferences>
  <we:properties>
    <we:property name="MENTIMETER_QUESTION_ID_KEY" value="&quot;fexnyu52wknw&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1C0D4337-81A5-4197-8BBA-4550B8C124A8}">
  <we:reference id="wa104379261" version="4.3.0.0" store="en-US" storeType="OMEX"/>
  <we:alternateReferences>
    <we:reference id="WA104379261" version="4.3.0.0" store="WA104379261" storeType="OMEX"/>
  </we:alternateReferences>
  <we:properties>
    <we:property name="MENTIMETER_QUESTION_ID_KEY" value="&quot;wupas8pmbvgw&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1F030698-84F0-4FA7-91F8-F365A13A6C59}">
  <we:reference id="wa104380667" version="4.0.0.0" store="en-US" storeType="OMEX"/>
  <we:alternateReferences>
    <we:reference id="WA104380667" version="4.0.0.0" store="WA104380667" storeType="OMEX"/>
  </we:alternateReferences>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1F030698-84F0-4FA7-91F8-F365A13A6C59}">
  <we:reference id="wa104380667" version="4.0.0.0" store="en-US" storeType="OMEX"/>
  <we:alternateReferences>
    <we:reference id="WA104380667" version="4.0.0.0" store="WA104380667" storeType="OMEX"/>
  </we:alternateReferences>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4CDA11EA-15CC-4808-A3A4-D2667D4AF28F}">
  <we:reference id="wa104379261" version="4.3.0.0" store="en-US" storeType="OMEX"/>
  <we:alternateReferences>
    <we:reference id="WA104379261" version="4.3.0.0" store="WA104379261" storeType="OMEX"/>
  </we:alternateReferences>
  <we:properties>
    <we:property name="MENTIMETER_QUESTION_ID_KEY" value="&quot;ee858y65pnaw&quot;"/>
  </we:properties>
  <we:bindings/>
  <we:snapshot xmlns:r="http://schemas.openxmlformats.org/officeDocument/2006/relationships" r:embed="rId1"/>
</we:webextension>
</file>

<file path=ppt/webextensions/webextension6.xml><?xml version="1.0" encoding="utf-8"?>
<we:webextension xmlns:we="http://schemas.microsoft.com/office/webextensions/webextension/2010/11" id="{4CDA11EA-15CC-4808-A3A4-D2667D4AF28F}">
  <we:reference id="wa104379261" version="4.3.0.0" store="en-US" storeType="OMEX"/>
  <we:alternateReferences>
    <we:reference id="WA104379261" version="4.3.0.0" store="WA104379261" storeType="OMEX"/>
  </we:alternateReferences>
  <we:properties>
    <we:property name="MENTIMETER_QUESTION_ID_KEY" value="&quot;c55vkz7e1h93&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82</Slides>
  <Notes>59</Notes>
  <HiddenSlides>0</HiddenSlides>
  <ScaleCrop>false</ScaleCrop>
  <HeadingPairs>
    <vt:vector size="4" baseType="variant">
      <vt:variant>
        <vt:lpstr>Theme</vt:lpstr>
      </vt:variant>
      <vt:variant>
        <vt:i4>9</vt:i4>
      </vt:variant>
      <vt:variant>
        <vt:lpstr>Slide Titles</vt:lpstr>
      </vt:variant>
      <vt:variant>
        <vt:i4>82</vt:i4>
      </vt:variant>
    </vt:vector>
  </HeadingPairs>
  <TitlesOfParts>
    <vt:vector size="91" baseType="lpstr">
      <vt:lpstr>2_Office Theme</vt:lpstr>
      <vt:lpstr>Custom</vt:lpstr>
      <vt:lpstr>3_Office Theme</vt:lpstr>
      <vt:lpstr>4_Office Theme</vt:lpstr>
      <vt:lpstr>5_Office Theme</vt:lpstr>
      <vt:lpstr>7_Office Theme</vt:lpstr>
      <vt:lpstr>CitationVTI</vt:lpstr>
      <vt:lpstr>Office Theme</vt:lpstr>
      <vt:lpstr>1_Office Theme</vt:lpstr>
      <vt:lpstr>PowerPoint Presentation</vt:lpstr>
      <vt:lpstr>MERCURY-ADDED SKIN LIGHTENING PRODUCTS:  CUSTOMS &amp; ENFORCEMENT WORKSHOP - JAMAICA</vt:lpstr>
      <vt:lpstr>PowerPoint Presentation</vt:lpstr>
      <vt:lpstr>PowerPoint Presentation</vt:lpstr>
      <vt:lpstr>PowerPoint Presentation</vt:lpstr>
      <vt:lpstr>PowerPoint Presentation</vt:lpstr>
      <vt:lpstr>WHO WE ARE</vt:lpstr>
      <vt:lpstr>SPEAKERS </vt:lpstr>
      <vt:lpstr>OVERVIEW:  1. WHAT IS MERCURY AND WHY IS IT AN ISSUE?  2. THE USE OF MERCURY IN SKIN LIGHTENING PRODUCTS   3. THE MINAMATA CONVENTION ON MERCURY  </vt:lpstr>
      <vt:lpstr>PowerPoint Presentation</vt:lpstr>
      <vt:lpstr>PowerPoint Presentation</vt:lpstr>
      <vt:lpstr>PowerPoint Presentation</vt:lpstr>
      <vt:lpstr>PowerPoint Presentation</vt:lpstr>
      <vt:lpstr>PowerPoint Presentation</vt:lpstr>
      <vt:lpstr>The Minamata Convention on Mercury </vt:lpstr>
      <vt:lpstr>PowerPoint Presentation</vt:lpstr>
      <vt:lpstr>PowerPoint Presentation</vt:lpstr>
      <vt:lpstr>PowerPoint Presentation</vt:lpstr>
      <vt:lpstr>PowerPoint Presentation</vt:lpstr>
      <vt:lpstr>PowerPoint Presentation</vt:lpstr>
      <vt:lpstr>PowerPoint Presentation</vt:lpstr>
      <vt:lpstr>FINDINGS OF RAPID SAMPLING EXERCISE IN JAMAICA </vt:lpstr>
      <vt:lpstr>PowerPoint Presentation</vt:lpstr>
      <vt:lpstr>MARKET SURVEY</vt:lpstr>
      <vt:lpstr>MARKET SURVEY</vt:lpstr>
      <vt:lpstr>PHASE 1 ANALYSIS  </vt:lpstr>
      <vt:lpstr>PowerPoint Presentation</vt:lpstr>
      <vt:lpstr>JAMAICA FINDINGS </vt:lpstr>
      <vt:lpstr>PowerPoint Presentation</vt:lpstr>
      <vt:lpstr>PowerPoint Presentation</vt:lpstr>
      <vt:lpstr>VIRTUAL WORKSHOP ON  MERCURY-ADDED SKIN LIGHTENING PRODUCTS: CUSTOMS &amp; ENFORCEMENT TRAINING</vt:lpstr>
      <vt:lpstr>Trends observed in online sales assessments of SLPs and recommendations</vt:lpstr>
      <vt:lpstr>ZMWG and Hg/Skin Lightening Products Campaign Partners</vt:lpstr>
      <vt:lpstr>PowerPoint Presentation</vt:lpstr>
      <vt:lpstr>PowerPoint Presentation</vt:lpstr>
      <vt:lpstr>PowerPoint Presentation</vt:lpstr>
      <vt:lpstr>PowerPoint Presentation</vt:lpstr>
      <vt:lpstr>PowerPoint Presentation</vt:lpstr>
      <vt:lpstr>Key elements of Voluntary Product Safety Pledges</vt:lpstr>
      <vt:lpstr>PowerPoint Presentation</vt:lpstr>
      <vt:lpstr>PowerPoint Presentation</vt:lpstr>
      <vt:lpstr>PowerPoint Presentation</vt:lpstr>
      <vt:lpstr>Summary </vt:lpstr>
      <vt:lpstr>PowerPoint Presentation</vt:lpstr>
      <vt:lpstr>TOOLS TO ENHANCE TRADE MANAGEMENT OF MERCURY-ADDED SKIN LIGHTENING PRODUCTS  </vt:lpstr>
      <vt:lpstr>Tools to Enhance Mercury Trade Management: Identifying Mercury-added Skin Lightening Products: HS Codes, Database Use, Risk Profiling and Analytical Screening of Suspected Goods</vt:lpstr>
      <vt:lpstr>Background of Mercury Risk</vt:lpstr>
      <vt:lpstr>Importance of Managing Mercury Trade</vt:lpstr>
      <vt:lpstr>Key Stakeholders and Roles in Controlling Mercury Trade</vt:lpstr>
      <vt:lpstr>Key Stakeholders and Roles in Controlling Mercury Trade</vt:lpstr>
      <vt:lpstr>Applicability of Risk assessment methods in Mercury Trade Management</vt:lpstr>
      <vt:lpstr>Need for Standard Operating Procedures (SOPs) </vt:lpstr>
      <vt:lpstr>Important Elements for SOPs</vt:lpstr>
      <vt:lpstr>What to Look For? </vt:lpstr>
      <vt:lpstr>What to Look For? </vt:lpstr>
      <vt:lpstr>What to Look For? </vt:lpstr>
      <vt:lpstr>Identifying Mercury in SLPs: A Case Study </vt:lpstr>
      <vt:lpstr>HS Codes</vt:lpstr>
      <vt:lpstr>HS Codes</vt:lpstr>
      <vt:lpstr>HS Codes</vt:lpstr>
      <vt:lpstr>Example of Implementing Hg SLP Actions in ASYCUDA (Automated System for Customs Data)</vt:lpstr>
      <vt:lpstr>Importance of Testing SLPs and Cosmetics for Mercury</vt:lpstr>
      <vt:lpstr>Instruments commonly used for testing:</vt:lpstr>
      <vt:lpstr>X-Ray Fluorescence (XRF)</vt:lpstr>
      <vt:lpstr>X-Ray Fluorescence (XRF)</vt:lpstr>
      <vt:lpstr>Global Database</vt:lpstr>
      <vt:lpstr>Database</vt:lpstr>
      <vt:lpstr>Developing Implementation Strategies for Cross Collaboration</vt:lpstr>
      <vt:lpstr>Developing Implementation Strategies for Cross Collaboration</vt:lpstr>
      <vt:lpstr>Available Resources </vt:lpstr>
      <vt:lpstr>Available Resources </vt:lpstr>
      <vt:lpstr>Available Resources </vt:lpstr>
      <vt:lpstr>Available Resources </vt:lpstr>
      <vt:lpstr>Thank you! Questions?</vt:lpstr>
      <vt:lpstr>VIRTUAL WORKSHOP ON  MERCURY-ADDED SKIN LIGHTENING PRODUCTS: CUSTOMS &amp; ENFORCEMENT TRAINING</vt:lpstr>
      <vt:lpstr>UPDATES ON ENFORCEMENT ACTIONS IN JAMAICA FOR MERCURY-ADDED SKIN LIGHTENING PRODUCTS  Ms. Alicia Smith,  Standards and Regulations Division, Ministry of Health and Wellness</vt:lpstr>
      <vt:lpstr>OPEN DISCUSSION ON  NEEDS AND CAPACITIES FOR ENFORCEMENT OF BANS OF MERCURY-ADDED SKIN LIGHTENING PRODUCTS </vt:lpstr>
      <vt:lpstr>Discussion Questions</vt:lpstr>
      <vt:lpstr>PowerPoint Presentation</vt:lpstr>
      <vt:lpstr>PowerPoint Presentation</vt:lpstr>
      <vt:lpstr>PowerPoint Presentation</vt:lpstr>
      <vt:lpstr>All materials from the session and supporting documents will be shared via email in the coming week.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Tahlia Ali Shah</dc:creator>
  <cp:revision>1</cp:revision>
  <dcterms:created xsi:type="dcterms:W3CDTF">2026-02-22T15:51:19Z</dcterms:created>
  <dcterms:modified xsi:type="dcterms:W3CDTF">2026-03-30T17:42:39Z</dcterms:modified>
</cp:coreProperties>
</file>