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1321" r:id="rId45"/>
    <p:sldId id="2134806343" r:id="rId46"/>
    <p:sldId id="2134806344" r:id="rId47"/>
    <p:sldId id="1287" r:id="rId48"/>
    <p:sldId id="1136" r:id="rId49"/>
    <p:sldId id="1288" r:id="rId50"/>
    <p:sldId id="1278" r:id="rId51"/>
    <p:sldId id="1286" r:id="rId52"/>
    <p:sldId id="2134806342" r:id="rId53"/>
    <p:sldId id="1285" r:id="rId54"/>
    <p:sldId id="1284" r:id="rId55"/>
    <p:sldId id="1320" r:id="rId56"/>
    <p:sldId id="1265" r:id="rId57"/>
    <p:sldId id="2134806345" r:id="rId58"/>
    <p:sldId id="2134806346" r:id="rId59"/>
    <p:sldId id="2134806347" r:id="rId60"/>
    <p:sldId id="2134806348" r:id="rId61"/>
    <p:sldId id="2134806349" r:id="rId62"/>
    <p:sldId id="2134806350" r:id="rId63"/>
    <p:sldId id="2134806351" r:id="rId64"/>
    <p:sldId id="2134806352" r:id="rId65"/>
    <p:sldId id="2134806353" r:id="rId66"/>
    <p:sldId id="2134806354" r:id="rId67"/>
    <p:sldId id="2134806355" r:id="rId68"/>
    <p:sldId id="2134806356" r:id="rId69"/>
    <p:sldId id="2134806357" r:id="rId70"/>
    <p:sldId id="2134806358" r:id="rId71"/>
    <p:sldId id="2134806359" r:id="rId72"/>
    <p:sldId id="2134806360" r:id="rId73"/>
    <p:sldId id="2134806361" r:id="rId74"/>
    <p:sldId id="2134806362" r:id="rId75"/>
    <p:sldId id="2134806363" r:id="rId76"/>
    <p:sldId id="2134806364" r:id="rId77"/>
    <p:sldId id="2134806365" r:id="rId78"/>
    <p:sldId id="2134806366" r:id="rId79"/>
    <p:sldId id="2134806367" r:id="rId80"/>
    <p:sldId id="2134806368" r:id="rId81"/>
    <p:sldId id="2134806369" r:id="rId82"/>
    <p:sldId id="2134806370" r:id="rId83"/>
    <p:sldId id="2134806371" r:id="rId84"/>
    <p:sldId id="2134806372" r:id="rId85"/>
    <p:sldId id="2134806373" r:id="rId86"/>
    <p:sldId id="2134806374" r:id="rId87"/>
    <p:sldId id="2134806375" r:id="rId88"/>
    <p:sldId id="2134806376" r:id="rId89"/>
  </p:sldIdLst>
  <p:sldSz cx="9144000" cy="5143500" type="screen16x9"/>
  <p:notesSz cx="6858000" cy="9144000"/>
  <p:embeddedFontLst>
    <p:embeddedFont>
      <p:font typeface="Arial Black" panose="020B0A04020102020204" pitchFamily="34" charset="0"/>
      <p:bold r:id="rId91"/>
    </p:embeddedFont>
    <p:embeddedFont>
      <p:font typeface="Arial Rounded MT Bold" panose="020F0704030504030204" pitchFamily="34" charset="0"/>
      <p:regular r:id="rId92"/>
    </p:embeddedFont>
    <p:embeddedFont>
      <p:font typeface="Century Gothic" panose="020B0502020202020204" pitchFamily="34" charset="0"/>
      <p:regular r:id="rId93"/>
      <p:bold r:id="rId94"/>
      <p:italic r:id="rId95"/>
      <p:boldItalic r:id="rId96"/>
    </p:embeddedFont>
    <p:embeddedFont>
      <p:font typeface="Fira Sans" panose="020B0503050000020004" pitchFamily="34" charset="0"/>
      <p:regular r:id="rId97"/>
      <p:bold r:id="rId98"/>
    </p:embeddedFont>
    <p:embeddedFont>
      <p:font typeface="Poppins" panose="00000500000000000000" pitchFamily="2" charset="0"/>
      <p:regular r:id="rId99"/>
      <p:bold r:id="rId100"/>
      <p:italic r:id="rId101"/>
      <p:boldItalic r:id="rId102"/>
    </p:embeddedFont>
    <p:embeddedFont>
      <p:font typeface="Roboto" panose="02000000000000000000" pitchFamily="2" charset="0"/>
      <p:regular r:id="rId103"/>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1" id="{B7833CAC-E9EB-4A35-AC21-3C594E9FDACB}">
          <p14:sldIdLst>
            <p14:sldId id="256"/>
            <p14:sldId id="257"/>
            <p14:sldId id="258"/>
            <p14:sldId id="259"/>
            <p14:sldId id="260"/>
            <p14:sldId id="261"/>
          </p14:sldIdLst>
        </p14:section>
        <p14:section name="Section 2" id="{197F218A-1722-4936-8112-0D5E5F10CD1F}">
          <p14:sldIdLst>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Lst>
        </p14:section>
        <p14:section name="Section 3" id="{2EF47FA9-F4A3-44AF-87DC-24E9DA61242C}">
          <p14:sldIdLst>
            <p14:sldId id="281"/>
            <p14:sldId id="282"/>
            <p14:sldId id="283"/>
            <p14:sldId id="284"/>
            <p14:sldId id="285"/>
            <p14:sldId id="286"/>
            <p14:sldId id="287"/>
            <p14:sldId id="288"/>
            <p14:sldId id="289"/>
            <p14:sldId id="290"/>
            <p14:sldId id="291"/>
            <p14:sldId id="292"/>
            <p14:sldId id="293"/>
            <p14:sldId id="294"/>
            <p14:sldId id="295"/>
            <p14:sldId id="296"/>
            <p14:sldId id="297"/>
          </p14:sldIdLst>
        </p14:section>
        <p14:section name="Section 4" id="{F96A4390-7F00-4A72-BAFD-6FBE1C10C205}">
          <p14:sldIdLst>
            <p14:sldId id="298"/>
            <p14:sldId id="1321"/>
            <p14:sldId id="2134806343"/>
            <p14:sldId id="2134806344"/>
            <p14:sldId id="1287"/>
            <p14:sldId id="1136"/>
            <p14:sldId id="1288"/>
            <p14:sldId id="1278"/>
            <p14:sldId id="1286"/>
            <p14:sldId id="2134806342"/>
            <p14:sldId id="1285"/>
            <p14:sldId id="1284"/>
            <p14:sldId id="1320"/>
            <p14:sldId id="1265"/>
          </p14:sldIdLst>
        </p14:section>
        <p14:section name="Section 5" id="{2DB66362-514C-496F-B6DE-A1BC2941AD2A}">
          <p14:sldIdLst>
            <p14:sldId id="2134806345"/>
            <p14:sldId id="2134806346"/>
            <p14:sldId id="2134806347"/>
            <p14:sldId id="2134806348"/>
            <p14:sldId id="2134806349"/>
            <p14:sldId id="2134806350"/>
            <p14:sldId id="2134806351"/>
            <p14:sldId id="2134806352"/>
            <p14:sldId id="2134806353"/>
            <p14:sldId id="2134806354"/>
            <p14:sldId id="2134806355"/>
            <p14:sldId id="2134806356"/>
            <p14:sldId id="2134806357"/>
            <p14:sldId id="2134806358"/>
            <p14:sldId id="2134806359"/>
            <p14:sldId id="2134806360"/>
            <p14:sldId id="2134806361"/>
            <p14:sldId id="2134806362"/>
            <p14:sldId id="2134806363"/>
            <p14:sldId id="2134806364"/>
            <p14:sldId id="2134806365"/>
            <p14:sldId id="2134806366"/>
            <p14:sldId id="2134806367"/>
            <p14:sldId id="2134806368"/>
            <p14:sldId id="2134806369"/>
            <p14:sldId id="2134806370"/>
            <p14:sldId id="2134806371"/>
            <p14:sldId id="2134806372"/>
            <p14:sldId id="2134806373"/>
            <p14:sldId id="2134806374"/>
            <p14:sldId id="2134806375"/>
            <p14:sldId id="2134806376"/>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FFC74E-E720-466B-9C33-B89C53EA404D}">
  <a:tblStyle styleId="{07FFC74E-E720-466B-9C33-B89C53EA40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6" d="100"/>
          <a:sy n="146" d="100"/>
        </p:scale>
        <p:origin x="66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3.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ellercentral.amazon.com/help/hub/reference/external/GC37KSM44NPNZED6?ref=efph_XMGGPL6LC4CVXHT_bred_GV9VZ5A7PJZQYRFF&amp;locale=en-U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ph.ca.gov/Programs/CCDPHP/DEODC/EHIB/CPE/CDPH%20Document%20Library/Mercury_in_Skin_Cream_Latino_English_May2022.pdf" TargetMode="External"/><Relationship Id="rId7" Type="http://schemas.openxmlformats.org/officeDocument/2006/relationships/hyperlink" Target="https://app.box.com/s/28apfqu9kn3ukzw78bizry5d35d1z3jp/file/2118325939131"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zeromercury.org/wp-content/uploads/2025/09/Skin-cream-enforcement-outreach-nunncare-walmart-20221122-2.pdf" TargetMode="External"/><Relationship Id="rId5" Type="http://schemas.openxmlformats.org/officeDocument/2006/relationships/hyperlink" Target="https://www.health.state.mn.us/communities/ep/han/2020/jan14mercury.pdf" TargetMode="External"/><Relationship Id="rId4" Type="http://schemas.openxmlformats.org/officeDocument/2006/relationships/hyperlink" Target="https://www.dshs.texas.gov/news-alerts/skin-creams-containing-dangerous-levels-mercury"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uroparl.europa.eu/news/en/press-room/20260323IPR38815/deal-reached-on-union-customs-code-reform"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taxation-customs.ec.europa.eu/customs/authorised-economic-operator_en"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92fb5ad21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 name="Google Shape;52;g392fb5ad21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a01090fa4_2_2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a01090fa4_2_2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ba01090fa4_2_2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ba01090fa4_2_2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ba01090fa4_2_2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ba01090fa4_2_2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a01090fa4_2_2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a01090fa4_2_2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ba01090fa4_2_2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ba01090fa4_2_2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ba01090fa4_2_2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ba01090fa4_2_2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ba01090fa4_2_2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ba01090fa4_2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ba01090fa4_2_2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ba01090fa4_2_2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d2b63721e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d2b63721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968ae888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968ae888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92fb5ad21e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g392fb5ad21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c300aeafb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c300aeafb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c300aeafb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c300aeafb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c300aeafb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c300aeafb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c300aeafb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c300aeafb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c300aeafb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c300aeafb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be249b951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be249b951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92fb5ad21e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g392fb5ad21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From Phase 1 of the project, 218 SLPs were tested and two products were identified with elevated levels of mercury. Both of the SLPs were identified as skin lightening creams manufactured in Pakistan, and had mercury concentrations of 7652.09 ppm and 17105.49 ppm. Phase 2 involved collecting and retesting duplicates of the two products with elevated mercury levels—either from the same or different batches to evaluate mercury concentrations.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t>Only the higher concentration (17105.49) of the two products was able to be obtained for Phase II and the DMA results found a mercury concentration range of 15,532.356 – 24397.023 ppm and a median of 19,459.97 ppm (intra-batch concentration of 20,274.73 ± 2,684.50 ppm (mean ± sd)).</a:t>
            </a:r>
            <a:endParaRPr/>
          </a:p>
        </p:txBody>
      </p:sp>
      <p:sp>
        <p:nvSpPr>
          <p:cNvPr id="217" name="Google Shape;21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92fb5ad21e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g392fb5ad21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
              </a:rPr>
              <a:t>Merci encore de nous avoir invités à partager notre travail et nos expériences.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
              </a:rPr>
              <a:t>Pour nous présenter brièvement,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87" name="Google Shape;1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
              </a:rPr>
              <a:t>Le Bureau européen de l'environnement (BEE), le plus grand réseau d'ONG d'Europe avec plus de 180 membres issus de 40 pays, et je dirige les travaux du BEE sur le mercure depuis plus de 20 ans. JE MÈNE LES TRAVAUX SUR LE MERCURE DEPUIS PLUS DE 20 ANS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
              </a:rPr>
              <a:t>En collaboration avec le Mercury Policy Project, une ONG basée aux États-Unis, nous avons lancé en 2005 le groupe de travail Zero Mercury, que je co-coordonne depuis lors.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rgbClr val="000000"/>
                </a:solidFill>
                <a:effectLst/>
                <a:uLnTx/>
                <a:uFillTx/>
                <a:latin typeface="Arial "/>
                <a:ea typeface="+mn-ea"/>
                <a:cs typeface="+mn-cs"/>
              </a:rPr>
              <a:t>Le ZMWG rassemble plus de 110 ONG d'intérêt public, environnementales et de santé issues de plus de 55 pays à travers le monde</a:t>
            </a:r>
            <a:r>
              <a:rPr lang="en-US" sz="1200" dirty="0">
                <a:solidFill>
                  <a:srgbClr val="000000"/>
                </a:solidFill>
                <a:latin typeface="Arial "/>
              </a:rPr>
              <a:t>. Notre objectif est de lutter contre la pollution et l'exposition au mercure, en mettant en œuvre la Convention de Minamata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000000"/>
                </a:solidFill>
                <a:latin typeface="Arial "/>
              </a:rPr>
              <a:t>Au-delà du suivi des travaux qui ont conduit à la convention, nous soutenons le travail des </a:t>
            </a:r>
            <a:r>
              <a:rPr lang="en-US" sz="1200" dirty="0" err="1">
                <a:solidFill>
                  <a:srgbClr val="000000"/>
                </a:solidFill>
                <a:latin typeface="Arial "/>
              </a:rPr>
              <a:t>ONG </a:t>
            </a:r>
            <a:r>
              <a:rPr lang="en-US" sz="1200" dirty="0">
                <a:solidFill>
                  <a:srgbClr val="000000"/>
                </a:solidFill>
                <a:latin typeface="Arial "/>
              </a:rPr>
              <a:t>et </a:t>
            </a:r>
            <a:r>
              <a:rPr lang="en-US" sz="1200" dirty="0" err="1">
                <a:solidFill>
                  <a:srgbClr val="000000"/>
                </a:solidFill>
                <a:latin typeface="Arial "/>
              </a:rPr>
              <a:t>des gouvernements </a:t>
            </a:r>
            <a:r>
              <a:rPr lang="en-US" sz="1200" dirty="0">
                <a:solidFill>
                  <a:srgbClr val="000000"/>
                </a:solidFill>
                <a:latin typeface="Arial "/>
              </a:rPr>
              <a:t>des pays en développement sur plusieurs questions, telles que l'élimination progressive des produits contenant du mercure, y compris les crèmes éclaircissantes pour la peau. </a:t>
            </a:r>
          </a:p>
          <a:p>
            <a:pPr marL="0" lvl="0" indent="0" algn="l" rtl="0">
              <a:spcBef>
                <a:spcPts val="0"/>
              </a:spcBef>
              <a:spcAft>
                <a:spcPts val="0"/>
              </a:spcAft>
              <a:buNone/>
            </a:pPr>
            <a:endParaRPr lang="en-US" dirty="0">
              <a:latin typeface="Arial "/>
            </a:endParaRPr>
          </a:p>
          <a:p>
            <a:pPr marL="0" lvl="0" indent="0" algn="l" rtl="0">
              <a:spcBef>
                <a:spcPts val="0"/>
              </a:spcBef>
              <a:spcAft>
                <a:spcPts val="0"/>
              </a:spcAft>
              <a:buNone/>
            </a:pPr>
            <a:r>
              <a:rPr lang="en-US" dirty="0">
                <a:latin typeface="Arial "/>
              </a:rPr>
              <a:t>Dans le cadre de la campagne du ZMWG sur les crèmes éclaircissantes lancée en 2017, nous avons coopéré avec de nombreuses </a:t>
            </a:r>
            <a:r>
              <a:rPr lang="en-US" dirty="0" err="1">
                <a:latin typeface="Arial "/>
              </a:rPr>
              <a:t>ONG </a:t>
            </a:r>
            <a:r>
              <a:rPr lang="en-US" dirty="0">
                <a:latin typeface="Arial "/>
              </a:rPr>
              <a:t>partenaires du monde entier et nous tenons à les remercier pour leurs apports et leurs contributions au fil de ces années – vous pouvez voir ici les partenaires de la dernière campagne d'échantillonnage. </a:t>
            </a:r>
          </a:p>
          <a:p>
            <a:pPr marL="0" lvl="0" indent="0" algn="l" rtl="0">
              <a:spcBef>
                <a:spcPts val="0"/>
              </a:spcBef>
              <a:spcAft>
                <a:spcPts val="0"/>
              </a:spcAft>
              <a:buNone/>
            </a:pPr>
            <a:endParaRPr lang="en-US" dirty="0">
              <a:latin typeface="Arial "/>
            </a:endParaRPr>
          </a:p>
        </p:txBody>
      </p:sp>
      <p:sp>
        <p:nvSpPr>
          <p:cNvPr id="362" name="Google Shape;3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77571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432A1-4D96-7632-22E9-1D475C8AC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52A5-695F-095B-94CD-B5E00EFECB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547F9C-FD36-9388-72E9-AC718E17D8AF}"/>
              </a:ext>
            </a:extLst>
          </p:cNvPr>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sym typeface="Wingdings" panose="05000000000000000000" pitchFamily="2" charset="2"/>
              </a:rPr>
              <a:t>Dans le cadre de ce projet dirigé par le PNUE et mis en œuvre par l'OMS/BRI, nous avons conclu un contrat avec l'OMS et nous allons mener à bien un volet consacré aux produits de santé en vente libre (PSL) et aux ventes en ligne. </a:t>
            </a:r>
          </a:p>
          <a:p>
            <a:endParaRPr lang="en-US" sz="1200" b="0" dirty="0">
              <a:latin typeface="Arial" panose="020B0604020202020204" pitchFamily="34" charset="0"/>
              <a:cs typeface="Arial" panose="020B0604020202020204" pitchFamily="34" charset="0"/>
              <a:sym typeface="Wingdings" panose="05000000000000000000" pitchFamily="2" charset="2"/>
            </a:endParaRPr>
          </a:p>
          <a:p>
            <a:r>
              <a:rPr lang="en-US" sz="1200" b="0" dirty="0">
                <a:latin typeface="Arial" panose="020B0604020202020204" pitchFamily="34" charset="0"/>
                <a:cs typeface="Arial" panose="020B0604020202020204" pitchFamily="34" charset="0"/>
                <a:sym typeface="Wingdings" panose="05000000000000000000" pitchFamily="2" charset="2"/>
              </a:rPr>
              <a:t>Nous identifierons les lampes à vapeur de mercure disponibles sur les </a:t>
            </a:r>
            <a:r>
              <a:rPr lang="en-US" sz="1200" b="0" dirty="0" err="1">
                <a:latin typeface="Arial" panose="020B0604020202020204" pitchFamily="34" charset="0"/>
                <a:cs typeface="Arial" panose="020B0604020202020204" pitchFamily="34" charset="0"/>
                <a:sym typeface="Wingdings" panose="05000000000000000000" pitchFamily="2" charset="2"/>
              </a:rPr>
              <a:t>places de marché</a:t>
            </a:r>
            <a:r>
              <a:rPr lang="en-US" sz="1200" b="0" dirty="0">
                <a:latin typeface="Arial" panose="020B0604020202020204" pitchFamily="34" charset="0"/>
                <a:cs typeface="Arial" panose="020B0604020202020204" pitchFamily="34" charset="0"/>
                <a:sym typeface="Wingdings" panose="05000000000000000000" pitchFamily="2" charset="2"/>
              </a:rPr>
              <a:t> en ligne dans les trois pays participant au projet (le Gabon, la Jamaïque et le Sri Lanka) et tenterons de mieux cerner l'ampleur des ventes en ligne de ces lampes. </a:t>
            </a:r>
          </a:p>
          <a:p>
            <a:r>
              <a:rPr lang="en-US" sz="1200" b="0" dirty="0">
                <a:latin typeface="Arial" panose="020B0604020202020204" pitchFamily="34" charset="0"/>
                <a:cs typeface="Arial" panose="020B0604020202020204" pitchFamily="34" charset="0"/>
                <a:sym typeface="Wingdings" panose="05000000000000000000" pitchFamily="2" charset="2"/>
              </a:rPr>
              <a:t>Nous tenterons également de partager des expériences susceptibles d'aider ces pays à lutter contre les ventes en ligne de produits contenant du mercure et de lampes fluorescentes compactes. </a:t>
            </a:r>
          </a:p>
          <a:p>
            <a:endParaRPr lang="en-US" sz="1200" b="0" dirty="0">
              <a:latin typeface="Arial" panose="020B0604020202020204" pitchFamily="34" charset="0"/>
              <a:cs typeface="Arial" panose="020B0604020202020204" pitchFamily="34" charset="0"/>
              <a:sym typeface="Wingdings" panose="05000000000000000000" pitchFamily="2" charset="2"/>
            </a:endParaRPr>
          </a:p>
          <a:p>
            <a:r>
              <a:rPr lang="en-US" sz="1200" b="0" dirty="0">
                <a:latin typeface="Arial" panose="020B0604020202020204" pitchFamily="34" charset="0"/>
                <a:cs typeface="Arial" panose="020B0604020202020204" pitchFamily="34" charset="0"/>
                <a:sym typeface="Wingdings" panose="05000000000000000000" pitchFamily="2" charset="2"/>
              </a:rPr>
              <a:t>Au cours de cette présentation, je vous exposerai nos conclusions, fondées sur nos recherches et nos expériences de ces dernières années, ainsi que certaines évolutions récentes issues des travaux en cours au Sri </a:t>
            </a:r>
            <a:r>
              <a:rPr lang="en-US" sz="1200" b="0" dirty="0" err="1">
                <a:latin typeface="Arial" panose="020B0604020202020204" pitchFamily="34" charset="0"/>
                <a:cs typeface="Arial" panose="020B0604020202020204" pitchFamily="34" charset="0"/>
                <a:sym typeface="Wingdings" panose="05000000000000000000" pitchFamily="2" charset="2"/>
              </a:rPr>
              <a:t>Lanka</a:t>
            </a:r>
            <a:r>
              <a:rPr lang="en-US" sz="1200" b="0" dirty="0">
                <a:latin typeface="Arial" panose="020B0604020202020204" pitchFamily="34" charset="0"/>
                <a:cs typeface="Arial" panose="020B0604020202020204" pitchFamily="34" charset="0"/>
                <a:sym typeface="Wingdings" panose="05000000000000000000" pitchFamily="2" charset="2"/>
              </a:rPr>
              <a:t>. </a:t>
            </a:r>
          </a:p>
          <a:p>
            <a:endParaRPr lang="en-US" sz="1200" b="0" dirty="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a:extLst>
              <a:ext uri="{FF2B5EF4-FFF2-40B4-BE49-F238E27FC236}">
                <a16:creationId xmlns:a16="http://schemas.microsoft.com/office/drawing/2014/main" id="{5484E14B-C05A-1BCB-8B73-7B6E44825876}"/>
              </a:ext>
            </a:extLst>
          </p:cNvPr>
          <p:cNvSpPr>
            <a:spLocks noGrp="1"/>
          </p:cNvSpPr>
          <p:nvPr>
            <p:ph type="sldNum" sz="quarter" idx="5"/>
          </p:nvPr>
        </p:nvSpPr>
        <p:spPr/>
        <p:txBody>
          <a:bodyPr/>
          <a:lstStyle/>
          <a:p>
            <a:fld id="{FC6E5CC5-ACF0-47D0-AE87-9BF73BE15AAA}" type="slidenum">
              <a:rPr lang="x-none" smtClean="0"/>
              <a:t>45</a:t>
            </a:fld>
            <a:endParaRPr lang="x-none"/>
          </a:p>
        </p:txBody>
      </p:sp>
    </p:spTree>
    <p:extLst>
      <p:ext uri="{BB962C8B-B14F-4D97-AF65-F5344CB8AC3E}">
        <p14:creationId xmlns:p14="http://schemas.microsoft.com/office/powerpoint/2010/main" val="3515101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Compte tenu de l'ampleur du problème, il est évident qu'il faut mettre l'accent sur l'application de la réglementation et sur tout ce qui s'y rapporte, c'est-à-dire l'ensemble de la chaîne d'approvisionnement. La région africaine a attiré l'attention sur ce point lors des deux dernières COP.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Et comme nous l'avons entendu précédemment, cela a conduit la COP6 à inviter </a:t>
            </a:r>
            <a:r>
              <a:rPr lang="en-US" sz="1200" b="1" i="0" u="none" strike="noStrike" cap="none" dirty="0">
                <a:solidFill>
                  <a:schemeClr val="dk1"/>
                </a:solidFill>
                <a:effectLst/>
                <a:latin typeface="Calibri"/>
                <a:ea typeface="Calibri"/>
                <a:cs typeface="Calibri"/>
                <a:sym typeface="Calibri"/>
              </a:rPr>
              <a:t>le Secrétariat, en coopération avec des partenaires internationaux, à continuer </a:t>
            </a:r>
            <a:r>
              <a:rPr lang="en-US" dirty="0">
                <a:latin typeface="+mj-lt"/>
              </a:rPr>
              <a:t>d'examiner les défis et les mesures et à contribuer à une meilleure application de l'interdiction du mercure dans les cosmétiques.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Le Secrétariat est invité à fournir à la COP-7 des informations sur les mécanismes qui soutiennent l'application de la réglementation et sur les méthodes d'identification du mercure dans les cosmétiques, ainsi qu'à collaborer avec l'Organisation mondiale des douanes et INTERPOL pour enquêter sur les sources du commerce illégal de mercure.  Cette décision a en outre renforcé les relations avec </a:t>
            </a:r>
            <a:r>
              <a:rPr lang="en-US" sz="1200" b="1" i="0" u="none" strike="noStrike" cap="none" dirty="0" err="1">
                <a:solidFill>
                  <a:schemeClr val="dk1"/>
                </a:solidFill>
                <a:effectLst/>
                <a:latin typeface="Calibri"/>
                <a:ea typeface="Calibri"/>
                <a:cs typeface="Calibri"/>
                <a:sym typeface="Calibri"/>
              </a:rPr>
              <a:t>l’Organisation</a:t>
            </a:r>
            <a:r>
              <a:rPr lang="en-US" sz="1200" b="1" i="0" u="none" strike="noStrike" cap="none" dirty="0">
                <a:solidFill>
                  <a:schemeClr val="dk1"/>
                </a:solidFill>
                <a:effectLst/>
                <a:latin typeface="Calibri"/>
                <a:ea typeface="Calibri"/>
                <a:cs typeface="Calibri"/>
                <a:sym typeface="Calibri"/>
              </a:rPr>
              <a:t> mondiale de la santé (OMS) ; en coopération avec les partenaires et le GMP, l’OMS est invitée à partager les enseignements tirés de ses projets en cours pertinents et à élaborer une stratégie nationale illustrative à l’échelle du système de santé publique, axée sur les mesures de réduction des cosmétiques contenant du mercure ajouté. Il est noté que les produits éclaircissants pour la peau qui ne contiennent pas nécessairement de mercure doivent également faire partie de cette stratégie, dans le cadre de la lutte contre le colorisme. </a:t>
            </a: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En examinant les domaines à prendre en considération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Tout d'abord, le cadre législatif qui doit être mis en place et prendre en compte un ensemble plus large d'éléments tels que la fabrication (en priorité), le commerce, la vente, l'étiquetage, les services en ligne, </a:t>
            </a:r>
            <a:r>
              <a:rPr lang="en-US" dirty="0" err="1">
                <a:latin typeface="+mj-lt"/>
              </a:rPr>
              <a:t>etc</a:t>
            </a:r>
            <a:r>
              <a:rPr lang="en-US" dirty="0">
                <a:latin typeface="+mj-lt"/>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Le partage d'informations, les listes de retenue et les avis seraient très importants à développer, car ils servent d'outils pour faire respecter la législation et d'autres accords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L'octroi de licences et l'homologation des ingrédients utilisés constituent un autre ensemble de mesures à examiner, qui concerne également l'ensemble de la chaîne d'approvisionnement.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Pour que tout cela soit possible, il va de soi que l'application de la loi et les inspections devront être renforcées ; des responsabilités claires devront être attribuées, un programme d'inspection devra être formalisé,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des pénalités et des sanctions intégrées au système et respectées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latin typeface="+mj-lt"/>
              </a:rPr>
              <a:t>ainsi que les éléments liés à la publicité et à la présentation.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mj-lt"/>
            </a:endParaRPr>
          </a:p>
          <a:p>
            <a:pPr marL="0" lvl="0" indent="0" algn="l" rtl="0">
              <a:spcBef>
                <a:spcPts val="0"/>
              </a:spcBef>
              <a:spcAft>
                <a:spcPts val="0"/>
              </a:spcAft>
              <a:buNone/>
            </a:pPr>
            <a:r>
              <a:rPr lang="en-US" dirty="0">
                <a:latin typeface="+mj-lt"/>
              </a:rPr>
              <a:t>En outre, </a:t>
            </a:r>
          </a:p>
          <a:p>
            <a:pPr marL="171450" lvl="0" indent="-171450" algn="l" rtl="0">
              <a:spcBef>
                <a:spcPts val="0"/>
              </a:spcBef>
              <a:spcAft>
                <a:spcPts val="0"/>
              </a:spcAft>
              <a:buFontTx/>
              <a:buChar char="-"/>
            </a:pPr>
            <a:r>
              <a:rPr lang="en-US" dirty="0">
                <a:latin typeface="+mj-lt"/>
              </a:rPr>
              <a:t>il faudra collecter des données, effectuer des prélèvements sur le terrain et sur les marchés en ligne, et veiller à ce que des outils de dépistage soient disponibles, appuyés par des analyses en laboratoire si nécessaire. </a:t>
            </a:r>
          </a:p>
          <a:p>
            <a:pPr marL="171450" lvl="0" indent="-171450" algn="l" rtl="0">
              <a:spcBef>
                <a:spcPts val="0"/>
              </a:spcBef>
              <a:spcAft>
                <a:spcPts val="0"/>
              </a:spcAft>
              <a:buFontTx/>
              <a:buChar char="-"/>
            </a:pPr>
            <a:r>
              <a:rPr lang="en-US" dirty="0">
                <a:latin typeface="+mj-lt"/>
              </a:rPr>
              <a:t>Parallèlement, la sensibilisation est importante : des initiatives seraient nécessaires pour informer les consommateurs, mais aussi les plateformes, les vendeurs, </a:t>
            </a:r>
            <a:r>
              <a:rPr lang="en-US" dirty="0" err="1">
                <a:latin typeface="+mj-lt"/>
              </a:rPr>
              <a:t>etc</a:t>
            </a:r>
            <a:r>
              <a:rPr lang="en-US" dirty="0">
                <a:latin typeface="+mj-lt"/>
              </a:rPr>
              <a:t>. Une collaboration avec le monde universitaire, les dermatologues et les organisations de la société civile serait tout à fait pertinente. De plus, l’éducation et la sensibilisation devraient plutôt commencer par la base, c’est-à-dire dans les écoles – auprès des enseignants et des professionnels – ; ce n’est qu’ainsi que nous pourrons évoluer vers un changement de mentalité dans la société, tout en envisageant des mesures descendantes. </a:t>
            </a:r>
          </a:p>
          <a:p>
            <a:pPr marL="0" lvl="0" indent="0" algn="l" rtl="0">
              <a:spcBef>
                <a:spcPts val="0"/>
              </a:spcBef>
              <a:spcAft>
                <a:spcPts val="0"/>
              </a:spcAft>
              <a:buNone/>
            </a:pPr>
            <a:endParaRPr lang="en-US" dirty="0">
              <a:latin typeface="+mj-lt"/>
            </a:endParaRPr>
          </a:p>
          <a:p>
            <a:pPr marL="0" lvl="0" indent="0" algn="l" rtl="0">
              <a:spcBef>
                <a:spcPts val="0"/>
              </a:spcBef>
              <a:spcAft>
                <a:spcPts val="0"/>
              </a:spcAft>
              <a:buNone/>
            </a:pPr>
            <a:r>
              <a:rPr lang="en-US" dirty="0">
                <a:latin typeface="+mj-lt"/>
              </a:rPr>
              <a:t>La coopération intergouvernementale et interrégionale est très importante. Il est tout d’abord essentiel d’identifier et d’impliquer tous les organismes compétents AU SEIN du pays : ministère de l’Environnement, de la Santé, des Douanes, de la Police  </a:t>
            </a:r>
          </a:p>
          <a:p>
            <a:pPr marL="0" lvl="0" indent="0" algn="l" rtl="0">
              <a:spcBef>
                <a:spcPts val="0"/>
              </a:spcBef>
              <a:spcAft>
                <a:spcPts val="0"/>
              </a:spcAft>
              <a:buNone/>
            </a:pPr>
            <a:r>
              <a:rPr lang="en-US" dirty="0">
                <a:latin typeface="+mj-lt"/>
              </a:rPr>
              <a:t>Et si l'on considère nos pays </a:t>
            </a:r>
            <a:r>
              <a:rPr lang="en-US" dirty="0" err="1">
                <a:latin typeface="+mj-lt"/>
              </a:rPr>
              <a:t>voisins</a:t>
            </a:r>
            <a:r>
              <a:rPr lang="en-US" dirty="0">
                <a:latin typeface="+mj-lt"/>
              </a:rPr>
              <a:t>, la coopération interrégionale aura un rôle important à jouer, car les produits traversent des frontières poreuses. </a:t>
            </a:r>
          </a:p>
          <a:p>
            <a:pPr marL="0" lvl="0" indent="0" algn="l" rtl="0">
              <a:spcBef>
                <a:spcPts val="0"/>
              </a:spcBef>
              <a:spcAft>
                <a:spcPts val="0"/>
              </a:spcAft>
              <a:buNone/>
            </a:pPr>
            <a:r>
              <a:rPr lang="en-US" dirty="0">
                <a:latin typeface="+mj-lt"/>
              </a:rPr>
              <a:t>Il existe des exemples au sein de l'ASEAN, de la Communauté de l'Afrique </a:t>
            </a:r>
            <a:r>
              <a:rPr lang="en-US" dirty="0" err="1">
                <a:latin typeface="+mj-lt"/>
              </a:rPr>
              <a:t>de l'Est, etc.</a:t>
            </a:r>
            <a:r>
              <a:rPr lang="en-US" dirty="0">
                <a:latin typeface="+mj-lt"/>
              </a:rPr>
              <a:t> </a:t>
            </a:r>
          </a:p>
          <a:p>
            <a:pPr marL="0" lvl="0" indent="0" algn="l" rtl="0">
              <a:spcBef>
                <a:spcPts val="0"/>
              </a:spcBef>
              <a:spcAft>
                <a:spcPts val="0"/>
              </a:spcAft>
              <a:buNone/>
            </a:pPr>
            <a:endParaRPr lang="en-US" dirty="0">
              <a:latin typeface="+mj-lt"/>
            </a:endParaRPr>
          </a:p>
          <a:p>
            <a:pPr marL="0" lvl="0" indent="0" algn="l" rtl="0">
              <a:spcBef>
                <a:spcPts val="0"/>
              </a:spcBef>
              <a:spcAft>
                <a:spcPts val="0"/>
              </a:spcAft>
              <a:buNone/>
            </a:pPr>
            <a:r>
              <a:rPr lang="en-US" dirty="0">
                <a:latin typeface="+mj-lt"/>
              </a:rPr>
              <a:t>D'après nos rapports, le contrôle des plateformes en ligne par le biais d'interdictions de vente et/ou d'accords volontaires constitue un autre défi majeur. Mais examinons cela de plus près.  </a:t>
            </a:r>
          </a:p>
          <a:p>
            <a:pPr marL="0" lvl="0" indent="0" algn="l" rtl="0">
              <a:spcBef>
                <a:spcPts val="0"/>
              </a:spcBef>
              <a:spcAft>
                <a:spcPts val="0"/>
              </a:spcAft>
              <a:buNone/>
            </a:pPr>
            <a:endParaRPr lang="en-US" dirty="0">
              <a:latin typeface="+mj-lt"/>
            </a:endParaRPr>
          </a:p>
          <a:p>
            <a:pPr marL="0" lvl="0" indent="0" algn="l" rtl="0">
              <a:spcBef>
                <a:spcPts val="0"/>
              </a:spcBef>
              <a:spcAft>
                <a:spcPts val="0"/>
              </a:spcAft>
              <a:buNone/>
            </a:pPr>
            <a:endParaRPr lang="en-US" dirty="0"/>
          </a:p>
        </p:txBody>
      </p:sp>
      <p:sp>
        <p:nvSpPr>
          <p:cNvPr id="297" name="Google Shape;2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00859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endParaRPr lang="en-US" b="1" dirty="0">
              <a:latin typeface="Arial "/>
              <a:ea typeface="Calibri" panose="020F0502020204030204" pitchFamily="34" charset="0"/>
              <a:cs typeface="Arial" panose="020B0604020202020204" pitchFamily="34" charset="0"/>
            </a:endParaRPr>
          </a:p>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r>
              <a:rPr lang="en-US" b="1" dirty="0">
                <a:latin typeface="Arial "/>
                <a:ea typeface="Calibri" panose="020F0502020204030204" pitchFamily="34" charset="0"/>
                <a:cs typeface="Arial" panose="020B0604020202020204" pitchFamily="34" charset="0"/>
              </a:rPr>
              <a:t>Alors que les pays producteurs doivent prendre leurs responsabilités et faire respecter l'interdiction du mercure, les ventes en ligne contribuent à l'augmentation du volume global des ventes et, par conséquent, des risques d'exposition aux produits contenant du mercure. </a:t>
            </a:r>
          </a:p>
          <a:p>
            <a:pPr algn="just">
              <a:lnSpc>
                <a:spcPct val="110000"/>
              </a:lnSpc>
              <a:spcAft>
                <a:spcPts val="637"/>
              </a:spcAft>
            </a:pPr>
            <a:endParaRPr lang="en-US" b="1" dirty="0">
              <a:latin typeface="Arial "/>
              <a:ea typeface="Calibri" panose="020F0502020204030204" pitchFamily="34" charset="0"/>
              <a:cs typeface="Arial" panose="020B0604020202020204" pitchFamily="34" charset="0"/>
            </a:endParaRPr>
          </a:p>
          <a:p>
            <a:pPr algn="just">
              <a:lnSpc>
                <a:spcPct val="110000"/>
              </a:lnSpc>
              <a:spcAft>
                <a:spcPts val="637"/>
              </a:spcAft>
            </a:pPr>
            <a:r>
              <a:rPr lang="en-US" b="1" dirty="0">
                <a:latin typeface="Arial "/>
                <a:ea typeface="Calibri" panose="020F0502020204030204" pitchFamily="34" charset="0"/>
                <a:cs typeface="Arial" panose="020B0604020202020204" pitchFamily="34" charset="0"/>
              </a:rPr>
              <a:t>Pour cibler au mieux les plateformes en ligne, la solution la plus simple serait : </a:t>
            </a:r>
          </a:p>
          <a:p>
            <a:pPr algn="just">
              <a:lnSpc>
                <a:spcPct val="110000"/>
              </a:lnSpc>
              <a:spcAft>
                <a:spcPts val="637"/>
              </a:spcAft>
              <a:buFontTx/>
              <a:buChar char="-"/>
            </a:pPr>
            <a:r>
              <a:rPr lang="en-US" b="1" dirty="0">
                <a:latin typeface="Arial "/>
                <a:ea typeface="Calibri" panose="020F0502020204030204" pitchFamily="34" charset="0"/>
                <a:cs typeface="Arial" panose="020B0604020202020204" pitchFamily="34" charset="0"/>
              </a:rPr>
              <a:t>d'inclure dans la loi l'interdiction de la vente et de l'offre de vente – Cela vous donne les outils nécessaires pour tenir les plateformes en ligne pour responsables au cas où elles vendraient et autoriseraient la mise sur le marché de produits de soins de la peau interdits par la loi – parce qu'ils contiennent, par exemple, du mercure. </a:t>
            </a:r>
          </a:p>
          <a:p>
            <a:pPr algn="just">
              <a:lnSpc>
                <a:spcPct val="110000"/>
              </a:lnSpc>
              <a:spcAft>
                <a:spcPts val="637"/>
              </a:spcAft>
              <a:buFontTx/>
              <a:buChar char="-"/>
            </a:pPr>
            <a:r>
              <a:rPr lang="en-US" b="0" dirty="0">
                <a:latin typeface="Arial "/>
                <a:ea typeface="Calibri" panose="020F0502020204030204" pitchFamily="34" charset="0"/>
                <a:cs typeface="Arial" panose="020B0604020202020204" pitchFamily="34" charset="0"/>
              </a:rPr>
              <a:t>Ensuite, la mise en œuvre et l'application de la loi sont essentielles. </a:t>
            </a:r>
            <a:endParaRPr lang="en-US" b="1" dirty="0">
              <a:latin typeface="Arial "/>
              <a:ea typeface="Calibri" panose="020F0502020204030204" pitchFamily="34" charset="0"/>
              <a:cs typeface="Arial" panose="020B0604020202020204" pitchFamily="34" charset="0"/>
            </a:endParaRPr>
          </a:p>
          <a:p>
            <a:pPr algn="just">
              <a:lnSpc>
                <a:spcPct val="110000"/>
              </a:lnSpc>
              <a:spcAft>
                <a:spcPts val="637"/>
              </a:spcAft>
              <a:buFontTx/>
              <a:buChar char="-"/>
            </a:pPr>
            <a:r>
              <a:rPr lang="en-US" b="0" dirty="0">
                <a:latin typeface="Arial "/>
                <a:ea typeface="Calibri" panose="020F0502020204030204" pitchFamily="34" charset="0"/>
                <a:cs typeface="Arial" panose="020B0604020202020204" pitchFamily="34" charset="0"/>
              </a:rPr>
              <a:t>Des règles claires en matière de responsabilité doivent être établies et appliquées, assorties de sanctions sévères</a:t>
            </a:r>
          </a:p>
          <a:p>
            <a:pPr marL="228600" indent="0" algn="just">
              <a:lnSpc>
                <a:spcPct val="110000"/>
              </a:lnSpc>
              <a:spcAft>
                <a:spcPts val="637"/>
              </a:spcAft>
              <a:buFontTx/>
              <a:buNone/>
            </a:pPr>
            <a:r>
              <a:rPr lang="en-US" b="1" dirty="0">
                <a:latin typeface="Arial "/>
                <a:ea typeface="Calibri" panose="020F0502020204030204" pitchFamily="34" charset="0"/>
                <a:cs typeface="Arial" panose="020B0604020202020204" pitchFamily="34" charset="0"/>
              </a:rPr>
              <a:t>Les plateformes de commerce électronique </a:t>
            </a:r>
            <a:r>
              <a:rPr lang="en-US" sz="1600" dirty="0"/>
              <a:t> </a:t>
            </a:r>
          </a:p>
          <a:p>
            <a:pPr lvl="1"/>
            <a:r>
              <a:rPr lang="en-US" sz="2200" b="0" i="0" u="none" strike="noStrike" cap="none" dirty="0">
                <a:solidFill>
                  <a:schemeClr val="dk1"/>
                </a:solidFill>
                <a:latin typeface="Calibri"/>
                <a:ea typeface="Calibri"/>
                <a:cs typeface="Calibri"/>
                <a:sym typeface="Calibri"/>
              </a:rPr>
              <a:t>doivent assumer la responsabilité</a:t>
            </a:r>
          </a:p>
          <a:p>
            <a:pPr lvl="1"/>
            <a:r>
              <a:rPr lang="en-US" sz="2200" b="0" i="0" u="none" strike="noStrike" cap="none" dirty="0">
                <a:solidFill>
                  <a:schemeClr val="dk1"/>
                </a:solidFill>
                <a:latin typeface="Calibri"/>
                <a:ea typeface="Calibri"/>
                <a:cs typeface="Calibri"/>
                <a:sym typeface="Calibri"/>
              </a:rPr>
              <a:t>doivent s'assurer que les vendeurs respectent la législation nationale en matière de santé et de sécurité (étiquetage correct, divulgation des ingrédients</a:t>
            </a:r>
            <a:r>
              <a:rPr lang="en-US" sz="2200" b="0" i="0" u="none" strike="noStrike" cap="none" dirty="0" err="1">
                <a:solidFill>
                  <a:schemeClr val="dk1"/>
                </a:solidFill>
                <a:latin typeface="Calibri"/>
                <a:ea typeface="Calibri"/>
                <a:cs typeface="Calibri"/>
                <a:sym typeface="Calibri"/>
              </a:rPr>
              <a:t>, etc.</a:t>
            </a:r>
            <a:r>
              <a:rPr lang="en-US" sz="2200" b="0" i="0" u="none" strike="noStrike" cap="none" dirty="0">
                <a:solidFill>
                  <a:schemeClr val="dk1"/>
                </a:solidFill>
                <a:latin typeface="Calibri"/>
                <a:ea typeface="Calibri"/>
                <a:cs typeface="Calibri"/>
                <a:sym typeface="Calibri"/>
              </a:rPr>
              <a:t>)</a:t>
            </a:r>
          </a:p>
          <a:p>
            <a:pPr lvl="1"/>
            <a:r>
              <a:rPr lang="en-US" sz="2200" b="0" i="0" u="none" strike="noStrike" cap="none" dirty="0">
                <a:solidFill>
                  <a:schemeClr val="dk1"/>
                </a:solidFill>
                <a:latin typeface="Calibri"/>
                <a:ea typeface="Calibri"/>
                <a:cs typeface="Calibri"/>
                <a:sym typeface="Calibri"/>
              </a:rPr>
              <a:t>devraient vérifier les vendeurs tiers étrangers et désigner un représentant légal dans leur pays d'origine</a:t>
            </a:r>
          </a:p>
          <a:p>
            <a:pPr marL="457200" marR="0" lvl="0" indent="-228600" algn="just" defTabSz="914400" rtl="0" eaLnBrk="1" fontAlgn="auto" latinLnBrk="0" hangingPunct="1">
              <a:lnSpc>
                <a:spcPct val="110000"/>
              </a:lnSpc>
              <a:spcBef>
                <a:spcPts val="0"/>
              </a:spcBef>
              <a:spcAft>
                <a:spcPts val="637"/>
              </a:spcAft>
              <a:buClr>
                <a:srgbClr val="000000"/>
              </a:buClr>
              <a:buSzPts val="1400"/>
              <a:buFontTx/>
              <a:buChar char="-"/>
              <a:tabLst/>
              <a:defRPr/>
            </a:pPr>
            <a:endParaRPr lang="en-US" b="1" dirty="0">
              <a:latin typeface="Arial "/>
              <a:ea typeface="Calibri" panose="020F0502020204030204" pitchFamily="34" charset="0"/>
              <a:cs typeface="Arial" panose="020B0604020202020204" pitchFamily="34" charset="0"/>
            </a:endParaRPr>
          </a:p>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r>
              <a:rPr lang="en-US" b="1" dirty="0">
                <a:latin typeface="Arial "/>
                <a:ea typeface="Calibri" panose="020F0502020204030204" pitchFamily="34" charset="0"/>
                <a:cs typeface="Arial" panose="020B0604020202020204" pitchFamily="34" charset="0"/>
              </a:rPr>
              <a:t>Par ailleurs, </a:t>
            </a:r>
            <a:r>
              <a:rPr lang="en-US" sz="1200" b="1" dirty="0">
                <a:solidFill>
                  <a:schemeClr val="accent2">
                    <a:lumMod val="50000"/>
                  </a:schemeClr>
                </a:solidFill>
              </a:rPr>
              <a:t>la plupart des places de marché en ligne ont mis en place des politiques de produits restrictives</a:t>
            </a:r>
          </a:p>
          <a:p>
            <a:pPr algn="just">
              <a:lnSpc>
                <a:spcPct val="110000"/>
              </a:lnSpc>
              <a:spcAft>
                <a:spcPts val="637"/>
              </a:spcAft>
            </a:pPr>
            <a:endParaRPr lang="en-US" b="1" dirty="0">
              <a:latin typeface="Arial "/>
              <a:ea typeface="Calibri" panose="020F0502020204030204" pitchFamily="34" charset="0"/>
              <a:cs typeface="Arial" panose="020B0604020202020204" pitchFamily="34" charset="0"/>
            </a:endParaRPr>
          </a:p>
          <a:p>
            <a:pPr algn="just">
              <a:lnSpc>
                <a:spcPct val="110000"/>
              </a:lnSpc>
              <a:spcAft>
                <a:spcPts val="637"/>
              </a:spcAft>
            </a:pPr>
            <a:r>
              <a:rPr lang="en-US" b="1" dirty="0">
                <a:latin typeface="Arial "/>
                <a:ea typeface="Calibri" panose="020F0502020204030204" pitchFamily="34" charset="0"/>
                <a:cs typeface="Arial" panose="020B0604020202020204" pitchFamily="34" charset="0"/>
              </a:rPr>
              <a:t>À cette fin, il serait important de réunir les plateformes autour d'une table et de discuter avec elles afin de convenir des mesures qu'elles prendront </a:t>
            </a:r>
          </a:p>
          <a:p>
            <a:pPr algn="just">
              <a:lnSpc>
                <a:spcPct val="110000"/>
              </a:lnSpc>
              <a:spcAft>
                <a:spcPts val="637"/>
              </a:spcAft>
            </a:pPr>
            <a:endParaRPr lang="en-US" b="1" dirty="0">
              <a:latin typeface="Arial "/>
              <a:ea typeface="Calibri" panose="020F0502020204030204" pitchFamily="34" charset="0"/>
              <a:cs typeface="Arial" panose="020B0604020202020204" pitchFamily="34" charset="0"/>
            </a:endParaRPr>
          </a:p>
          <a:p>
            <a:endParaRPr lang="x-none" dirty="0"/>
          </a:p>
        </p:txBody>
      </p:sp>
      <p:sp>
        <p:nvSpPr>
          <p:cNvPr id="4" name="Slide Number Placeholder 3"/>
          <p:cNvSpPr>
            <a:spLocks noGrp="1"/>
          </p:cNvSpPr>
          <p:nvPr>
            <p:ph type="sldNum" sz="quarter" idx="5"/>
          </p:nvPr>
        </p:nvSpPr>
        <p:spPr/>
        <p:txBody>
          <a:bodyPr/>
          <a:lstStyle/>
          <a:p>
            <a:fld id="{FC6E5CC5-ACF0-47D0-AE87-9BF73BE15AAA}" type="slidenum">
              <a:rPr lang="x-none" smtClean="0"/>
              <a:t>48</a:t>
            </a:fld>
            <a:endParaRPr lang="x-none"/>
          </a:p>
        </p:txBody>
      </p:sp>
    </p:spTree>
    <p:extLst>
      <p:ext uri="{BB962C8B-B14F-4D97-AF65-F5344CB8AC3E}">
        <p14:creationId xmlns:p14="http://schemas.microsoft.com/office/powerpoint/2010/main" val="2815398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0529-A5C2-411E-8F92-33368687F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6D450-924C-8FF2-F478-6531D4920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54DDB-F8AF-02C3-DDD6-633ABECE2EEE}"/>
              </a:ext>
            </a:extLst>
          </p:cNvPr>
          <p:cNvSpPr>
            <a:spLocks noGrp="1"/>
          </p:cNvSpPr>
          <p:nvPr>
            <p:ph type="body" idx="1"/>
          </p:nvPr>
        </p:nvSpPr>
        <p:spPr/>
        <p:txBody>
          <a:bodyPr/>
          <a:lstStyle/>
          <a:p>
            <a:pPr marL="457200" marR="0" lvl="0" indent="-228600" algn="just" defTabSz="914400" rtl="0" eaLnBrk="1" fontAlgn="auto" latinLnBrk="0" hangingPunct="1">
              <a:lnSpc>
                <a:spcPct val="110000"/>
              </a:lnSpc>
              <a:spcBef>
                <a:spcPts val="0"/>
              </a:spcBef>
              <a:spcAft>
                <a:spcPts val="637"/>
              </a:spcAft>
              <a:buClr>
                <a:srgbClr val="000000"/>
              </a:buClr>
              <a:buSzPts val="1400"/>
              <a:buFont typeface="Arial"/>
              <a:buNone/>
              <a:tabLst/>
              <a:defRPr/>
            </a:pPr>
            <a:endParaRPr lang="en-US" b="1" dirty="0">
              <a:latin typeface="Arial "/>
              <a:ea typeface="Calibri" panose="020F0502020204030204" pitchFamily="34" charset="0"/>
              <a:cs typeface="Arial" panose="020B0604020202020204" pitchFamily="34" charset="0"/>
            </a:endParaRPr>
          </a:p>
          <a:p>
            <a:endParaRPr lang="x-none" dirty="0"/>
          </a:p>
        </p:txBody>
      </p:sp>
      <p:sp>
        <p:nvSpPr>
          <p:cNvPr id="4" name="Slide Number Placeholder 3">
            <a:extLst>
              <a:ext uri="{FF2B5EF4-FFF2-40B4-BE49-F238E27FC236}">
                <a16:creationId xmlns:a16="http://schemas.microsoft.com/office/drawing/2014/main" id="{D2A9532F-7C48-BC93-FD96-A1B610E52280}"/>
              </a:ext>
            </a:extLst>
          </p:cNvPr>
          <p:cNvSpPr>
            <a:spLocks noGrp="1"/>
          </p:cNvSpPr>
          <p:nvPr>
            <p:ph type="sldNum" sz="quarter" idx="5"/>
          </p:nvPr>
        </p:nvSpPr>
        <p:spPr/>
        <p:txBody>
          <a:bodyPr/>
          <a:lstStyle/>
          <a:p>
            <a:fld id="{FC6E5CC5-ACF0-47D0-AE87-9BF73BE15AAA}" type="slidenum">
              <a:rPr lang="x-none" smtClean="0"/>
              <a:t>49</a:t>
            </a:fld>
            <a:endParaRPr lang="x-none"/>
          </a:p>
        </p:txBody>
      </p:sp>
    </p:spTree>
    <p:extLst>
      <p:ext uri="{BB962C8B-B14F-4D97-AF65-F5344CB8AC3E}">
        <p14:creationId xmlns:p14="http://schemas.microsoft.com/office/powerpoint/2010/main" val="123629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92fb5ad21e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g392fb5ad21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9EDE-E61B-60FF-5EDB-CE3C4EA51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BFB04-2D95-E5A2-1FAF-BCCF0475C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B650A-653B-AA88-1085-CBCD2657B86A}"/>
              </a:ext>
            </a:extLst>
          </p:cNvPr>
          <p:cNvSpPr>
            <a:spLocks noGrp="1"/>
          </p:cNvSpPr>
          <p:nvPr>
            <p:ph type="body" idx="1"/>
          </p:nvPr>
        </p:nvSpPr>
        <p:spPr/>
        <p:txBody>
          <a:bodyPr/>
          <a:lstStyle/>
          <a:p>
            <a:r>
              <a:rPr lang="en-US" sz="1200" dirty="0">
                <a:latin typeface="Arial "/>
              </a:rPr>
              <a:t>Pour revenir sur la manière d'aborder les ventes en ligne, outre l'approche réglementaire, il serait également important d'envisager des initiatives volontaires susceptibles de compléter les mesures réglementaires déjà en place. </a:t>
            </a:r>
          </a:p>
          <a:p>
            <a:r>
              <a:rPr lang="en-US" sz="1200" dirty="0">
                <a:latin typeface="Arial "/>
              </a:rPr>
              <a:t>Les engagements en matière de sécurité des produits constituent un exemple d'approche volontaire, </a:t>
            </a:r>
          </a:p>
          <a:p>
            <a:r>
              <a:rPr lang="en-US" sz="1200" dirty="0">
                <a:latin typeface="Arial "/>
              </a:rPr>
              <a:t>Les engagements en matière de sécurité des produits sont des accords que les plateformes signent avec un gouvernement.  </a:t>
            </a:r>
          </a:p>
          <a:p>
            <a:endParaRPr lang="en-US" sz="1200" dirty="0">
              <a:latin typeface="Arial "/>
            </a:endParaRPr>
          </a:p>
          <a:p>
            <a:r>
              <a:rPr lang="en-US" sz="1200" dirty="0">
                <a:latin typeface="Arial "/>
              </a:rPr>
              <a:t>Par exemple,  le premier engagement en matière de sécurité des produits a été élaboré dans l'UE en 2018 et a depuis été révisé. Il couvre 20 domaines et certains éléments vont au-delà de la législation. 11 places de marché en ligne  ont désormais signé celui de l'UE et rendent compte à la Commission européenne tous les 6 mois.  </a:t>
            </a:r>
          </a:p>
          <a:p>
            <a:r>
              <a:rPr lang="en-US" sz="1200" dirty="0">
                <a:latin typeface="Arial "/>
              </a:rPr>
              <a:t>Plusieurs autres gouvernements ont suivi cette approche, par exemple… encadré  </a:t>
            </a:r>
          </a:p>
          <a:p>
            <a:endParaRPr lang="en-US" sz="1200" dirty="0">
              <a:latin typeface="Arial "/>
            </a:endParaRPr>
          </a:p>
          <a:p>
            <a:r>
              <a:rPr lang="en-US" sz="1200" dirty="0">
                <a:latin typeface="Arial "/>
              </a:rPr>
              <a:t>Ces engagements en matière de sécurité peuvent inclure des éléments tels que… diapositive  vous n’avez pas besoin de tous les mentionner. </a:t>
            </a:r>
          </a:p>
          <a:p>
            <a:br>
              <a:rPr lang="en-US" dirty="0"/>
            </a:br>
            <a:r>
              <a:rPr lang="en-US" b="1" dirty="0"/>
              <a:t>IMPORTANT :  Les gouvernements peuvent choisir la portée de leur accord volontaire, et dans le cas des SLP, il peut être préférable de commencer par les cosmétiques, puis de s’étendre à d’autres domaines selon les besoins. </a:t>
            </a:r>
          </a:p>
        </p:txBody>
      </p:sp>
      <p:sp>
        <p:nvSpPr>
          <p:cNvPr id="4" name="Slide Number Placeholder 3">
            <a:extLst>
              <a:ext uri="{FF2B5EF4-FFF2-40B4-BE49-F238E27FC236}">
                <a16:creationId xmlns:a16="http://schemas.microsoft.com/office/drawing/2014/main" id="{997F1834-B6BD-801E-A21B-4B720A3F7977}"/>
              </a:ext>
            </a:extLst>
          </p:cNvPr>
          <p:cNvSpPr>
            <a:spLocks noGrp="1"/>
          </p:cNvSpPr>
          <p:nvPr>
            <p:ph type="sldNum" sz="quarter" idx="5"/>
          </p:nvPr>
        </p:nvSpPr>
        <p:spPr/>
        <p:txBody>
          <a:bodyPr/>
          <a:lstStyle/>
          <a:p>
            <a:fld id="{FC6E5CC5-ACF0-47D0-AE87-9BF73BE15AAA}" type="slidenum">
              <a:rPr lang="x-none" smtClean="0"/>
              <a:t>50</a:t>
            </a:fld>
            <a:endParaRPr lang="x-none"/>
          </a:p>
        </p:txBody>
      </p:sp>
    </p:spTree>
    <p:extLst>
      <p:ext uri="{BB962C8B-B14F-4D97-AF65-F5344CB8AC3E}">
        <p14:creationId xmlns:p14="http://schemas.microsoft.com/office/powerpoint/2010/main" val="2152758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dirty="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1" u="none" strike="noStrike" cap="none" dirty="0">
                <a:solidFill>
                  <a:schemeClr val="dk1"/>
                </a:solidFill>
                <a:latin typeface="Calibri"/>
                <a:ea typeface="Calibri"/>
                <a:cs typeface="Calibri"/>
                <a:sym typeface="Calibri"/>
              </a:rPr>
              <a:t>Étude de cas : Amazon.com conclut un accord après avoir omis d'avertir les consommateurs des effets cancérigènes potentiels des crèmes à base de SLP (car celles-ci contenaient du mercure)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dirty="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dirty="0">
                <a:effectLst/>
                <a:latin typeface="+mj-lt"/>
                <a:ea typeface="Open Sans" panose="020B0606030504020204" pitchFamily="34" charset="0"/>
              </a:rPr>
              <a:t> Il convient également de noter qu'Amazon.com a été poursuivi en justice par le bureau du procureur général de Californie, en vertu de </a:t>
            </a:r>
            <a:r>
              <a:rPr lang="en-US" sz="1000" b="1" dirty="0">
                <a:effectLst/>
                <a:latin typeface="+mj-lt"/>
                <a:ea typeface="Open Sans" panose="020B0606030504020204" pitchFamily="34" charset="0"/>
              </a:rPr>
              <a:t>la Proposition 65 </a:t>
            </a:r>
            <a:r>
              <a:rPr lang="en-US" sz="1000" dirty="0">
                <a:effectLst/>
                <a:latin typeface="+mj-lt"/>
                <a:ea typeface="Open Sans" panose="020B0606030504020204" pitchFamily="34" charset="0"/>
              </a:rPr>
              <a:t>de l'État et de sa loi sur la concurrence déloyale, car l'entreprise vendait des crèmes contenant du mercure </a:t>
            </a:r>
            <a:r>
              <a:rPr lang="en-US" sz="1000" b="1" dirty="0">
                <a:effectLst/>
                <a:latin typeface="+mj-lt"/>
                <a:ea typeface="Open Sans" panose="020B0606030504020204" pitchFamily="34" charset="0"/>
              </a:rPr>
              <a:t>sans avertir les consommateurs de leur potentiel cancérigène.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dirty="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dirty="0">
                <a:effectLst/>
                <a:latin typeface="+mj-lt"/>
                <a:ea typeface="Open Sans" panose="020B0606030504020204" pitchFamily="34" charset="0"/>
              </a:rPr>
              <a:t>Après avoir conclu un accord, Amazon.com </a:t>
            </a:r>
            <a:r>
              <a:rPr lang="en-US" sz="1000" u="sng" dirty="0">
                <a:solidFill>
                  <a:srgbClr val="467886"/>
                </a:solidFill>
                <a:effectLst/>
                <a:latin typeface="+mj-lt"/>
                <a:ea typeface="Open Sans" panose="020B0606030504020204" pitchFamily="34" charset="0"/>
                <a:hlinkClick r:id="rId3"/>
              </a:rPr>
              <a:t>a modifié sa politique </a:t>
            </a:r>
            <a:r>
              <a:rPr lang="en-US" sz="1000" dirty="0">
                <a:effectLst/>
                <a:latin typeface="+mj-lt"/>
                <a:ea typeface="Open Sans" panose="020B0606030504020204" pitchFamily="34" charset="0"/>
              </a:rPr>
              <a:t>en demandant à tous les vendeurs de faire tester leurs produits éclaircissants pour la peau afin de détecter la présence de mercure et d'autres substances dangereuses, ces tests devant être vérifiés par des laboratoires agréés par Amazon, avant que ces produits ne soient autorisés à être mis en vente sur sa plateforme.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00" dirty="0">
              <a:effectLst/>
              <a:latin typeface="+mj-lt"/>
              <a:ea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rgbClr val="000000"/>
                </a:solidFill>
                <a:latin typeface="Calibri"/>
                <a:ea typeface="Open Sans" panose="020B0606030504020204" pitchFamily="34" charset="0"/>
                <a:cs typeface="Open Sans" panose="020B0606030504020204" pitchFamily="34" charset="0"/>
                <a:sym typeface="Calibri"/>
              </a:rPr>
              <a:t>Cet accord </a:t>
            </a:r>
            <a:r>
              <a:rPr lang="en-US" sz="1000" b="0"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garantit que les consommateurs ne seront pas exposés au mercure présent dans les crèmes éclaircissantes et illuminatrices qu'ils achètent sur Amazon.com</a:t>
            </a:r>
            <a:endParaRPr lang="en-US" sz="1000" dirty="0">
              <a:effectLst/>
              <a:latin typeface="+mj-lt"/>
              <a:ea typeface="Open Sans" panose="020B0606030504020204" pitchFamily="34" charset="0"/>
            </a:endParaRPr>
          </a:p>
          <a:p>
            <a:endParaRPr lang="en-US" sz="1000" dirty="0">
              <a:latin typeface="+mj-l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000000"/>
                </a:solidFill>
                <a:latin typeface="Arial "/>
                <a:ea typeface="Arial"/>
                <a:cs typeface="Arial" panose="020B0604020202020204" pitchFamily="34" charset="0"/>
                <a:sym typeface="Arial"/>
              </a:rPr>
              <a:t>Dans le prolongement de cette affaire, ZMWG a publié en octobre un rapport consacré à Amazon  - brève mention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r>
              <a:rPr lang="en-US" sz="1200" b="1"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Les plaignants Larry Lee et </a:t>
            </a:r>
            <a:r>
              <a:rPr lang="en-US" sz="1200" b="1" i="1"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As You Sow </a:t>
            </a:r>
            <a:r>
              <a:rPr lang="en-US" sz="1200" b="0"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ont conclu un accord avec Amazon, mettant fin à un procès de près de dix ans concernant la vente sur Amazon.com de crèmes éclaircissantes et illuminatrices pour la peau contenant du mercure. Les plaignants se sont associés au </a:t>
            </a:r>
            <a:r>
              <a:rPr lang="en-US" sz="1200" b="1"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procureur général de Californie</a:t>
            </a:r>
            <a:r>
              <a:rPr lang="en-US" sz="1200" b="0"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 qui a intenté sa propre action en justice en vertu de la Proposition 65 et de la loi californienne sur la concurrence déloyale. </a:t>
            </a:r>
          </a:p>
          <a:p>
            <a:r>
              <a:rPr lang="en-US" sz="1200" b="1" i="0" u="none" strike="noStrike" cap="none" dirty="0">
                <a:solidFill>
                  <a:srgbClr val="222222"/>
                </a:solidFill>
                <a:effectLst/>
                <a:latin typeface="Calibri"/>
                <a:ea typeface="Calibri"/>
                <a:cs typeface="Calibri"/>
                <a:sym typeface="Calibri"/>
              </a:rPr>
              <a:t>Amazon versera </a:t>
            </a:r>
            <a:r>
              <a:rPr lang="en-US" sz="1200" b="0" i="0" u="none" strike="noStrike" cap="none" dirty="0">
                <a:solidFill>
                  <a:srgbClr val="222222"/>
                </a:solidFill>
                <a:effectLst/>
                <a:latin typeface="Calibri"/>
                <a:ea typeface="Calibri"/>
                <a:cs typeface="Calibri"/>
                <a:sym typeface="Calibri"/>
              </a:rPr>
              <a:t>près de 600 000 dollars au procureur général à titre de sanctions civiles, d’honoraires d’avocat et de frais, et acceptera des mesures injonctives visant à empêcher la vente en Californie, via le site web d’Amazon, de crèmes présentant des teneurs élevées en mercure. </a:t>
            </a:r>
            <a:endParaRPr lang="en-US" sz="1200" b="0"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endParaRPr>
          </a:p>
          <a:p>
            <a:r>
              <a:rPr lang="en-US" sz="1200" b="1" i="0" u="none" strike="noStrike" cap="none" dirty="0">
                <a:solidFill>
                  <a:schemeClr val="dk1"/>
                </a:solidFill>
                <a:effectLst/>
                <a:latin typeface="Calibri"/>
                <a:ea typeface="Open Sans" panose="020B0606030504020204" pitchFamily="34" charset="0"/>
                <a:cs typeface="Open Sans" panose="020B0606030504020204" pitchFamily="34" charset="0"/>
                <a:sym typeface="Calibri"/>
              </a:rPr>
              <a:t>À compter d'octobre 2024, les vendeurs devront faire tester leurs produits (SLP) pour détecter la présence de mercure et d'autres substances dangereuses, et faire vérifier ces résultats par des laboratoires agréés par Amazon. </a:t>
            </a:r>
          </a:p>
          <a:p>
            <a:r>
              <a:rPr lang="en-US" sz="1200" b="0" i="0" u="none" strike="noStrike" kern="100" cap="none" dirty="0">
                <a:solidFill>
                  <a:schemeClr val="dk1"/>
                </a:solidFill>
                <a:effectLst/>
                <a:latin typeface="Calibri"/>
                <a:ea typeface="Open Sans" panose="020B0606030504020204" pitchFamily="34" charset="0"/>
                <a:cs typeface="Open Sans" panose="020B0606030504020204" pitchFamily="34" charset="0"/>
                <a:sym typeface="Calibri"/>
              </a:rPr>
              <a:t>La conformité requise pour les SLP comprend : la vérification de l'étiquetage ; le certificat de bonnes pratiques de fabrication ; l'enregistrement des installations et la liste des produits ; et les tests sur les produits</a:t>
            </a:r>
          </a:p>
          <a:p>
            <a:r>
              <a:rPr lang="en-US" sz="1200" b="0" i="0" u="none" strike="noStrike" cap="none" dirty="0">
                <a:solidFill>
                  <a:schemeClr val="dk1"/>
                </a:solidFill>
                <a:effectLst/>
                <a:latin typeface="Calibri"/>
                <a:ea typeface="Open Sans" panose="020B0606030504020204" pitchFamily="34" charset="0"/>
                <a:cs typeface="Open Sans" panose="020B0606030504020204" pitchFamily="34" charset="0"/>
                <a:sym typeface="Calibri"/>
              </a:rPr>
              <a:t>Interdiction de la vente de produits faisant l'objet de rappels, de retraits du marché ou de </a:t>
            </a:r>
            <a:r>
              <a:rPr lang="en-US" sz="1200" b="0" i="0" u="none" strike="noStrike" kern="100" cap="none" dirty="0">
                <a:solidFill>
                  <a:schemeClr val="dk1"/>
                </a:solidFill>
                <a:effectLst/>
                <a:latin typeface="Calibri"/>
                <a:ea typeface="Open Sans" panose="020B0606030504020204" pitchFamily="34" charset="0"/>
                <a:cs typeface="Open Sans" panose="020B0606030504020204" pitchFamily="34" charset="0"/>
                <a:sym typeface="Calibri"/>
              </a:rPr>
              <a:t>demandes</a:t>
            </a:r>
            <a:r>
              <a:rPr lang="en-US" sz="1200" b="0" i="0" u="none" strike="noStrike" cap="none" dirty="0">
                <a:solidFill>
                  <a:schemeClr val="dk1"/>
                </a:solidFill>
                <a:effectLst/>
                <a:latin typeface="Calibri"/>
                <a:ea typeface="Open Sans" panose="020B0606030504020204" pitchFamily="34" charset="0"/>
                <a:cs typeface="Open Sans" panose="020B0606030504020204" pitchFamily="34" charset="0"/>
                <a:sym typeface="Calibri"/>
              </a:rPr>
              <a:t> d'arrêt des ventes</a:t>
            </a:r>
          </a:p>
          <a:p>
            <a:r>
              <a:rPr lang="en-US" sz="1200" b="0" i="0" u="none" strike="noStrike" cap="none" dirty="0">
                <a:solidFill>
                  <a:srgbClr val="000000"/>
                </a:solidFill>
                <a:latin typeface="Calibri"/>
                <a:ea typeface="Open Sans" panose="020B0606030504020204" pitchFamily="34" charset="0"/>
                <a:cs typeface="Open Sans" panose="020B0606030504020204" pitchFamily="34" charset="0"/>
                <a:sym typeface="Calibri"/>
              </a:rPr>
              <a:t>L'accord </a:t>
            </a:r>
            <a:r>
              <a:rPr lang="en-US" sz="1200" b="0" i="0" u="none" strike="noStrike" cap="none" dirty="0">
                <a:solidFill>
                  <a:srgbClr val="000000"/>
                </a:solidFill>
                <a:effectLst/>
                <a:latin typeface="Calibri"/>
                <a:ea typeface="Open Sans" panose="020B0606030504020204" pitchFamily="34" charset="0"/>
                <a:cs typeface="Open Sans" panose="020B0606030504020204" pitchFamily="34" charset="0"/>
                <a:sym typeface="Calibri"/>
              </a:rPr>
              <a:t>garantit que les consommateurs ne seront pas exposés au mercure présent dans les crèmes éclaircissantes et illuminatrices qu'ils achètent sur Amazon.com. </a:t>
            </a:r>
            <a:endParaRPr lang="en-US" sz="1200" b="0" i="0" u="none" strike="noStrike" cap="none" dirty="0">
              <a:solidFill>
                <a:schemeClr val="dk1"/>
              </a:solidFill>
              <a:latin typeface="Calibri"/>
              <a:ea typeface="Open Sans" panose="020B0606030504020204" pitchFamily="34" charset="0"/>
              <a:cs typeface="Open Sans" panose="020B0606030504020204" pitchFamily="34" charset="0"/>
              <a:sym typeface="Calibri"/>
            </a:endParaRPr>
          </a:p>
          <a:p>
            <a:pPr algn="just">
              <a:lnSpc>
                <a:spcPct val="110000"/>
              </a:lnSpc>
              <a:spcAft>
                <a:spcPts val="637"/>
              </a:spcAft>
            </a:pPr>
            <a:endParaRPr lang="en-US" b="1" dirty="0">
              <a:latin typeface="Arial "/>
              <a:ea typeface="Calibri" panose="020F0502020204030204" pitchFamily="34" charset="0"/>
              <a:cs typeface="Arial" panose="020B0604020202020204" pitchFamily="34" charset="0"/>
            </a:endParaRPr>
          </a:p>
          <a:p>
            <a:pPr marL="0" lvl="0" indent="0" algn="l" rtl="0">
              <a:spcBef>
                <a:spcPts val="0"/>
              </a:spcBef>
              <a:spcAft>
                <a:spcPts val="0"/>
              </a:spcAft>
              <a:buNone/>
            </a:pPr>
            <a:r>
              <a:rPr lang="en-US" dirty="0">
                <a:latin typeface="Arial "/>
              </a:rPr>
              <a:t>À cette fin, il faudrait se renseigner et vérifier si le pays dispose de réglementations ou de politiques relatives au commerce en ligne, et ce qu’elles couvrent.  </a:t>
            </a:r>
          </a:p>
          <a:p>
            <a:pPr marL="0" lvl="0" indent="0" algn="l" rtl="0">
              <a:spcBef>
                <a:spcPts val="0"/>
              </a:spcBef>
              <a:spcAft>
                <a:spcPts val="0"/>
              </a:spcAft>
              <a:buNone/>
            </a:pPr>
            <a:r>
              <a:rPr lang="en-US" dirty="0">
                <a:latin typeface="Arial "/>
              </a:rPr>
              <a:t>Il serait important de déterminer ce qui s'applique aux cosmétiques.  </a:t>
            </a:r>
          </a:p>
          <a:p>
            <a:pPr marL="0" lvl="0" indent="0" algn="l" rtl="0">
              <a:spcBef>
                <a:spcPts val="0"/>
              </a:spcBef>
              <a:spcAft>
                <a:spcPts val="0"/>
              </a:spcAft>
              <a:buNone/>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752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50" indent="0">
              <a:buNone/>
            </a:pPr>
            <a:r>
              <a:rPr lang="en-US" sz="1800" b="1" i="0" u="none" strike="noStrike" cap="none" dirty="0">
                <a:solidFill>
                  <a:srgbClr val="0070C0"/>
                </a:solidFill>
                <a:latin typeface="Calibri"/>
                <a:ea typeface="Calibri"/>
                <a:cs typeface="Calibri"/>
                <a:sym typeface="Calibri"/>
              </a:rPr>
              <a:t>Septembre 2025 : </a:t>
            </a:r>
            <a:r>
              <a:rPr lang="en-US" sz="1800" b="1" i="1" u="none" strike="noStrike" cap="none" dirty="0">
                <a:solidFill>
                  <a:srgbClr val="00B0F0"/>
                </a:solidFill>
                <a:latin typeface="Calibri"/>
                <a:ea typeface="Calibri"/>
                <a:cs typeface="Calibri"/>
                <a:sym typeface="Calibri"/>
              </a:rPr>
              <a:t>Avis</a:t>
            </a:r>
            <a:r>
              <a:rPr lang="en-US" sz="1800" b="1" i="0" u="none" strike="noStrike" cap="none" dirty="0">
                <a:solidFill>
                  <a:srgbClr val="0070C0"/>
                </a:solidFill>
                <a:latin typeface="Calibri"/>
                <a:ea typeface="Calibri"/>
                <a:cs typeface="Calibri"/>
                <a:sym typeface="Calibri"/>
              </a:rPr>
              <a:t> de poursuite contre Walmart (non déposé auprès du tribunal)</a:t>
            </a:r>
          </a:p>
          <a:p>
            <a:pPr>
              <a:lnSpc>
                <a:spcPct val="120000"/>
              </a:lnSpc>
            </a:pPr>
            <a:r>
              <a:rPr lang="en-US" sz="1200" u="sng" dirty="0">
                <a:latin typeface="Arial" panose="020B0604020202020204" pitchFamily="34" charset="0"/>
                <a:cs typeface="Arial" panose="020B0604020202020204" pitchFamily="34" charset="0"/>
                <a:hlinkClick r:id="rId3"/>
              </a:rPr>
              <a:t>Le département de la santé de Californie recommande aux consommateurs </a:t>
            </a:r>
            <a:r>
              <a:rPr lang="en-US" sz="1200" dirty="0">
                <a:latin typeface="Arial" panose="020B0604020202020204" pitchFamily="34" charset="0"/>
                <a:cs typeface="Arial" panose="020B0604020202020204" pitchFamily="34" charset="0"/>
              </a:rPr>
              <a:t>d'éviter ces trois crèmes ; la FDA américaine met en garde les consommateurs contre « La Tia Mana »</a:t>
            </a:r>
          </a:p>
          <a:p>
            <a:pPr>
              <a:lnSpc>
                <a:spcPct val="120000"/>
              </a:lnSpc>
            </a:pPr>
            <a:r>
              <a:rPr lang="en-US" sz="1200" dirty="0">
                <a:latin typeface="Arial" panose="020B0604020202020204" pitchFamily="34" charset="0"/>
                <a:cs typeface="Arial" panose="020B0604020202020204" pitchFamily="34" charset="0"/>
              </a:rPr>
              <a:t>« Nunn Care » suscite de vives inquiétudes, étant donné que les départements de la santé du Minnesota et </a:t>
            </a:r>
            <a:r>
              <a:rPr lang="en-US" sz="1200" u="sng" dirty="0">
                <a:latin typeface="Arial" panose="020B0604020202020204" pitchFamily="34" charset="0"/>
                <a:cs typeface="Arial" panose="020B0604020202020204" pitchFamily="34" charset="0"/>
                <a:hlinkClick r:id="rId4"/>
              </a:rPr>
              <a:t>du Texas </a:t>
            </a:r>
            <a:r>
              <a:rPr lang="en-US" sz="1200" b="1" dirty="0">
                <a:latin typeface="Arial" panose="020B0604020202020204" pitchFamily="34" charset="0"/>
                <a:cs typeface="Arial" panose="020B0604020202020204" pitchFamily="34" charset="0"/>
              </a:rPr>
              <a:t>ont recensé des cas d'intoxication liés à ce produit</a:t>
            </a:r>
          </a:p>
          <a:p>
            <a:pPr>
              <a:lnSpc>
                <a:spcPct val="120000"/>
              </a:lnSpc>
            </a:pPr>
            <a:r>
              <a:rPr lang="en-US" sz="1200" dirty="0">
                <a:latin typeface="Arial" panose="020B0604020202020204" pitchFamily="34" charset="0"/>
                <a:cs typeface="Arial" panose="020B0604020202020204" pitchFamily="34" charset="0"/>
              </a:rPr>
              <a:t>Dans </a:t>
            </a:r>
            <a:r>
              <a:rPr lang="en-US" sz="1200" u="sng" dirty="0">
                <a:latin typeface="Arial" panose="020B0604020202020204" pitchFamily="34" charset="0"/>
                <a:cs typeface="Arial" panose="020B0604020202020204" pitchFamily="34" charset="0"/>
                <a:hlinkClick r:id="rId5"/>
              </a:rPr>
              <a:t>le cas du Minnesota</a:t>
            </a:r>
            <a:r>
              <a:rPr lang="en-US" sz="1200" dirty="0">
                <a:latin typeface="Arial" panose="020B0604020202020204" pitchFamily="34" charset="0"/>
                <a:cs typeface="Arial" panose="020B0604020202020204" pitchFamily="34" charset="0"/>
              </a:rPr>
              <a:t>, la victime a indiqué avoir </a:t>
            </a:r>
            <a:r>
              <a:rPr lang="en-US" sz="1200" b="1" dirty="0">
                <a:latin typeface="Arial" panose="020B0604020202020204" pitchFamily="34" charset="0"/>
                <a:cs typeface="Arial" panose="020B0604020202020204" pitchFamily="34" charset="0"/>
              </a:rPr>
              <a:t>acheté des crèmes Nunn Care à la fois chez Walmart et sur Amazon</a:t>
            </a:r>
          </a:p>
          <a:p>
            <a:r>
              <a:rPr lang="en-US" sz="1200" dirty="0">
                <a:latin typeface="Arial" panose="020B0604020202020204" pitchFamily="34" charset="0"/>
                <a:cs typeface="Arial" panose="020B0604020202020204" pitchFamily="34" charset="0"/>
              </a:rPr>
              <a:t>Walmart, Amazon et eBay avaient déjà été informés en 2022 par l'État du Minnesota de la teneur en mercure de Nunn Care </a:t>
            </a:r>
            <a:r>
              <a:rPr lang="en-US" sz="1050" dirty="0">
                <a:latin typeface="Arial" panose="020B0604020202020204" pitchFamily="34" charset="0"/>
                <a:cs typeface="Arial" panose="020B0604020202020204" pitchFamily="34" charset="0"/>
              </a:rPr>
              <a:t>(</a:t>
            </a:r>
            <a:r>
              <a:rPr lang="en-US" sz="1050" u="sng" dirty="0">
                <a:latin typeface="Arial" panose="020B0604020202020204" pitchFamily="34" charset="0"/>
                <a:cs typeface="Arial" panose="020B0604020202020204" pitchFamily="34" charset="0"/>
                <a:hlinkClick r:id="rId6"/>
              </a:rPr>
              <a:t>voir par exemple la lettre adressée à Walmart</a:t>
            </a:r>
            <a:r>
              <a:rPr lang="en-US" sz="105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a:lnSpc>
                <a:spcPct val="120000"/>
              </a:lnSpc>
            </a:pPr>
            <a:r>
              <a:rPr lang="en-US" sz="1200" b="1" dirty="0">
                <a:latin typeface="Arial" panose="020B0604020202020204" pitchFamily="34" charset="0"/>
                <a:cs typeface="Arial" panose="020B0604020202020204" pitchFamily="34" charset="0"/>
              </a:rPr>
              <a:t>Depuis l'envoi de cette notification, Walmart.com a retiré de la vente les trois produits de soin pour la peau contenant du mercure  </a:t>
            </a:r>
          </a:p>
          <a:p>
            <a:endParaRPr lang="en-US" sz="800" dirty="0">
              <a:latin typeface="Arial" panose="020B0604020202020204" pitchFamily="34" charset="0"/>
              <a:cs typeface="Arial" panose="020B0604020202020204" pitchFamily="34" charset="0"/>
            </a:endParaRPr>
          </a:p>
          <a:p>
            <a:pPr marL="112713" indent="0">
              <a:buNone/>
            </a:pPr>
            <a:r>
              <a:rPr lang="en-US" sz="1800" b="1" dirty="0">
                <a:solidFill>
                  <a:srgbClr val="0070C0"/>
                </a:solidFill>
                <a:latin typeface="Arial" panose="020B0604020202020204" pitchFamily="34" charset="0"/>
                <a:cs typeface="Arial" panose="020B0604020202020204" pitchFamily="34" charset="0"/>
              </a:rPr>
              <a:t>Des discussions sont actuellement en cours en vue d'un règlement </a:t>
            </a:r>
          </a:p>
          <a:p>
            <a:endParaRPr lang="en-US" dirty="0"/>
          </a:p>
          <a:p>
            <a:endParaRPr lang="en-US" dirty="0"/>
          </a:p>
          <a:p>
            <a:pPr marL="133350" indent="0">
              <a:buNone/>
            </a:pPr>
            <a:r>
              <a:rPr lang="en-US" sz="1400" b="1" dirty="0">
                <a:solidFill>
                  <a:srgbClr val="0070C0"/>
                </a:solidFill>
                <a:latin typeface="Arial" panose="020B0604020202020204" pitchFamily="34" charset="0"/>
                <a:cs typeface="Arial" panose="020B0604020202020204" pitchFamily="34" charset="0"/>
              </a:rPr>
              <a:t>29 janvier 2026 Procès contre eBay (déposé auprès du tribunal) :</a:t>
            </a:r>
          </a:p>
          <a:p>
            <a:r>
              <a:rPr lang="en-US" sz="1200" dirty="0">
                <a:latin typeface="Arial "/>
              </a:rPr>
              <a:t>Le procès allègue qu'eBay a sciemment exposé les consommateurs au mercure provenant de produits SLP contenant du mercure sans les avertissements légalement requis.</a:t>
            </a:r>
          </a:p>
          <a:p>
            <a:r>
              <a:rPr lang="en-US" sz="1200" dirty="0">
                <a:latin typeface="Arial "/>
              </a:rPr>
              <a:t>Des tests effectués sur plus de 40 produits SLP ont révélé des niveaux dangereux de mercure — jusqu'à 210 000 fois le seuil fixé par la FDA américaine, qui est de 1 partie par million.</a:t>
            </a:r>
          </a:p>
          <a:p>
            <a:r>
              <a:rPr lang="en-US" sz="1200" dirty="0">
                <a:latin typeface="Arial "/>
              </a:rPr>
              <a:t>Les jouets ont été envoyés à un laboratoire accrédité du Minnesota ainsi qu'au Département de la santé publique de Californie pour y être testés</a:t>
            </a:r>
          </a:p>
          <a:p>
            <a:r>
              <a:rPr lang="en-US" sz="1200" dirty="0">
                <a:latin typeface="Arial "/>
              </a:rPr>
              <a:t>En fermant les yeux sur les vendeurs en ligne qui fournissent des SLP toxiques, ce modèle commercial favorise la vente de produits dangereux sous le couvert d'un commerce légitime</a:t>
            </a:r>
          </a:p>
          <a:p>
            <a:r>
              <a:rPr lang="en-US" sz="1200" dirty="0">
                <a:latin typeface="Arial "/>
              </a:rPr>
              <a:t>Le procès vise également les vendeurs tiers</a:t>
            </a:r>
          </a:p>
          <a:p>
            <a:r>
              <a:rPr lang="en-US" sz="1200" dirty="0">
                <a:latin typeface="Arial "/>
                <a:cs typeface="Arial" panose="020B0604020202020204" pitchFamily="34" charset="0"/>
              </a:rPr>
              <a:t>La plainte est disponible à l'adresse suivante :</a:t>
            </a:r>
            <a:r>
              <a:rPr lang="en-US" sz="1200" u="sng" dirty="0">
                <a:latin typeface="Arial "/>
                <a:cs typeface="Arial" panose="020B0604020202020204" pitchFamily="34" charset="0"/>
                <a:hlinkClick r:id="rId7"/>
              </a:rPr>
              <a:t> https://app.box.com/s/28apfqu9kn3ukzw78bizry5d35d1z3jp/file/2118325939131</a:t>
            </a:r>
            <a:endParaRPr lang="en-US" sz="1200" u="sng" dirty="0">
              <a:latin typeface="Arial "/>
              <a:cs typeface="Arial" panose="020B0604020202020204" pitchFamily="34" charset="0"/>
            </a:endParaRPr>
          </a:p>
          <a:p>
            <a:endParaRPr lang="en-US" dirty="0"/>
          </a:p>
          <a:p>
            <a:endParaRPr lang="en-US" dirty="0"/>
          </a:p>
          <a:p>
            <a:endParaRPr lang="LID4096"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8238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B578-C9F5-7582-8356-3FBBBC05E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06692-2ED8-F744-A352-1A9B9C8A7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C483C-94F6-5315-8855-F400F03AFF81}"/>
              </a:ext>
            </a:extLst>
          </p:cNvPr>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Voir </a:t>
            </a:r>
            <a:r>
              <a:rPr lang="en-US" sz="1200" b="0" i="0" u="sng" strike="noStrike" cap="none" dirty="0">
                <a:solidFill>
                  <a:schemeClr val="dk1"/>
                </a:solidFill>
                <a:effectLst/>
                <a:latin typeface="Calibri"/>
                <a:ea typeface="Calibri"/>
                <a:cs typeface="Calibri"/>
                <a:sym typeface="Calibri"/>
                <a:hlinkClick r:id="rId3"/>
              </a:rPr>
              <a:t>« Accord conclu sur la réforme du code des douanes de l'Union » | Actualités | Parlement européen</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En quoi cela concerne-t-il le célèbre débat sur le droit européen et les conditions de concurrence équitables ?</a:t>
            </a:r>
          </a:p>
          <a:p>
            <a:r>
              <a:rPr lang="en-US" sz="1200" b="0" i="0" u="none" strike="noStrike" cap="none" dirty="0">
                <a:solidFill>
                  <a:schemeClr val="dk1"/>
                </a:solidFill>
                <a:effectLst/>
                <a:latin typeface="Calibri"/>
                <a:ea typeface="Calibri"/>
                <a:cs typeface="Calibri"/>
                <a:sym typeface="Calibri"/>
              </a:rPr>
              <a:t> </a:t>
            </a:r>
          </a:p>
          <a:p>
            <a:r>
              <a:rPr lang="en-US" sz="1200" b="1" i="1" u="none" strike="noStrike" cap="none" dirty="0">
                <a:solidFill>
                  <a:schemeClr val="dk1"/>
                </a:solidFill>
                <a:effectLst/>
                <a:latin typeface="Calibri"/>
                <a:ea typeface="Calibri"/>
                <a:cs typeface="Calibri"/>
                <a:sym typeface="Calibri"/>
              </a:rPr>
              <a:t>Responsabilité des plateformes</a:t>
            </a:r>
            <a:endParaRPr lang="en-US" sz="1200" b="0" i="0" u="none" strike="noStrike" cap="none" dirty="0">
              <a:solidFill>
                <a:schemeClr val="dk1"/>
              </a:solidFill>
              <a:effectLst/>
              <a:latin typeface="Calibri"/>
              <a:ea typeface="Calibri"/>
              <a:cs typeface="Calibri"/>
              <a:sym typeface="Calibri"/>
            </a:endParaRPr>
          </a:p>
          <a:p>
            <a:r>
              <a:rPr lang="en-US" sz="1200" b="0" i="1" u="none" strike="noStrike" cap="none" dirty="0">
                <a:solidFill>
                  <a:schemeClr val="dk1"/>
                </a:solidFill>
                <a:effectLst/>
                <a:latin typeface="Calibri"/>
                <a:ea typeface="Calibri"/>
                <a:cs typeface="Calibri"/>
                <a:sym typeface="Calibri"/>
              </a:rPr>
              <a:t>En vertu des nouvelles règles, les vendeurs et les plateformes qui facilitent la vente à distance de marchandises provenant de pays tiers directement à des clients de l'UE seront considérés comme des importateurs. Cela les obligera à fournir aux autorités douanières toutes les données nécessaires, à payer ou à garantir le paiement des frais éventuels, et à s'assurer que les marchandises sont conformes à la législation de l'UE. Ces entreprises doivent être établies dans l'UE ou être représentées par une entité basée dans l'UE bénéficiant du statut d'opérateur</a:t>
            </a:r>
            <a:r>
              <a:rPr lang="en-US" sz="1200" b="0" i="1" u="sng" strike="noStrike" cap="none" dirty="0">
                <a:solidFill>
                  <a:schemeClr val="dk1"/>
                </a:solidFill>
                <a:effectLst/>
                <a:latin typeface="Calibri"/>
                <a:ea typeface="Calibri"/>
                <a:cs typeface="Calibri"/>
                <a:sym typeface="Calibri"/>
                <a:hlinkClick r:id="rId4"/>
              </a:rPr>
              <a:t> économique </a:t>
            </a:r>
            <a:r>
              <a:rPr lang="en-US" sz="1200" b="0" i="1" u="sng" strike="noStrike" cap="none" dirty="0" err="1">
                <a:solidFill>
                  <a:schemeClr val="dk1"/>
                </a:solidFill>
                <a:effectLst/>
                <a:latin typeface="Calibri"/>
                <a:ea typeface="Calibri"/>
                <a:cs typeface="Calibri"/>
                <a:sym typeface="Calibri"/>
                <a:hlinkClick r:id="rId4"/>
              </a:rPr>
              <a:t>agréé </a:t>
            </a:r>
            <a:r>
              <a:rPr lang="en-US" sz="1200" b="0" i="1" u="none" strike="noStrike" cap="none" dirty="0">
                <a:solidFill>
                  <a:schemeClr val="dk1"/>
                </a:solidFill>
                <a:effectLst/>
                <a:latin typeface="Calibri"/>
                <a:ea typeface="Calibri"/>
                <a:cs typeface="Calibri"/>
                <a:sym typeface="Calibri"/>
              </a:rPr>
              <a:t>(OEA) ou d'opérateur de confiance. Cela devrait empêcher le recours à des sociétés écrans.</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pPr lvl="0"/>
            <a:r>
              <a:rPr lang="en-US" sz="1200" b="0" i="0" u="none" strike="noStrike" cap="none" dirty="0">
                <a:solidFill>
                  <a:schemeClr val="dk1"/>
                </a:solidFill>
                <a:effectLst/>
                <a:latin typeface="Calibri"/>
                <a:ea typeface="Calibri"/>
                <a:cs typeface="Calibri"/>
                <a:sym typeface="Calibri"/>
              </a:rPr>
              <a:t>Le problème semble donc résolu pour les plateformes comme Amazon qui sont également établies dans l'UE ?</a:t>
            </a:r>
          </a:p>
          <a:p>
            <a:pPr lvl="0"/>
            <a:r>
              <a:rPr lang="en-US" sz="1200" b="0" i="0" u="none" strike="noStrike" cap="none" dirty="0">
                <a:solidFill>
                  <a:schemeClr val="dk1"/>
                </a:solidFill>
                <a:effectLst/>
                <a:latin typeface="Calibri"/>
                <a:ea typeface="Calibri"/>
                <a:cs typeface="Calibri"/>
                <a:sym typeface="Calibri"/>
              </a:rPr>
              <a:t>Mais pour Temo et Shein qui, d’après ce que je comprends, n’ont pas de facilitateur basé dans l’UE, le problème persiste.</a:t>
            </a:r>
          </a:p>
          <a:p>
            <a:endParaRPr lang="x-none" dirty="0"/>
          </a:p>
        </p:txBody>
      </p:sp>
      <p:sp>
        <p:nvSpPr>
          <p:cNvPr id="4" name="Slide Number Placeholder 3">
            <a:extLst>
              <a:ext uri="{FF2B5EF4-FFF2-40B4-BE49-F238E27FC236}">
                <a16:creationId xmlns:a16="http://schemas.microsoft.com/office/drawing/2014/main" id="{3F8D1EE7-CE5E-48AC-2BF7-78F6692EC77F}"/>
              </a:ext>
            </a:extLst>
          </p:cNvPr>
          <p:cNvSpPr>
            <a:spLocks noGrp="1"/>
          </p:cNvSpPr>
          <p:nvPr>
            <p:ph type="sldNum" sz="quarter" idx="5"/>
          </p:nvPr>
        </p:nvSpPr>
        <p:spPr/>
        <p:txBody>
          <a:bodyPr/>
          <a:lstStyle/>
          <a:p>
            <a:fld id="{FC6E5CC5-ACF0-47D0-AE87-9BF73BE15AAA}" type="slidenum">
              <a:rPr lang="x-none" smtClean="0"/>
              <a:t>53</a:t>
            </a:fld>
            <a:endParaRPr lang="x-none"/>
          </a:p>
        </p:txBody>
      </p:sp>
    </p:spTree>
    <p:extLst>
      <p:ext uri="{BB962C8B-B14F-4D97-AF65-F5344CB8AC3E}">
        <p14:creationId xmlns:p14="http://schemas.microsoft.com/office/powerpoint/2010/main" val="3980091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432A1-4D96-7632-22E9-1D475C8AC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B52A5-695F-095B-94CD-B5E00EFEC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47F9C-FD36-9388-72E9-AC718E17D8AF}"/>
              </a:ext>
            </a:extLst>
          </p:cNvPr>
          <p:cNvSpPr>
            <a:spLocks noGrp="1"/>
          </p:cNvSpPr>
          <p:nvPr>
            <p:ph type="body" idx="1"/>
          </p:nvPr>
        </p:nvSpPr>
        <p:spPr/>
        <p:txBody>
          <a:bodyPr/>
          <a:lstStyle/>
          <a:p>
            <a:pPr marL="0" marR="0">
              <a:buNone/>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Chaque pays pourrait rapidement réfléchir à son expérience face à l'importation de produits contenant du mercure (de manière générale, ou en prenant un exemple précis, comme le SLP), et décrire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Quels produits ont été manipulés</a:t>
            </a: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Comment ces produits étaient-ils étiquetés (mention du mercure, concentration/quantité, etc.)</a:t>
            </a: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Quelle était la procédure applicable à ces produits (interdits ou non)</a:t>
            </a: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Quels défis ont-ils rencontrés lors de la gestion de ce produit</a:t>
            </a:r>
          </a:p>
          <a:p>
            <a:pPr marL="0" marR="0"/>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rtl="0">
              <a:lnSpc>
                <a:spcPct val="150000"/>
              </a:lnSpc>
              <a:spcBef>
                <a:spcPts val="0"/>
              </a:spcBef>
              <a:spcAft>
                <a:spcPts val="0"/>
              </a:spcAft>
              <a:buNone/>
            </a:pPr>
            <a:r>
              <a:rPr lang="en-US" sz="1200" dirty="0">
                <a:solidFill>
                  <a:srgbClr val="213559"/>
                </a:solidFill>
                <a:latin typeface="Poppins"/>
                <a:ea typeface="Poppins"/>
                <a:cs typeface="Poppins"/>
                <a:sym typeface="Poppins"/>
              </a:rPr>
              <a:t>Il existe très peu de produits SLP contenant du mercure sur le marché qui mentionnent effectivement le mercure ou ses composés parmi leurs ingrédients. </a:t>
            </a:r>
            <a:endParaRPr lang="en-US" dirty="0"/>
          </a:p>
          <a:p>
            <a:pPr marL="0" marR="0" lvl="0" indent="0" algn="l" rtl="0">
              <a:lnSpc>
                <a:spcPct val="150000"/>
              </a:lnSpc>
              <a:spcBef>
                <a:spcPts val="0"/>
              </a:spcBef>
              <a:spcAft>
                <a:spcPts val="0"/>
              </a:spcAft>
              <a:buNone/>
            </a:pPr>
            <a:endParaRPr lang="en-US" sz="1200" dirty="0">
              <a:solidFill>
                <a:srgbClr val="213559"/>
              </a:solidFill>
              <a:latin typeface="Poppins"/>
              <a:ea typeface="Poppins"/>
              <a:cs typeface="Poppins"/>
              <a:sym typeface="Poppins"/>
            </a:endParaRPr>
          </a:p>
          <a:p>
            <a:pPr marL="0" marR="0" lvl="0" indent="0" algn="l" rtl="0">
              <a:lnSpc>
                <a:spcPct val="150000"/>
              </a:lnSpc>
              <a:spcBef>
                <a:spcPts val="0"/>
              </a:spcBef>
              <a:spcAft>
                <a:spcPts val="0"/>
              </a:spcAft>
              <a:buNone/>
            </a:pPr>
            <a:endParaRPr lang="en-US" sz="200" dirty="0">
              <a:solidFill>
                <a:srgbClr val="213559"/>
              </a:solidFill>
              <a:latin typeface="Poppins"/>
              <a:ea typeface="Poppins"/>
              <a:cs typeface="Poppins"/>
              <a:sym typeface="Poppins"/>
            </a:endParaRPr>
          </a:p>
          <a:p>
            <a:pPr marL="0" marR="0" lvl="0" indent="0" algn="l" rtl="0">
              <a:lnSpc>
                <a:spcPct val="150000"/>
              </a:lnSpc>
              <a:spcBef>
                <a:spcPts val="0"/>
              </a:spcBef>
              <a:spcAft>
                <a:spcPts val="0"/>
              </a:spcAft>
              <a:buNone/>
            </a:pPr>
            <a:r>
              <a:rPr lang="en-US" sz="1200" dirty="0">
                <a:solidFill>
                  <a:srgbClr val="213559"/>
                </a:solidFill>
                <a:latin typeface="Poppins"/>
                <a:ea typeface="Poppins"/>
                <a:cs typeface="Poppins"/>
                <a:sym typeface="Poppins"/>
              </a:rPr>
              <a:t>De nombreux produits sont souvent </a:t>
            </a:r>
            <a:r>
              <a:rPr lang="en-US" sz="1200" dirty="0" err="1">
                <a:solidFill>
                  <a:srgbClr val="213559"/>
                </a:solidFill>
                <a:latin typeface="Poppins"/>
                <a:ea typeface="Poppins"/>
                <a:cs typeface="Poppins"/>
                <a:sym typeface="Poppins"/>
              </a:rPr>
              <a:t>non étiquetés</a:t>
            </a:r>
            <a:r>
              <a:rPr lang="en-US" sz="1200" dirty="0">
                <a:solidFill>
                  <a:srgbClr val="213559"/>
                </a:solidFill>
                <a:latin typeface="Poppins"/>
                <a:ea typeface="Poppins"/>
                <a:cs typeface="Poppins"/>
                <a:sym typeface="Poppins"/>
              </a:rPr>
              <a:t>, </a:t>
            </a:r>
            <a:r>
              <a:rPr lang="en-US" sz="1200" dirty="0" err="1">
                <a:solidFill>
                  <a:srgbClr val="213559"/>
                </a:solidFill>
                <a:latin typeface="Poppins"/>
                <a:ea typeface="Poppins"/>
                <a:cs typeface="Poppins"/>
                <a:sym typeface="Poppins"/>
              </a:rPr>
              <a:t>mal étiquetés</a:t>
            </a:r>
            <a:r>
              <a:rPr lang="en-US" sz="1200" dirty="0">
                <a:solidFill>
                  <a:srgbClr val="213559"/>
                </a:solidFill>
                <a:latin typeface="Poppins"/>
                <a:ea typeface="Poppins"/>
                <a:cs typeface="Poppins"/>
                <a:sym typeface="Poppins"/>
              </a:rPr>
              <a:t>, ne mentionnent pas le mercure (bien qu'ils en contiennent des concentrations très élevées) ou mentionnent le mercure sous différents noms commerciaux (par exemple, le calomel).</a:t>
            </a:r>
            <a:endParaRPr lang="en-US" dirty="0"/>
          </a:p>
          <a:p>
            <a:pPr marL="0" marR="0" lvl="0" indent="0" algn="l" rtl="0">
              <a:lnSpc>
                <a:spcPct val="150000"/>
              </a:lnSpc>
              <a:spcBef>
                <a:spcPts val="0"/>
              </a:spcBef>
              <a:spcAft>
                <a:spcPts val="0"/>
              </a:spcAft>
              <a:buNone/>
            </a:pPr>
            <a:endParaRPr lang="en-US" sz="1200" dirty="0">
              <a:solidFill>
                <a:srgbClr val="213559"/>
              </a:solidFill>
              <a:latin typeface="Poppins"/>
              <a:ea typeface="Poppins"/>
              <a:cs typeface="Poppins"/>
              <a:sym typeface="Poppins"/>
            </a:endParaRPr>
          </a:p>
          <a:p>
            <a:pPr marL="457200" marR="0" lvl="0" indent="-387350" algn="l" rtl="0">
              <a:lnSpc>
                <a:spcPct val="150000"/>
              </a:lnSpc>
              <a:spcBef>
                <a:spcPts val="0"/>
              </a:spcBef>
              <a:spcAft>
                <a:spcPts val="0"/>
              </a:spcAft>
              <a:buClr>
                <a:schemeClr val="dk1"/>
              </a:buClr>
              <a:buSzPts val="1100"/>
              <a:buFont typeface="Arial"/>
              <a:buNone/>
            </a:pPr>
            <a:endParaRPr lang="en-US" sz="800" dirty="0">
              <a:solidFill>
                <a:srgbClr val="213559"/>
              </a:solidFill>
              <a:latin typeface="Poppins"/>
              <a:ea typeface="Poppins"/>
              <a:cs typeface="Poppins"/>
              <a:sym typeface="Poppins"/>
            </a:endParaRPr>
          </a:p>
          <a:p>
            <a:pPr marL="0" marR="0" lvl="0" indent="0" algn="l" rtl="0">
              <a:lnSpc>
                <a:spcPct val="150000"/>
              </a:lnSpc>
              <a:spcBef>
                <a:spcPts val="0"/>
              </a:spcBef>
              <a:spcAft>
                <a:spcPts val="0"/>
              </a:spcAft>
              <a:buNone/>
            </a:pPr>
            <a:r>
              <a:rPr lang="en-US" sz="1200" dirty="0">
                <a:solidFill>
                  <a:srgbClr val="213559"/>
                </a:solidFill>
                <a:latin typeface="Poppins"/>
                <a:ea typeface="Poppins"/>
                <a:cs typeface="Poppins"/>
                <a:sym typeface="Poppins"/>
              </a:rPr>
              <a:t>Déterminer si un produit de soins de la peau contient du mercure repose en grande partie sur des tests/analyses scientifiques et sur le développement de bases de données accessibles et consultables…</a:t>
            </a:r>
            <a:endParaRPr lang="en-US" dirty="0"/>
          </a:p>
          <a:p>
            <a:endParaRPr lang="en-US" sz="1200" b="0" dirty="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a:extLst>
              <a:ext uri="{FF2B5EF4-FFF2-40B4-BE49-F238E27FC236}">
                <a16:creationId xmlns:a16="http://schemas.microsoft.com/office/drawing/2014/main" id="{5484E14B-C05A-1BCB-8B73-7B6E44825876}"/>
              </a:ext>
            </a:extLst>
          </p:cNvPr>
          <p:cNvSpPr>
            <a:spLocks noGrp="1"/>
          </p:cNvSpPr>
          <p:nvPr>
            <p:ph type="sldNum" sz="quarter" idx="5"/>
          </p:nvPr>
        </p:nvSpPr>
        <p:spPr/>
        <p:txBody>
          <a:bodyPr/>
          <a:lstStyle/>
          <a:p>
            <a:fld id="{FC6E5CC5-ACF0-47D0-AE87-9BF73BE15AAA}" type="slidenum">
              <a:rPr lang="x-none" smtClean="0"/>
              <a:t>54</a:t>
            </a:fld>
            <a:endParaRPr lang="x-none"/>
          </a:p>
        </p:txBody>
      </p:sp>
    </p:spTree>
    <p:extLst>
      <p:ext uri="{BB962C8B-B14F-4D97-AF65-F5344CB8AC3E}">
        <p14:creationId xmlns:p14="http://schemas.microsoft.com/office/powerpoint/2010/main" val="3515101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09CB-6A3F-2F68-6990-0368C37A9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C86F2-1094-1BB1-CEDD-BD6066339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7D5F1-6799-70C5-5712-78375804C1D7}"/>
              </a:ext>
            </a:extLst>
          </p:cNvPr>
          <p:cNvSpPr>
            <a:spLocks noGrp="1"/>
          </p:cNvSpPr>
          <p:nvPr>
            <p:ph type="body" idx="1"/>
          </p:nvPr>
        </p:nvSpPr>
        <p:spPr/>
        <p:txBody>
          <a:bodyPr/>
          <a:lstStyle/>
          <a:p>
            <a:endParaRPr lang="en-US" sz="1200" dirty="0">
              <a:latin typeface="+mj-lt"/>
            </a:endParaRPr>
          </a:p>
          <a:p>
            <a:endParaRPr lang="x-none" dirty="0"/>
          </a:p>
        </p:txBody>
      </p:sp>
      <p:sp>
        <p:nvSpPr>
          <p:cNvPr id="4" name="Slide Number Placeholder 3">
            <a:extLst>
              <a:ext uri="{FF2B5EF4-FFF2-40B4-BE49-F238E27FC236}">
                <a16:creationId xmlns:a16="http://schemas.microsoft.com/office/drawing/2014/main" id="{AD56A91C-2B38-E1FD-6B1A-B341FDEE6F7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2639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
            </a:endParaRPr>
          </a:p>
          <a:p>
            <a:r>
              <a:rPr lang="en-US" dirty="0">
                <a:latin typeface="Arial "/>
              </a:rPr>
              <a:t>J'espère que ces informations vous auront été utiles. Vous trouverez davantage d'informations sur notre site web, et j'ai hâte d'en discuter plus en détail avec vous lors de la session interactive. </a:t>
            </a:r>
          </a:p>
          <a:p>
            <a:endParaRPr lang="en-US" dirty="0">
              <a:latin typeface="Arial "/>
            </a:endParaRPr>
          </a:p>
          <a:p>
            <a:r>
              <a:rPr lang="en-US" dirty="0">
                <a:latin typeface="Arial "/>
              </a:rPr>
              <a:t>Merci encore de votre attention. </a:t>
            </a:r>
          </a:p>
          <a:p>
            <a:endParaRPr lang="en-US" dirty="0">
              <a:latin typeface="Arial "/>
            </a:endParaRPr>
          </a:p>
        </p:txBody>
      </p:sp>
      <p:sp>
        <p:nvSpPr>
          <p:cNvPr id="4" name="Slide Number Placeholder 3"/>
          <p:cNvSpPr>
            <a:spLocks noGrp="1"/>
          </p:cNvSpPr>
          <p:nvPr>
            <p:ph type="sldNum" sz="quarter" idx="5"/>
          </p:nvPr>
        </p:nvSpPr>
        <p:spPr/>
        <p:txBody>
          <a:bodyPr/>
          <a:lstStyle/>
          <a:p>
            <a:fld id="{FC6E5CC5-ACF0-47D0-AE87-9BF73BE15AAA}" type="slidenum">
              <a:rPr lang="x-none" smtClean="0"/>
              <a:t>56</a:t>
            </a:fld>
            <a:endParaRPr lang="x-none"/>
          </a:p>
        </p:txBody>
      </p:sp>
    </p:spTree>
    <p:extLst>
      <p:ext uri="{BB962C8B-B14F-4D97-AF65-F5344CB8AC3E}">
        <p14:creationId xmlns:p14="http://schemas.microsoft.com/office/powerpoint/2010/main" val="3650354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 name="Google Shape;47;p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 name="Google Shape;65;p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c2fad7efde_0_1: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 name="Google Shape;75;g3c2fad7efde_0_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b9c0bdf9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b9c0bdf9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c2fad7efde_0_27: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g3c2fad7efde_0_2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c2fad7efde_0_11: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g3c2fad7efde_0_1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c2fad7efde_0_4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3c2fad7efde_0_4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c2fad7efde_0_5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g3c2fad7efde_0_5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p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92e8a54443_0_49: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g392e8a54443_0_4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92e8a54443_0_6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g392e8a54443_0_6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92e8a54443_0_77: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g392e8a54443_0_7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92e7a4467f_0_0:notes"/>
          <p:cNvSpPr>
            <a:spLocks noGrp="1" noRot="1" noChangeAspect="1"/>
          </p:cNvSpPr>
          <p:nvPr>
            <p:ph type="sldImg" idx="2"/>
          </p:nvPr>
        </p:nvSpPr>
        <p:spPr>
          <a:xfrm>
            <a:off x="3048600" y="771525"/>
            <a:ext cx="121926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392e7a4467f_0_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92e7a4467f_0_22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392e7a4467f_0_22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be24e812e4_0_5:notes"/>
          <p:cNvSpPr>
            <a:spLocks noGrp="1" noRot="1" noChangeAspect="1"/>
          </p:cNvSpPr>
          <p:nvPr>
            <p:ph type="sldImg" idx="2"/>
          </p:nvPr>
        </p:nvSpPr>
        <p:spPr>
          <a:xfrm>
            <a:off x="1016800" y="771525"/>
            <a:ext cx="16256100" cy="3857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3be24e812e4_0_5: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92e7a4467f_0_233: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392e7a4467f_0_233: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7: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92e8a54443_0_1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392e8a54443_0_1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bfde873232_0_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3bfde873232_0_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p14:notes"/>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92e7a4467f_0_248: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392e7a4467f_0_24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b9c0bdf9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b9c0bdf9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92e8a54443_0_32: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g392e8a54443_0_3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c2fad7efde_0_7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3c2fad7efde_0_7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c2fad7efde_0_14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6" name="Google Shape;356;g3c2fad7efde_0_14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92e7a4467f_0_26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0" name="Google Shape;370;g392e7a4467f_0_26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c2fad7efde_0_82: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g3c2fad7efde_0_82: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c2fad7efde_0_10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g3c2fad7efde_0_10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c2fad7efde_0_119: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6" name="Google Shape;416;g3c2fad7efde_0_11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9310cb4df0_0_20:notes"/>
          <p:cNvSpPr txBox="1">
            <a:spLocks noGrp="1"/>
          </p:cNvSpPr>
          <p:nvPr>
            <p:ph type="body" idx="1"/>
          </p:nvPr>
        </p:nvSpPr>
        <p:spPr>
          <a:xfrm>
            <a:off x="1828800" y="4886325"/>
            <a:ext cx="14630400" cy="462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2" name="Google Shape;432;g39310cb4df0_0_20: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5: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p1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ba01090fa4_2_2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ba01090fa4_2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06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489279" y="485775"/>
            <a:ext cx="7968922" cy="860290"/>
          </a:xfrm>
          <a:prstGeom prst="rect">
            <a:avLst/>
          </a:prstGeom>
          <a:noFill/>
          <a:ln>
            <a:noFill/>
          </a:ln>
        </p:spPr>
        <p:txBody>
          <a:bodyPr spcFirstLastPara="1" wrap="square" lIns="91425" tIns="45700" rIns="91425" bIns="45700" anchor="b" anchorCtr="0">
            <a:normAutofit/>
          </a:bodyPr>
          <a:lstStyle>
            <a:lvl1pPr lvl="0" algn="l">
              <a:lnSpc>
                <a:spcPct val="12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4"/>
          <p:cNvSpPr txBox="1">
            <a:spLocks noGrp="1"/>
          </p:cNvSpPr>
          <p:nvPr>
            <p:ph type="body" idx="1"/>
          </p:nvPr>
        </p:nvSpPr>
        <p:spPr>
          <a:xfrm>
            <a:off x="685800" y="1369219"/>
            <a:ext cx="3743325" cy="3263504"/>
          </a:xfrm>
          <a:prstGeom prst="rect">
            <a:avLst/>
          </a:prstGeom>
          <a:noFill/>
          <a:ln>
            <a:noFill/>
          </a:ln>
        </p:spPr>
        <p:txBody>
          <a:bodyPr spcFirstLastPara="1" wrap="square" lIns="91425" tIns="45700" rIns="91425" bIns="45700" anchor="t" anchorCtr="0">
            <a:normAutofit/>
          </a:bodyPr>
          <a:lstStyle>
            <a:lvl1pPr marL="342900" lvl="0" indent="-235744" algn="l">
              <a:lnSpc>
                <a:spcPct val="120000"/>
              </a:lnSpc>
              <a:spcBef>
                <a:spcPts val="750"/>
              </a:spcBef>
              <a:spcAft>
                <a:spcPts val="0"/>
              </a:spcAft>
              <a:buSzPts val="1350"/>
              <a:buChar char="•"/>
              <a:defRPr/>
            </a:lvl1pPr>
            <a:lvl2pPr marL="685800" lvl="1" indent="-235744" algn="l">
              <a:lnSpc>
                <a:spcPct val="120000"/>
              </a:lnSpc>
              <a:spcBef>
                <a:spcPts val="375"/>
              </a:spcBef>
              <a:spcAft>
                <a:spcPts val="0"/>
              </a:spcAft>
              <a:buSzPts val="1350"/>
              <a:buChar char="•"/>
              <a:defRPr/>
            </a:lvl2pPr>
            <a:lvl3pPr marL="1028700" lvl="2" indent="-235744" algn="l">
              <a:lnSpc>
                <a:spcPct val="120000"/>
              </a:lnSpc>
              <a:spcBef>
                <a:spcPts val="375"/>
              </a:spcBef>
              <a:spcAft>
                <a:spcPts val="0"/>
              </a:spcAft>
              <a:buSzPts val="1350"/>
              <a:buChar char="•"/>
              <a:defRPr/>
            </a:lvl3pPr>
            <a:lvl4pPr marL="1371600" lvl="3" indent="-235744" algn="l">
              <a:lnSpc>
                <a:spcPct val="120000"/>
              </a:lnSpc>
              <a:spcBef>
                <a:spcPts val="375"/>
              </a:spcBef>
              <a:spcAft>
                <a:spcPts val="0"/>
              </a:spcAft>
              <a:buSzPts val="1350"/>
              <a:buChar char="•"/>
              <a:defRPr/>
            </a:lvl4pPr>
            <a:lvl5pPr marL="1714500" lvl="4" indent="-235744" algn="l">
              <a:lnSpc>
                <a:spcPct val="120000"/>
              </a:lnSpc>
              <a:spcBef>
                <a:spcPts val="375"/>
              </a:spcBef>
              <a:spcAft>
                <a:spcPts val="0"/>
              </a:spcAft>
              <a:buSzPts val="135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0" name="Google Shape;140;p24"/>
          <p:cNvSpPr txBox="1">
            <a:spLocks noGrp="1"/>
          </p:cNvSpPr>
          <p:nvPr>
            <p:ph type="body" idx="2"/>
          </p:nvPr>
        </p:nvSpPr>
        <p:spPr>
          <a:xfrm>
            <a:off x="4686300" y="1369219"/>
            <a:ext cx="3771900" cy="3263504"/>
          </a:xfrm>
          <a:prstGeom prst="rect">
            <a:avLst/>
          </a:prstGeom>
          <a:noFill/>
          <a:ln>
            <a:noFill/>
          </a:ln>
        </p:spPr>
        <p:txBody>
          <a:bodyPr spcFirstLastPara="1" wrap="square" lIns="91425" tIns="45700" rIns="91425" bIns="45700" anchor="t" anchorCtr="0">
            <a:normAutofit/>
          </a:bodyPr>
          <a:lstStyle>
            <a:lvl1pPr marL="342900" lvl="0" indent="-235744" algn="l">
              <a:lnSpc>
                <a:spcPct val="120000"/>
              </a:lnSpc>
              <a:spcBef>
                <a:spcPts val="750"/>
              </a:spcBef>
              <a:spcAft>
                <a:spcPts val="0"/>
              </a:spcAft>
              <a:buSzPts val="1350"/>
              <a:buChar char="•"/>
              <a:defRPr/>
            </a:lvl1pPr>
            <a:lvl2pPr marL="685800" lvl="1" indent="-235744" algn="l">
              <a:lnSpc>
                <a:spcPct val="120000"/>
              </a:lnSpc>
              <a:spcBef>
                <a:spcPts val="375"/>
              </a:spcBef>
              <a:spcAft>
                <a:spcPts val="0"/>
              </a:spcAft>
              <a:buSzPts val="1350"/>
              <a:buChar char="•"/>
              <a:defRPr/>
            </a:lvl2pPr>
            <a:lvl3pPr marL="1028700" lvl="2" indent="-235744" algn="l">
              <a:lnSpc>
                <a:spcPct val="120000"/>
              </a:lnSpc>
              <a:spcBef>
                <a:spcPts val="375"/>
              </a:spcBef>
              <a:spcAft>
                <a:spcPts val="0"/>
              </a:spcAft>
              <a:buSzPts val="1350"/>
              <a:buChar char="•"/>
              <a:defRPr/>
            </a:lvl3pPr>
            <a:lvl4pPr marL="1371600" lvl="3" indent="-235744" algn="l">
              <a:lnSpc>
                <a:spcPct val="120000"/>
              </a:lnSpc>
              <a:spcBef>
                <a:spcPts val="375"/>
              </a:spcBef>
              <a:spcAft>
                <a:spcPts val="0"/>
              </a:spcAft>
              <a:buSzPts val="1350"/>
              <a:buChar char="•"/>
              <a:defRPr/>
            </a:lvl4pPr>
            <a:lvl5pPr marL="1714500" lvl="4" indent="-235744" algn="l">
              <a:lnSpc>
                <a:spcPct val="120000"/>
              </a:lnSpc>
              <a:spcBef>
                <a:spcPts val="375"/>
              </a:spcBef>
              <a:spcAft>
                <a:spcPts val="0"/>
              </a:spcAft>
              <a:buSzPts val="135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1" name="Google Shape;141;p24"/>
          <p:cNvSpPr txBox="1">
            <a:spLocks noGrp="1"/>
          </p:cNvSpPr>
          <p:nvPr>
            <p:ph type="dt" idx="10"/>
          </p:nvPr>
        </p:nvSpPr>
        <p:spPr>
          <a:xfrm>
            <a:off x="489278" y="4749404"/>
            <a:ext cx="225486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4"/>
          <p:cNvSpPr txBox="1">
            <a:spLocks noGrp="1"/>
          </p:cNvSpPr>
          <p:nvPr>
            <p:ph type="ftr" idx="11"/>
          </p:nvPr>
        </p:nvSpPr>
        <p:spPr>
          <a:xfrm>
            <a:off x="6025627" y="4749404"/>
            <a:ext cx="262909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4"/>
          <p:cNvSpPr txBox="1">
            <a:spLocks noGrp="1"/>
          </p:cNvSpPr>
          <p:nvPr>
            <p:ph type="sldNum" idx="12"/>
          </p:nvPr>
        </p:nvSpPr>
        <p:spPr>
          <a:xfrm>
            <a:off x="8583560" y="4749404"/>
            <a:ext cx="404856"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7302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minamataconvention.org/en/documents/minamata-convention-mercury-text-and-annexe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minamataconvention.org/en/documents/forms-related-article-3-mercury-trad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minamataconvention.org/en/documents/guidance-completing-forms-required-under-article-3-related-trade-mercury"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tahlia.alishah@briwildlife.or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mailto:ashley.Bastiansz@briwildlife.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s://www.unep.org/globalmercurypartnership/resources/tool/cosmetic-sampling-methods" TargetMode="Externa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unep.org/globalmercurypartnership/resources/tool/cosmetic-sampling-methods" TargetMode="Externa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svg"/><Relationship Id="rId9"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http://www.mercurypolicy.org/images/logo.gif"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jpeg"/><Relationship Id="rId10" Type="http://schemas.openxmlformats.org/officeDocument/2006/relationships/hyperlink" Target="https://www.zeromercury.org/projects/mercury-added-skin-lightening-creams-campaign-database/" TargetMode="External"/><Relationship Id="rId4" Type="http://schemas.openxmlformats.org/officeDocument/2006/relationships/image" Target="../media/image39.png"/><Relationship Id="rId9" Type="http://schemas.openxmlformats.org/officeDocument/2006/relationships/image" Target="../media/image44.png"/></Relationships>
</file>

<file path=ppt/slides/_rels/slide4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59.png"/><Relationship Id="rId3" Type="http://schemas.openxmlformats.org/officeDocument/2006/relationships/image" Target="../media/image27.png"/><Relationship Id="rId21" Type="http://schemas.openxmlformats.org/officeDocument/2006/relationships/image" Target="../media/image62.sv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29.png"/><Relationship Id="rId2" Type="http://schemas.openxmlformats.org/officeDocument/2006/relationships/notesSlide" Target="../notesSlides/notesSlide47.xml"/><Relationship Id="rId16" Type="http://schemas.openxmlformats.org/officeDocument/2006/relationships/image" Target="../media/image58.svg"/><Relationship Id="rId20"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48.svg"/><Relationship Id="rId11" Type="http://schemas.openxmlformats.org/officeDocument/2006/relationships/image" Target="../media/image53.png"/><Relationship Id="rId24" Type="http://schemas.openxmlformats.org/officeDocument/2006/relationships/image" Target="../media/image65.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4.svg"/><Relationship Id="rId10" Type="http://schemas.openxmlformats.org/officeDocument/2006/relationships/image" Target="../media/image52.svg"/><Relationship Id="rId19" Type="http://schemas.openxmlformats.org/officeDocument/2006/relationships/image" Target="../media/image60.svg"/><Relationship Id="rId4" Type="http://schemas.openxmlformats.org/officeDocument/2006/relationships/image" Target="../media/image35.jpeg"/><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7.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29.png"/><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7.png"/><Relationship Id="rId7"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29.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35.jpe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52.xml"/><Relationship Id="rId16"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77.png"/><Relationship Id="rId5" Type="http://schemas.openxmlformats.org/officeDocument/2006/relationships/hyperlink" Target="https://www.health.state.mn.us/communities/ep/han/2020/jan14mercury.pdf" TargetMode="External"/><Relationship Id="rId15" Type="http://schemas.openxmlformats.org/officeDocument/2006/relationships/image" Target="../media/image81.png"/><Relationship Id="rId10" Type="http://schemas.openxmlformats.org/officeDocument/2006/relationships/image" Target="http://www.mercurypolicy.org/images/logo.gif" TargetMode="External"/><Relationship Id="rId4" Type="http://schemas.openxmlformats.org/officeDocument/2006/relationships/image" Target="../media/image76.png"/><Relationship Id="rId9" Type="http://schemas.openxmlformats.org/officeDocument/2006/relationships/image" Target="../media/image38.png"/><Relationship Id="rId1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29.png"/><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5.jpeg"/></Relationships>
</file>

<file path=ppt/slides/_rels/slide5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90.jpeg"/><Relationship Id="rId5" Type="http://schemas.openxmlformats.org/officeDocument/2006/relationships/hyperlink" Target="https://www.zeromercury.org/mercury-added-skin-lightening-creams-campaign/" TargetMode="External"/><Relationship Id="rId4" Type="http://schemas.openxmlformats.org/officeDocument/2006/relationships/image" Target="../media/image35.jpe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94.jp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s://minamataconvention.org/en/documents/unep-mc-cop-6-inf-5-study-global-supply-production-trade-and-use-mercury-compounds"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wcotradetools.org/en/harmonized-system"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98.jpg"/></Relationships>
</file>

<file path=ppt/slides/_rels/slide78.xml.rels><?xml version="1.0" encoding="UTF-8" standalone="yes"?>
<Relationships xmlns="http://schemas.openxmlformats.org/package/2006/relationships"><Relationship Id="rId3" Type="http://schemas.openxmlformats.org/officeDocument/2006/relationships/hyperlink" Target="http://drive.google.com/file/d/1FhNpQjzEnQz4kowe24vnqn4Eh67a519m/view" TargetMode="External"/><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99.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8" Type="http://schemas.openxmlformats.org/officeDocument/2006/relationships/hyperlink" Target="https://www.unep.org/mercuryfreecosmetics" TargetMode="External"/><Relationship Id="rId3" Type="http://schemas.openxmlformats.org/officeDocument/2006/relationships/image" Target="../media/image110.png"/><Relationship Id="rId7" Type="http://schemas.openxmlformats.org/officeDocument/2006/relationships/hyperlink" Target="http://www.briwildlife.org/" TargetMode="External"/><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hyperlink" Target="mailto:ashley.bastiansz@briwildlife.org" TargetMode="External"/><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050811" y="-383675"/>
            <a:ext cx="11006946" cy="6177387"/>
          </a:xfrm>
          <a:custGeom>
            <a:avLst/>
            <a:gdLst/>
            <a:ahLst/>
            <a:cxnLst/>
            <a:rect l="l" t="t" r="r" b="b"/>
            <a:pathLst>
              <a:path w="22013892" h="12354774" extrusionOk="0">
                <a:moveTo>
                  <a:pt x="0" y="0"/>
                </a:moveTo>
                <a:lnTo>
                  <a:pt x="22013891" y="0"/>
                </a:lnTo>
                <a:lnTo>
                  <a:pt x="22013891" y="12354775"/>
                </a:lnTo>
                <a:lnTo>
                  <a:pt x="0" y="12354775"/>
                </a:lnTo>
                <a:lnTo>
                  <a:pt x="0" y="0"/>
                </a:lnTo>
                <a:close/>
              </a:path>
            </a:pathLst>
          </a:custGeom>
          <a:blipFill rotWithShape="1">
            <a:blip r:embed="rId3">
              <a:alphaModFix/>
            </a:blip>
            <a:stretch>
              <a:fillRect t="-9460" b="-9460"/>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nvGrpSpPr>
          <p:cNvPr id="55" name="Google Shape;55;p13"/>
          <p:cNvGrpSpPr/>
          <p:nvPr/>
        </p:nvGrpSpPr>
        <p:grpSpPr>
          <a:xfrm>
            <a:off x="-1129313" y="-383650"/>
            <a:ext cx="10273627" cy="6177325"/>
            <a:chOff x="0" y="-38100"/>
            <a:chExt cx="5913900" cy="3122700"/>
          </a:xfrm>
        </p:grpSpPr>
        <p:sp>
          <p:nvSpPr>
            <p:cNvPr id="56" name="Google Shape;56;p13"/>
            <p:cNvSpPr/>
            <p:nvPr/>
          </p:nvSpPr>
          <p:spPr>
            <a:xfrm>
              <a:off x="0" y="0"/>
              <a:ext cx="5913785" cy="3084567"/>
            </a:xfrm>
            <a:custGeom>
              <a:avLst/>
              <a:gdLst/>
              <a:ahLst/>
              <a:cxnLst/>
              <a:rect l="l" t="t" r="r" b="b"/>
              <a:pathLst>
                <a:path w="5913785" h="3084567" extrusionOk="0">
                  <a:moveTo>
                    <a:pt x="0" y="0"/>
                  </a:moveTo>
                  <a:lnTo>
                    <a:pt x="5913785" y="0"/>
                  </a:lnTo>
                  <a:lnTo>
                    <a:pt x="5913785" y="3084567"/>
                  </a:lnTo>
                  <a:lnTo>
                    <a:pt x="0" y="3084567"/>
                  </a:lnTo>
                  <a:close/>
                </a:path>
              </a:pathLst>
            </a:custGeom>
            <a:solidFill>
              <a:srgbClr val="AAD7D4">
                <a:alpha val="27060"/>
              </a:srgbClr>
            </a:solidFill>
            <a:ln>
              <a:noFill/>
            </a:ln>
          </p:spPr>
          <p:txBody>
            <a:bodyPr spcFirstLastPara="1" wrap="square" lIns="42425" tIns="21200" rIns="42425" bIns="21200" anchor="t" anchorCtr="0">
              <a:noAutofit/>
            </a:bodyPr>
            <a:lstStyle/>
            <a:p>
              <a:pPr marL="0" marR="0" lvl="0" indent="0" algn="l" rtl="0">
                <a:lnSpc>
                  <a:spcPct val="100000"/>
                </a:lnSpc>
                <a:spcBef>
                  <a:spcPts val="0"/>
                </a:spcBef>
                <a:spcAft>
                  <a:spcPts val="0"/>
                </a:spcAft>
                <a:buClr>
                  <a:srgbClr val="000000"/>
                </a:buClr>
                <a:buSzPts val="835"/>
                <a:buFont typeface="Arial"/>
                <a:buNone/>
              </a:pPr>
              <a:endParaRPr sz="835" b="0" i="0" u="none" strike="noStrike" cap="none">
                <a:solidFill>
                  <a:schemeClr val="dk1"/>
                </a:solidFill>
                <a:latin typeface="Calibri"/>
                <a:ea typeface="Calibri"/>
                <a:cs typeface="Calibri"/>
                <a:sym typeface="Calibri"/>
              </a:endParaRPr>
            </a:p>
          </p:txBody>
        </p:sp>
        <p:sp>
          <p:nvSpPr>
            <p:cNvPr id="57" name="Google Shape;57;p13"/>
            <p:cNvSpPr txBox="1"/>
            <p:nvPr/>
          </p:nvSpPr>
          <p:spPr>
            <a:xfrm>
              <a:off x="0" y="-38100"/>
              <a:ext cx="5913900" cy="3122700"/>
            </a:xfrm>
            <a:prstGeom prst="rect">
              <a:avLst/>
            </a:prstGeom>
            <a:noFill/>
            <a:ln>
              <a:noFill/>
            </a:ln>
          </p:spPr>
          <p:txBody>
            <a:bodyPr spcFirstLastPara="1" wrap="square" lIns="23550" tIns="23550" rIns="23550" bIns="23550" anchor="ctr" anchorCtr="0">
              <a:noAutofit/>
            </a:bodyPr>
            <a:lstStyle/>
            <a:p>
              <a:pPr marL="0" marR="0" lvl="0" indent="0" algn="ctr" rtl="0">
                <a:lnSpc>
                  <a:spcPct val="147722"/>
                </a:lnSpc>
                <a:spcBef>
                  <a:spcPts val="0"/>
                </a:spcBef>
                <a:spcAft>
                  <a:spcPts val="0"/>
                </a:spcAft>
                <a:buClr>
                  <a:srgbClr val="000000"/>
                </a:buClr>
                <a:buSzPts val="835"/>
                <a:buFont typeface="Arial"/>
                <a:buNone/>
              </a:pPr>
              <a:endParaRPr sz="835" b="0" i="0" u="none" strike="noStrike" cap="none">
                <a:solidFill>
                  <a:schemeClr val="dk1"/>
                </a:solidFill>
                <a:latin typeface="Calibri"/>
                <a:ea typeface="Calibri"/>
                <a:cs typeface="Calibri"/>
                <a:sym typeface="Calibri"/>
              </a:endParaRPr>
            </a:p>
          </p:txBody>
        </p:sp>
      </p:grpSp>
      <p:grpSp>
        <p:nvGrpSpPr>
          <p:cNvPr id="58" name="Google Shape;58;p13"/>
          <p:cNvGrpSpPr/>
          <p:nvPr/>
        </p:nvGrpSpPr>
        <p:grpSpPr>
          <a:xfrm>
            <a:off x="1935250" y="3601126"/>
            <a:ext cx="4144495" cy="665719"/>
            <a:chOff x="0" y="-38100"/>
            <a:chExt cx="1839300" cy="214347"/>
          </a:xfrm>
        </p:grpSpPr>
        <p:sp>
          <p:nvSpPr>
            <p:cNvPr id="59" name="Google Shape;59;p13"/>
            <p:cNvSpPr/>
            <p:nvPr/>
          </p:nvSpPr>
          <p:spPr>
            <a:xfrm>
              <a:off x="0" y="0"/>
              <a:ext cx="1839192" cy="176247"/>
            </a:xfrm>
            <a:custGeom>
              <a:avLst/>
              <a:gdLst/>
              <a:ahLst/>
              <a:cxnLst/>
              <a:rect l="l" t="t" r="r" b="b"/>
              <a:pathLst>
                <a:path w="1839192" h="176247" extrusionOk="0">
                  <a:moveTo>
                    <a:pt x="0" y="0"/>
                  </a:moveTo>
                  <a:lnTo>
                    <a:pt x="1839192" y="0"/>
                  </a:lnTo>
                  <a:lnTo>
                    <a:pt x="1839192" y="176247"/>
                  </a:lnTo>
                  <a:lnTo>
                    <a:pt x="0" y="176247"/>
                  </a:lnTo>
                  <a:close/>
                </a:path>
              </a:pathLst>
            </a:custGeom>
            <a:solidFill>
              <a:srgbClr val="AAD7D4"/>
            </a:solidFill>
            <a:ln w="16975" cap="sq" cmpd="sng">
              <a:solidFill>
                <a:srgbClr val="1C2120"/>
              </a:solidFill>
              <a:prstDash val="solid"/>
              <a:miter lim="8000"/>
              <a:headEnd type="none" w="sm" len="sm"/>
              <a:tailEnd type="none" w="sm" len="sm"/>
            </a:ln>
          </p:spPr>
          <p:txBody>
            <a:bodyPr spcFirstLastPara="1" wrap="square" lIns="54275" tIns="27125" rIns="54275" bIns="27125" anchor="t" anchorCtr="0">
              <a:noAutofit/>
            </a:bodyPr>
            <a:lstStyle/>
            <a:p>
              <a:pPr marL="0" marR="0" lvl="0" indent="0" algn="l" rtl="0">
                <a:lnSpc>
                  <a:spcPct val="100000"/>
                </a:lnSpc>
                <a:spcBef>
                  <a:spcPts val="0"/>
                </a:spcBef>
                <a:spcAft>
                  <a:spcPts val="0"/>
                </a:spcAft>
                <a:buClr>
                  <a:srgbClr val="000000"/>
                </a:buClr>
                <a:buSzPts val="1068"/>
                <a:buFont typeface="Arial"/>
                <a:buNone/>
              </a:pPr>
              <a:endParaRPr sz="1068" b="0" i="0" u="none" strike="noStrike" cap="none">
                <a:solidFill>
                  <a:schemeClr val="dk1"/>
                </a:solidFill>
                <a:latin typeface="Calibri"/>
                <a:ea typeface="Calibri"/>
                <a:cs typeface="Calibri"/>
                <a:sym typeface="Calibri"/>
              </a:endParaRPr>
            </a:p>
          </p:txBody>
        </p:sp>
        <p:sp>
          <p:nvSpPr>
            <p:cNvPr id="60" name="Google Shape;60;p13"/>
            <p:cNvSpPr txBox="1"/>
            <p:nvPr/>
          </p:nvSpPr>
          <p:spPr>
            <a:xfrm>
              <a:off x="0" y="-38100"/>
              <a:ext cx="1839300" cy="214200"/>
            </a:xfrm>
            <a:prstGeom prst="rect">
              <a:avLst/>
            </a:prstGeom>
            <a:noFill/>
            <a:ln>
              <a:noFill/>
            </a:ln>
          </p:spPr>
          <p:txBody>
            <a:bodyPr spcFirstLastPara="1" wrap="square" lIns="30150" tIns="30150" rIns="30150" bIns="30150" anchor="ctr" anchorCtr="0">
              <a:noAutofit/>
            </a:bodyPr>
            <a:lstStyle/>
            <a:p>
              <a:pPr marL="0" marR="0" lvl="0" indent="0" algn="ctr" rtl="0">
                <a:lnSpc>
                  <a:spcPct val="147722"/>
                </a:lnSpc>
                <a:spcBef>
                  <a:spcPts val="0"/>
                </a:spcBef>
                <a:spcAft>
                  <a:spcPts val="0"/>
                </a:spcAft>
                <a:buClr>
                  <a:srgbClr val="000000"/>
                </a:buClr>
                <a:buSzPts val="1068"/>
                <a:buFont typeface="Arial"/>
                <a:buNone/>
              </a:pPr>
              <a:endParaRPr sz="1068" b="0" i="0" u="none" strike="noStrike" cap="none">
                <a:solidFill>
                  <a:schemeClr val="dk1"/>
                </a:solidFill>
                <a:latin typeface="Calibri"/>
                <a:ea typeface="Calibri"/>
                <a:cs typeface="Calibri"/>
                <a:sym typeface="Calibri"/>
              </a:endParaRPr>
            </a:p>
          </p:txBody>
        </p:sp>
      </p:grpSp>
      <p:sp>
        <p:nvSpPr>
          <p:cNvPr id="61" name="Google Shape;61;p13"/>
          <p:cNvSpPr txBox="1"/>
          <p:nvPr/>
        </p:nvSpPr>
        <p:spPr>
          <a:xfrm>
            <a:off x="-226850" y="1682033"/>
            <a:ext cx="8468700" cy="1422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600"/>
              </a:spcBef>
              <a:spcAft>
                <a:spcPts val="0"/>
              </a:spcAft>
              <a:buClr>
                <a:schemeClr val="dk1"/>
              </a:buClr>
              <a:buSzPts val="1100"/>
              <a:buFont typeface="Arial"/>
              <a:buNone/>
            </a:pPr>
            <a:r>
              <a:rPr lang="en" sz="2800" b="1">
                <a:solidFill>
                  <a:srgbClr val="1C4587"/>
                </a:solidFill>
                <a:latin typeface="Poppins"/>
                <a:ea typeface="Poppins"/>
                <a:cs typeface="Poppins"/>
                <a:sym typeface="Poppins"/>
              </a:rPr>
              <a:t>Formation nationale sur le renforcement de la coordination interinstitutionnelle au niveau national concernant le commerce du mercure</a:t>
            </a:r>
            <a:endParaRPr sz="2800" b="1">
              <a:solidFill>
                <a:srgbClr val="1C4587"/>
              </a:solidFill>
              <a:latin typeface="Poppins"/>
              <a:ea typeface="Poppins"/>
              <a:cs typeface="Poppins"/>
              <a:sym typeface="Poppins"/>
            </a:endParaRPr>
          </a:p>
        </p:txBody>
      </p:sp>
      <p:sp>
        <p:nvSpPr>
          <p:cNvPr id="62" name="Google Shape;62;p13"/>
          <p:cNvSpPr txBox="1"/>
          <p:nvPr/>
        </p:nvSpPr>
        <p:spPr>
          <a:xfrm>
            <a:off x="2261550" y="3822521"/>
            <a:ext cx="3400500" cy="261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a:solidFill>
                  <a:srgbClr val="1C2120"/>
                </a:solidFill>
                <a:latin typeface="Poppins"/>
                <a:ea typeface="Poppins"/>
                <a:cs typeface="Poppins"/>
                <a:sym typeface="Poppins"/>
              </a:rPr>
              <a:t>PRÉSENTATION DE L'ATELIER</a:t>
            </a:r>
            <a:endParaRPr sz="700" b="1" i="0" u="none" strike="noStrike" cap="none">
              <a:solidFill>
                <a:srgbClr val="000000"/>
              </a:solidFill>
            </a:endParaRPr>
          </a:p>
        </p:txBody>
      </p:sp>
      <p:sp>
        <p:nvSpPr>
          <p:cNvPr id="63" name="Google Shape;63;p13"/>
          <p:cNvSpPr txBox="1"/>
          <p:nvPr/>
        </p:nvSpPr>
        <p:spPr>
          <a:xfrm>
            <a:off x="6385713" y="5143506"/>
            <a:ext cx="2610900" cy="4770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b="1">
                <a:solidFill>
                  <a:srgbClr val="1C4587"/>
                </a:solidFill>
                <a:latin typeface="Poppins"/>
                <a:ea typeface="Poppins"/>
                <a:cs typeface="Poppins"/>
                <a:sym typeface="Poppins"/>
              </a:rPr>
              <a:t>Libreville, Gabon</a:t>
            </a:r>
            <a:endParaRPr b="1">
              <a:solidFill>
                <a:srgbClr val="1C458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b="1">
                <a:solidFill>
                  <a:srgbClr val="1C4587"/>
                </a:solidFill>
                <a:latin typeface="Poppins"/>
                <a:ea typeface="Poppins"/>
                <a:cs typeface="Poppins"/>
                <a:sym typeface="Poppins"/>
              </a:rPr>
              <a:t>Présentation enregistrée</a:t>
            </a:r>
            <a:endParaRPr b="1">
              <a:solidFill>
                <a:srgbClr val="1C4587"/>
              </a:solidFill>
              <a:latin typeface="Poppins"/>
              <a:ea typeface="Poppins"/>
              <a:cs typeface="Poppins"/>
              <a:sym typeface="Poppins"/>
            </a:endParaRPr>
          </a:p>
        </p:txBody>
      </p:sp>
      <p:pic>
        <p:nvPicPr>
          <p:cNvPr id="64" name="Google Shape;64;p13"/>
          <p:cNvPicPr preferRelativeResize="0"/>
          <p:nvPr/>
        </p:nvPicPr>
        <p:blipFill>
          <a:blip r:embed="rId4">
            <a:alphaModFix/>
          </a:blip>
          <a:stretch>
            <a:fillRect/>
          </a:stretch>
        </p:blipFill>
        <p:spPr>
          <a:xfrm>
            <a:off x="-1050800" y="-190500"/>
            <a:ext cx="2610900" cy="1509845"/>
          </a:xfrm>
          <a:prstGeom prst="rect">
            <a:avLst/>
          </a:prstGeom>
          <a:noFill/>
          <a:ln>
            <a:noFill/>
          </a:ln>
        </p:spPr>
      </p:pic>
      <p:sp>
        <p:nvSpPr>
          <p:cNvPr id="65" name="Google Shape;65;p13"/>
          <p:cNvSpPr txBox="1">
            <a:spLocks noGrp="1"/>
          </p:cNvSpPr>
          <p:nvPr>
            <p:ph type="ctrTitle" idx="4294967295"/>
          </p:nvPr>
        </p:nvSpPr>
        <p:spPr>
          <a:xfrm>
            <a:off x="2353000" y="-111350"/>
            <a:ext cx="5985300" cy="48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400" b="1">
                <a:solidFill>
                  <a:srgbClr val="3D85C6"/>
                </a:solidFill>
                <a:latin typeface="Poppins"/>
                <a:ea typeface="Poppins"/>
                <a:cs typeface="Poppins"/>
                <a:sym typeface="Poppins"/>
              </a:rPr>
              <a:t>Projet FEM 10810 : Élimination des produits éclaircissants pour la peau contenant du mercure</a:t>
            </a:r>
            <a:endParaRPr sz="1400" b="1">
              <a:solidFill>
                <a:srgbClr val="3D85C6"/>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111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39286"/>
              <a:buFont typeface="Arial"/>
              <a:buNone/>
            </a:pPr>
            <a:r>
              <a:rPr lang="en" b="1">
                <a:latin typeface="Poppins"/>
                <a:ea typeface="Poppins"/>
                <a:cs typeface="Poppins"/>
                <a:sym typeface="Poppins"/>
              </a:rPr>
              <a:t>Comprendre la Convention de Minamata sur le mercure dans le contexte du commerce</a:t>
            </a:r>
            <a:endParaRPr b="1">
              <a:latin typeface="Poppins"/>
              <a:ea typeface="Poppins"/>
              <a:cs typeface="Poppins"/>
              <a:sym typeface="Poppins"/>
            </a:endParaRPr>
          </a:p>
          <a:p>
            <a:pPr marL="0" lvl="0" indent="0" algn="l" rtl="0">
              <a:spcBef>
                <a:spcPts val="0"/>
              </a:spcBef>
              <a:spcAft>
                <a:spcPts val="0"/>
              </a:spcAft>
              <a:buClr>
                <a:schemeClr val="dk1"/>
              </a:buClr>
              <a:buSzPct val="39286"/>
              <a:buFont typeface="Arial"/>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
        <p:nvSpPr>
          <p:cNvPr id="77" name="Google Shape;77;p16"/>
          <p:cNvSpPr txBox="1">
            <a:spLocks noGrp="1"/>
          </p:cNvSpPr>
          <p:nvPr>
            <p:ph type="body" idx="1"/>
          </p:nvPr>
        </p:nvSpPr>
        <p:spPr>
          <a:xfrm>
            <a:off x="82025" y="1564625"/>
            <a:ext cx="6439800" cy="3416400"/>
          </a:xfrm>
          <a:prstGeom prst="rect">
            <a:avLst/>
          </a:prstGeom>
        </p:spPr>
        <p:txBody>
          <a:bodyPr spcFirstLastPara="1" wrap="square" lIns="91425" tIns="91425" rIns="91425" bIns="91425" anchor="t" anchorCtr="0">
            <a:normAutofit/>
          </a:bodyPr>
          <a:lstStyle/>
          <a:p>
            <a:pPr marL="457200" lvl="0" indent="-361950" algn="l" rtl="0">
              <a:spcBef>
                <a:spcPts val="1200"/>
              </a:spcBef>
              <a:spcAft>
                <a:spcPts val="0"/>
              </a:spcAft>
              <a:buSzPts val="2100"/>
              <a:buFont typeface="Poppins"/>
              <a:buChar char="●"/>
            </a:pPr>
            <a:r>
              <a:rPr lang="en" sz="1400">
                <a:solidFill>
                  <a:schemeClr val="dk1"/>
                </a:solidFill>
                <a:latin typeface="Poppins"/>
                <a:ea typeface="Poppins"/>
                <a:cs typeface="Poppins"/>
                <a:sym typeface="Poppins"/>
              </a:rPr>
              <a:t>La Convention de Minamata sur le mercure est un traité international juridiquement contraignant visant à protéger la santé humaine et l’environnement contre la pollution par le mercure.</a:t>
            </a:r>
            <a:endParaRPr sz="1400">
              <a:solidFill>
                <a:schemeClr val="dk1"/>
              </a:solidFill>
              <a:latin typeface="Poppins"/>
              <a:ea typeface="Poppins"/>
              <a:cs typeface="Poppins"/>
              <a:sym typeface="Poppins"/>
            </a:endParaRPr>
          </a:p>
          <a:p>
            <a:pPr marL="457200" lvl="0" indent="-361950" algn="l" rtl="0">
              <a:spcBef>
                <a:spcPts val="0"/>
              </a:spcBef>
              <a:spcAft>
                <a:spcPts val="0"/>
              </a:spcAft>
              <a:buSzPts val="2100"/>
              <a:buFont typeface="Poppins"/>
              <a:buChar char="●"/>
            </a:pPr>
            <a:r>
              <a:rPr lang="en" sz="1400">
                <a:solidFill>
                  <a:schemeClr val="dk1"/>
                </a:solidFill>
                <a:latin typeface="Poppins"/>
                <a:ea typeface="Poppins"/>
                <a:cs typeface="Poppins"/>
                <a:sym typeface="Poppins"/>
              </a:rPr>
              <a:t>Elle a pour objectif de protéger la santé humaine et l’environnement contre les émissions et rejets anthropiques de mercure et de ses composés.</a:t>
            </a:r>
            <a:endParaRPr sz="1400">
              <a:solidFill>
                <a:schemeClr val="dk1"/>
              </a:solidFill>
              <a:latin typeface="Poppins"/>
              <a:ea typeface="Poppins"/>
              <a:cs typeface="Poppins"/>
              <a:sym typeface="Poppins"/>
            </a:endParaRPr>
          </a:p>
          <a:p>
            <a:pPr marL="457200" lvl="0" indent="-361950" algn="l" rtl="0">
              <a:spcBef>
                <a:spcPts val="0"/>
              </a:spcBef>
              <a:spcAft>
                <a:spcPts val="0"/>
              </a:spcAft>
              <a:buSzPts val="2100"/>
              <a:buFont typeface="Poppins"/>
              <a:buChar char="●"/>
            </a:pPr>
            <a:r>
              <a:rPr lang="en" sz="1400">
                <a:solidFill>
                  <a:schemeClr val="dk1"/>
                </a:solidFill>
                <a:latin typeface="Poppins"/>
                <a:ea typeface="Poppins"/>
                <a:cs typeface="Poppins"/>
                <a:sym typeface="Poppins"/>
              </a:rPr>
              <a:t>Adoptée en octobre 2013, elle est entrée en vigueur en août 2017.</a:t>
            </a:r>
            <a:endParaRPr sz="1400">
              <a:solidFill>
                <a:schemeClr val="dk1"/>
              </a:solidFill>
              <a:latin typeface="Poppins"/>
              <a:ea typeface="Poppins"/>
              <a:cs typeface="Poppins"/>
              <a:sym typeface="Poppins"/>
            </a:endParaRPr>
          </a:p>
          <a:p>
            <a:pPr marL="457200" lvl="0" indent="-361950" algn="l" rtl="0">
              <a:spcBef>
                <a:spcPts val="0"/>
              </a:spcBef>
              <a:spcAft>
                <a:spcPts val="0"/>
              </a:spcAft>
              <a:buSzPts val="2100"/>
              <a:buFont typeface="Poppins"/>
              <a:buChar char="●"/>
            </a:pPr>
            <a:r>
              <a:rPr lang="en" sz="1400">
                <a:solidFill>
                  <a:schemeClr val="dk1"/>
                </a:solidFill>
                <a:latin typeface="Poppins"/>
                <a:ea typeface="Poppins"/>
                <a:cs typeface="Poppins"/>
                <a:sym typeface="Poppins"/>
              </a:rPr>
              <a:t>Elle compte 152 Parties, en date de juin 2025.</a:t>
            </a:r>
            <a:endParaRPr sz="1400">
              <a:solidFill>
                <a:schemeClr val="dk1"/>
              </a:solidFill>
              <a:latin typeface="Poppins"/>
              <a:ea typeface="Poppins"/>
              <a:cs typeface="Poppins"/>
              <a:sym typeface="Poppins"/>
            </a:endParaRPr>
          </a:p>
          <a:p>
            <a:pPr marL="457200" lvl="0" indent="-361950" algn="l" rtl="0">
              <a:spcBef>
                <a:spcPts val="0"/>
              </a:spcBef>
              <a:spcAft>
                <a:spcPts val="0"/>
              </a:spcAft>
              <a:buSzPts val="2100"/>
              <a:buFont typeface="Poppins"/>
              <a:buChar char="●"/>
            </a:pPr>
            <a:r>
              <a:rPr lang="en" sz="1400">
                <a:solidFill>
                  <a:schemeClr val="dk1"/>
                </a:solidFill>
                <a:latin typeface="Poppins"/>
                <a:ea typeface="Poppins"/>
                <a:cs typeface="Poppins"/>
                <a:sym typeface="Poppins"/>
              </a:rPr>
              <a:t>Le Gabon est Partie à la Convention de Minamata.</a:t>
            </a:r>
            <a:endParaRPr sz="2100">
              <a:latin typeface="Poppins"/>
              <a:ea typeface="Poppins"/>
              <a:cs typeface="Poppins"/>
              <a:sym typeface="Poppins"/>
            </a:endParaRPr>
          </a:p>
        </p:txBody>
      </p:sp>
      <p:pic>
        <p:nvPicPr>
          <p:cNvPr id="78" name="Google Shape;78;p16"/>
          <p:cNvPicPr preferRelativeResize="0"/>
          <p:nvPr/>
        </p:nvPicPr>
        <p:blipFill>
          <a:blip r:embed="rId3">
            <a:alphaModFix/>
          </a:blip>
          <a:stretch>
            <a:fillRect/>
          </a:stretch>
        </p:blipFill>
        <p:spPr>
          <a:xfrm>
            <a:off x="6271186" y="3563299"/>
            <a:ext cx="3706675" cy="2054050"/>
          </a:xfrm>
          <a:prstGeom prst="rect">
            <a:avLst/>
          </a:prstGeom>
          <a:noFill/>
          <a:ln>
            <a:noFill/>
          </a:ln>
        </p:spPr>
      </p:pic>
      <p:pic>
        <p:nvPicPr>
          <p:cNvPr id="79" name="Google Shape;79;p16"/>
          <p:cNvPicPr preferRelativeResize="0"/>
          <p:nvPr/>
        </p:nvPicPr>
        <p:blipFill>
          <a:blip r:embed="rId4">
            <a:alphaModFix/>
          </a:blip>
          <a:stretch>
            <a:fillRect/>
          </a:stretch>
        </p:blipFill>
        <p:spPr>
          <a:xfrm>
            <a:off x="6436425" y="1489933"/>
            <a:ext cx="2707576" cy="26096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0909"/>
              <a:buNone/>
            </a:pPr>
            <a:r>
              <a:rPr lang="en" sz="2420" b="1">
                <a:latin typeface="Poppins"/>
                <a:ea typeface="Poppins"/>
                <a:cs typeface="Poppins"/>
                <a:sym typeface="Poppins"/>
              </a:rPr>
              <a:t>Quelles sont les principales sources de composés du mercure ? </a:t>
            </a:r>
            <a:endParaRPr sz="2420" b="1">
              <a:latin typeface="Poppins"/>
              <a:ea typeface="Poppins"/>
              <a:cs typeface="Poppins"/>
              <a:sym typeface="Poppins"/>
            </a:endParaRPr>
          </a:p>
        </p:txBody>
      </p:sp>
      <p:sp>
        <p:nvSpPr>
          <p:cNvPr id="85" name="Google Shape;85;p17"/>
          <p:cNvSpPr txBox="1">
            <a:spLocks noGrp="1"/>
          </p:cNvSpPr>
          <p:nvPr>
            <p:ph type="body" idx="1"/>
          </p:nvPr>
        </p:nvSpPr>
        <p:spPr>
          <a:xfrm>
            <a:off x="311700" y="1322300"/>
            <a:ext cx="8520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700">
                <a:solidFill>
                  <a:schemeClr val="dk1"/>
                </a:solidFill>
                <a:latin typeface="Poppins"/>
                <a:ea typeface="Poppins"/>
                <a:cs typeface="Poppins"/>
                <a:sym typeface="Poppins"/>
              </a:rPr>
              <a:t>Les composés du mercure proviennent de quatre sources principales :</a:t>
            </a:r>
            <a:endParaRPr sz="1700">
              <a:solidFill>
                <a:schemeClr val="dk1"/>
              </a:solidFill>
              <a:latin typeface="Poppins"/>
              <a:ea typeface="Poppins"/>
              <a:cs typeface="Poppins"/>
              <a:sym typeface="Poppins"/>
            </a:endParaRPr>
          </a:p>
          <a:p>
            <a:pPr marL="457200" lvl="0" indent="-336550" algn="l" rtl="0">
              <a:spcBef>
                <a:spcPts val="1200"/>
              </a:spcBef>
              <a:spcAft>
                <a:spcPts val="0"/>
              </a:spcAft>
              <a:buClr>
                <a:schemeClr val="dk1"/>
              </a:buClr>
              <a:buSzPts val="1700"/>
              <a:buChar char="●"/>
            </a:pPr>
            <a:r>
              <a:rPr lang="en" sz="1700">
                <a:solidFill>
                  <a:schemeClr val="dk1"/>
                </a:solidFill>
                <a:latin typeface="Poppins"/>
                <a:ea typeface="Poppins"/>
                <a:cs typeface="Poppins"/>
                <a:sym typeface="Poppins"/>
              </a:rPr>
              <a:t>Les producteurs commerciaux de composés du mercure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Les composés du mercure en tant que sous-produits issus de la métallurgie et du traitement du gaz naturel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Les déchets contenant des composés du mercure, provenant des catalyseurs utilisés dans l’industrie pétrolière et gazière, des produits mis au rebut contenant du mercure, ainsi que des installations de recherche et des établissements médicaux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Les stocks de composés du mercure, détenus par les gouvernements ou des entités privées impliquées dans la production, la récupération, le commerce ou l’utilisation de ces composés.</a:t>
            </a:r>
            <a:endParaRPr sz="3400">
              <a:solidFill>
                <a:schemeClr val="dk1"/>
              </a:solidFill>
              <a:latin typeface="Poppins"/>
              <a:ea typeface="Poppins"/>
              <a:cs typeface="Poppins"/>
              <a:sym typeface="Poppins"/>
            </a:endParaRPr>
          </a:p>
          <a:p>
            <a:pPr marL="0" lvl="0" indent="0" algn="l" rtl="0">
              <a:spcBef>
                <a:spcPts val="1200"/>
              </a:spcBef>
              <a:spcAft>
                <a:spcPts val="1200"/>
              </a:spcAft>
              <a:buNone/>
            </a:pPr>
            <a:endParaRPr sz="24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73975" y="169600"/>
            <a:ext cx="8520600" cy="1009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Poppins"/>
                <a:ea typeface="Poppins"/>
                <a:cs typeface="Poppins"/>
                <a:sym typeface="Poppins"/>
              </a:rPr>
              <a:t>Gestion des différents types de mercure dans le cadre de la Convention de Minamata : </a:t>
            </a:r>
            <a:endParaRPr b="1">
              <a:latin typeface="Poppins"/>
              <a:ea typeface="Poppins"/>
              <a:cs typeface="Poppins"/>
              <a:sym typeface="Poppins"/>
            </a:endParaRPr>
          </a:p>
          <a:p>
            <a:pPr marL="0" lvl="0" indent="0" algn="l" rtl="0">
              <a:spcBef>
                <a:spcPts val="0"/>
              </a:spcBef>
              <a:spcAft>
                <a:spcPts val="0"/>
              </a:spcAft>
              <a:buClr>
                <a:schemeClr val="dk1"/>
              </a:buClr>
              <a:buSzPct val="39286"/>
              <a:buFont typeface="Arial"/>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
        <p:nvSpPr>
          <p:cNvPr id="91" name="Google Shape;91;p18"/>
          <p:cNvSpPr txBox="1">
            <a:spLocks noGrp="1"/>
          </p:cNvSpPr>
          <p:nvPr>
            <p:ph type="body" idx="1"/>
          </p:nvPr>
        </p:nvSpPr>
        <p:spPr>
          <a:xfrm>
            <a:off x="311700" y="1178800"/>
            <a:ext cx="8520600" cy="3830700"/>
          </a:xfrm>
          <a:prstGeom prst="rect">
            <a:avLst/>
          </a:prstGeom>
        </p:spPr>
        <p:txBody>
          <a:bodyPr spcFirstLastPara="1" wrap="square" lIns="91425" tIns="91425" rIns="91425" bIns="91425" anchor="t" anchorCtr="0">
            <a:normAutofit fontScale="85000" lnSpcReduction="10000"/>
          </a:bodyPr>
          <a:lstStyle/>
          <a:p>
            <a:pPr marL="0" lvl="0" indent="0" algn="l" rtl="0">
              <a:lnSpc>
                <a:spcPct val="150000"/>
              </a:lnSpc>
              <a:spcBef>
                <a:spcPts val="0"/>
              </a:spcBef>
              <a:spcAft>
                <a:spcPts val="0"/>
              </a:spcAft>
              <a:buNone/>
            </a:pPr>
            <a:r>
              <a:rPr lang="en" sz="1600">
                <a:latin typeface="Poppins"/>
                <a:ea typeface="Poppins"/>
                <a:cs typeface="Poppins"/>
                <a:sym typeface="Poppins"/>
              </a:rPr>
              <a:t>Le texte intégral et les articles de la Convention sont disponibles en ligne : </a:t>
            </a:r>
            <a:r>
              <a:rPr lang="en" sz="1600" u="sng">
                <a:solidFill>
                  <a:schemeClr val="hlink"/>
                </a:solidFill>
                <a:latin typeface="Poppins"/>
                <a:ea typeface="Poppins"/>
                <a:cs typeface="Poppins"/>
                <a:sym typeface="Poppins"/>
                <a:hlinkClick r:id="rId3"/>
              </a:rPr>
              <a:t>https://minamataconvention.org/en/documents/minamata-convention-mercury-text-and-annexes</a:t>
            </a:r>
            <a:r>
              <a:rPr lang="en" sz="1600">
                <a:latin typeface="Poppins"/>
                <a:ea typeface="Poppins"/>
                <a:cs typeface="Poppins"/>
                <a:sym typeface="Poppins"/>
              </a:rPr>
              <a:t> </a:t>
            </a:r>
            <a:endParaRPr sz="1600">
              <a:latin typeface="Poppins"/>
              <a:ea typeface="Poppins"/>
              <a:cs typeface="Poppins"/>
              <a:sym typeface="Poppins"/>
            </a:endParaRPr>
          </a:p>
          <a:p>
            <a:pPr marL="457200" lvl="0" indent="-354727" algn="l" rtl="0">
              <a:lnSpc>
                <a:spcPct val="150000"/>
              </a:lnSpc>
              <a:spcBef>
                <a:spcPts val="1200"/>
              </a:spcBef>
              <a:spcAft>
                <a:spcPts val="0"/>
              </a:spcAft>
              <a:buSzPct val="137576"/>
              <a:buFont typeface="Poppins"/>
              <a:buChar char="●"/>
            </a:pPr>
            <a:r>
              <a:rPr lang="en" sz="1863">
                <a:solidFill>
                  <a:schemeClr val="dk1"/>
                </a:solidFill>
                <a:latin typeface="Poppins"/>
                <a:ea typeface="Poppins"/>
                <a:cs typeface="Poppins"/>
                <a:sym typeface="Poppins"/>
              </a:rPr>
              <a:t>Article 3 : Sources d’approvisionnement en mercure et commerce</a:t>
            </a:r>
            <a:endParaRPr sz="1863">
              <a:solidFill>
                <a:schemeClr val="dk1"/>
              </a:solidFill>
              <a:latin typeface="Poppins"/>
              <a:ea typeface="Poppins"/>
              <a:cs typeface="Poppins"/>
              <a:sym typeface="Poppins"/>
            </a:endParaRPr>
          </a:p>
          <a:p>
            <a:pPr marL="457200" lvl="0" indent="-354727" algn="l" rtl="0">
              <a:lnSpc>
                <a:spcPct val="150000"/>
              </a:lnSpc>
              <a:spcBef>
                <a:spcPts val="0"/>
              </a:spcBef>
              <a:spcAft>
                <a:spcPts val="0"/>
              </a:spcAft>
              <a:buSzPct val="137576"/>
              <a:buFont typeface="Poppins"/>
              <a:buChar char="●"/>
            </a:pPr>
            <a:r>
              <a:rPr lang="en" sz="1863">
                <a:solidFill>
                  <a:schemeClr val="dk1"/>
                </a:solidFill>
                <a:latin typeface="Poppins"/>
                <a:ea typeface="Poppins"/>
                <a:cs typeface="Poppins"/>
                <a:sym typeface="Poppins"/>
              </a:rPr>
              <a:t>Article 10 : Stockage provisoire écologiquement rationnel du mercure, à l’exclusion des déchets de mercure</a:t>
            </a:r>
            <a:endParaRPr sz="1863">
              <a:solidFill>
                <a:schemeClr val="dk1"/>
              </a:solidFill>
              <a:latin typeface="Poppins"/>
              <a:ea typeface="Poppins"/>
              <a:cs typeface="Poppins"/>
              <a:sym typeface="Poppins"/>
            </a:endParaRPr>
          </a:p>
          <a:p>
            <a:pPr marL="457200" lvl="0" indent="-354727" algn="l" rtl="0">
              <a:lnSpc>
                <a:spcPct val="150000"/>
              </a:lnSpc>
              <a:spcBef>
                <a:spcPts val="0"/>
              </a:spcBef>
              <a:spcAft>
                <a:spcPts val="0"/>
              </a:spcAft>
              <a:buSzPct val="137576"/>
              <a:buFont typeface="Poppins"/>
              <a:buChar char="●"/>
            </a:pPr>
            <a:r>
              <a:rPr lang="en" sz="1863">
                <a:solidFill>
                  <a:schemeClr val="dk1"/>
                </a:solidFill>
                <a:latin typeface="Poppins"/>
                <a:ea typeface="Poppins"/>
                <a:cs typeface="Poppins"/>
                <a:sym typeface="Poppins"/>
              </a:rPr>
              <a:t>Article 4 : Produits contenant du mercure ajouté</a:t>
            </a:r>
            <a:endParaRPr sz="1863">
              <a:solidFill>
                <a:schemeClr val="dk1"/>
              </a:solidFill>
              <a:latin typeface="Poppins"/>
              <a:ea typeface="Poppins"/>
              <a:cs typeface="Poppins"/>
              <a:sym typeface="Poppins"/>
            </a:endParaRPr>
          </a:p>
          <a:p>
            <a:pPr marL="457200" lvl="0" indent="-354727" algn="l" rtl="0">
              <a:lnSpc>
                <a:spcPct val="150000"/>
              </a:lnSpc>
              <a:spcBef>
                <a:spcPts val="0"/>
              </a:spcBef>
              <a:spcAft>
                <a:spcPts val="0"/>
              </a:spcAft>
              <a:buSzPct val="137576"/>
              <a:buFont typeface="Poppins"/>
              <a:buChar char="●"/>
            </a:pPr>
            <a:r>
              <a:rPr lang="en" sz="1863">
                <a:solidFill>
                  <a:schemeClr val="dk1"/>
                </a:solidFill>
                <a:latin typeface="Poppins"/>
                <a:ea typeface="Poppins"/>
                <a:cs typeface="Poppins"/>
                <a:sym typeface="Poppins"/>
              </a:rPr>
              <a:t>Article 5 : Procédés de fabrication utilisant du mercure ou des composés du mercure</a:t>
            </a:r>
            <a:endParaRPr sz="1863">
              <a:solidFill>
                <a:schemeClr val="dk1"/>
              </a:solidFill>
              <a:latin typeface="Poppins"/>
              <a:ea typeface="Poppins"/>
              <a:cs typeface="Poppins"/>
              <a:sym typeface="Poppins"/>
            </a:endParaRPr>
          </a:p>
          <a:p>
            <a:pPr marL="457200" lvl="0" indent="-354727" algn="l" rtl="0">
              <a:lnSpc>
                <a:spcPct val="150000"/>
              </a:lnSpc>
              <a:spcBef>
                <a:spcPts val="0"/>
              </a:spcBef>
              <a:spcAft>
                <a:spcPts val="0"/>
              </a:spcAft>
              <a:buSzPct val="137576"/>
              <a:buFont typeface="Poppins"/>
              <a:buChar char="●"/>
            </a:pPr>
            <a:r>
              <a:rPr lang="en" sz="1863">
                <a:solidFill>
                  <a:schemeClr val="dk1"/>
                </a:solidFill>
                <a:latin typeface="Poppins"/>
                <a:ea typeface="Poppins"/>
                <a:cs typeface="Poppins"/>
                <a:sym typeface="Poppins"/>
              </a:rPr>
              <a:t>Article 7 : Extraction minière artisanale et à petite échelle d’or</a:t>
            </a:r>
            <a:endParaRPr sz="1863">
              <a:solidFill>
                <a:schemeClr val="dk1"/>
              </a:solidFill>
              <a:latin typeface="Poppins"/>
              <a:ea typeface="Poppins"/>
              <a:cs typeface="Poppins"/>
              <a:sym typeface="Poppins"/>
            </a:endParaRPr>
          </a:p>
          <a:p>
            <a:pPr marL="457200" lvl="0" indent="-354727" algn="l" rtl="0">
              <a:lnSpc>
                <a:spcPct val="150000"/>
              </a:lnSpc>
              <a:spcBef>
                <a:spcPts val="0"/>
              </a:spcBef>
              <a:spcAft>
                <a:spcPts val="0"/>
              </a:spcAft>
              <a:buSzPct val="137576"/>
              <a:buFont typeface="Poppins"/>
              <a:buChar char="●"/>
            </a:pPr>
            <a:r>
              <a:rPr lang="en" sz="1863">
                <a:solidFill>
                  <a:schemeClr val="dk1"/>
                </a:solidFill>
                <a:latin typeface="Poppins"/>
                <a:ea typeface="Poppins"/>
                <a:cs typeface="Poppins"/>
                <a:sym typeface="Poppins"/>
              </a:rPr>
              <a:t>Article 11 : Déchets de mercure</a:t>
            </a:r>
            <a:endParaRPr sz="2563">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900" b="1">
                <a:latin typeface="Poppins"/>
                <a:ea typeface="Poppins"/>
                <a:cs typeface="Poppins"/>
                <a:sym typeface="Poppins"/>
              </a:rPr>
              <a:t>Article 3 : Sources d’approvisionnement en mercure et commerce</a:t>
            </a:r>
            <a:endParaRPr sz="1900" b="1">
              <a:latin typeface="Poppins"/>
              <a:ea typeface="Poppins"/>
              <a:cs typeface="Poppins"/>
              <a:sym typeface="Poppins"/>
            </a:endParaRPr>
          </a:p>
        </p:txBody>
      </p:sp>
      <p:sp>
        <p:nvSpPr>
          <p:cNvPr id="97" name="Google Shape;97;p19"/>
          <p:cNvSpPr txBox="1">
            <a:spLocks noGrp="1"/>
          </p:cNvSpPr>
          <p:nvPr>
            <p:ph type="body" idx="1"/>
          </p:nvPr>
        </p:nvSpPr>
        <p:spPr>
          <a:xfrm>
            <a:off x="311700" y="1152475"/>
            <a:ext cx="8520600" cy="3795300"/>
          </a:xfrm>
          <a:prstGeom prst="rect">
            <a:avLst/>
          </a:prstGeom>
        </p:spPr>
        <p:txBody>
          <a:bodyPr spcFirstLastPara="1" wrap="square" lIns="91425" tIns="91425" rIns="91425" bIns="91425" anchor="t" anchorCtr="0">
            <a:normAutofit fontScale="77500" lnSpcReduction="10000"/>
          </a:bodyPr>
          <a:lstStyle/>
          <a:p>
            <a:pPr marL="0" lvl="0" indent="0" algn="l" rtl="0">
              <a:spcBef>
                <a:spcPts val="1200"/>
              </a:spcBef>
              <a:spcAft>
                <a:spcPts val="0"/>
              </a:spcAft>
              <a:buNone/>
            </a:pPr>
            <a:r>
              <a:rPr lang="en" sz="2000" b="1">
                <a:solidFill>
                  <a:schemeClr val="dk1"/>
                </a:solidFill>
                <a:latin typeface="Poppins"/>
                <a:ea typeface="Poppins"/>
                <a:cs typeface="Poppins"/>
                <a:sym typeface="Poppins"/>
              </a:rPr>
              <a:t>Exige que les Parties prennent des mesures pour contrôler le commerce du mercure avec les autres Parties ainsi qu’avec les non-Parties, et renforce les mesures de réduction de la demande (Articles 4 à 7).</a:t>
            </a:r>
            <a:endParaRPr sz="2000" b="1">
              <a:solidFill>
                <a:srgbClr val="2A2E3A"/>
              </a:solidFill>
              <a:latin typeface="Poppins"/>
              <a:ea typeface="Poppins"/>
              <a:cs typeface="Poppins"/>
              <a:sym typeface="Poppins"/>
            </a:endParaRPr>
          </a:p>
          <a:p>
            <a:pPr marL="0" lvl="0" indent="0" algn="l" rtl="0">
              <a:spcBef>
                <a:spcPts val="1200"/>
              </a:spcBef>
              <a:spcAft>
                <a:spcPts val="0"/>
              </a:spcAft>
              <a:buNone/>
            </a:pPr>
            <a:r>
              <a:rPr lang="en" sz="2394">
                <a:solidFill>
                  <a:schemeClr val="dk1"/>
                </a:solidFill>
                <a:latin typeface="Poppins"/>
                <a:ea typeface="Poppins"/>
                <a:cs typeface="Poppins"/>
                <a:sym typeface="Poppins"/>
              </a:rPr>
              <a:t>Cet article couvre :</a:t>
            </a:r>
            <a:endParaRPr sz="2394">
              <a:solidFill>
                <a:schemeClr val="dk1"/>
              </a:solidFill>
              <a:latin typeface="Poppins"/>
              <a:ea typeface="Poppins"/>
              <a:cs typeface="Poppins"/>
              <a:sym typeface="Poppins"/>
            </a:endParaRPr>
          </a:p>
          <a:p>
            <a:pPr marL="457200" lvl="0" indent="-335004" algn="l" rtl="0">
              <a:spcBef>
                <a:spcPts val="1200"/>
              </a:spcBef>
              <a:spcAft>
                <a:spcPts val="0"/>
              </a:spcAft>
              <a:buClr>
                <a:schemeClr val="dk1"/>
              </a:buClr>
              <a:buSzPct val="100000"/>
              <a:buChar char="●"/>
            </a:pPr>
            <a:r>
              <a:rPr lang="en" sz="2394">
                <a:solidFill>
                  <a:schemeClr val="dk1"/>
                </a:solidFill>
                <a:latin typeface="Poppins"/>
                <a:ea typeface="Poppins"/>
                <a:cs typeface="Poppins"/>
                <a:sym typeface="Poppins"/>
              </a:rPr>
              <a:t>le mercure élémentaire ;</a:t>
            </a:r>
            <a:endParaRPr sz="2394">
              <a:solidFill>
                <a:schemeClr val="dk1"/>
              </a:solidFill>
              <a:latin typeface="Poppins"/>
              <a:ea typeface="Poppins"/>
              <a:cs typeface="Poppins"/>
              <a:sym typeface="Poppins"/>
            </a:endParaRPr>
          </a:p>
          <a:p>
            <a:pPr marL="457200" lvl="0" indent="-335004" algn="l" rtl="0">
              <a:spcBef>
                <a:spcPts val="0"/>
              </a:spcBef>
              <a:spcAft>
                <a:spcPts val="0"/>
              </a:spcAft>
              <a:buClr>
                <a:schemeClr val="dk1"/>
              </a:buClr>
              <a:buSzPct val="100000"/>
              <a:buChar char="●"/>
            </a:pPr>
            <a:r>
              <a:rPr lang="en" sz="2394">
                <a:solidFill>
                  <a:schemeClr val="dk1"/>
                </a:solidFill>
                <a:latin typeface="Poppins"/>
                <a:ea typeface="Poppins"/>
                <a:cs typeface="Poppins"/>
                <a:sym typeface="Poppins"/>
              </a:rPr>
              <a:t>les mélanges de mercure avec d’autres substances, y compris les alliages de mercure, contenant au moins 95 % de mercure en poids ;</a:t>
            </a:r>
            <a:endParaRPr sz="2394">
              <a:solidFill>
                <a:schemeClr val="dk1"/>
              </a:solidFill>
              <a:latin typeface="Poppins"/>
              <a:ea typeface="Poppins"/>
              <a:cs typeface="Poppins"/>
              <a:sym typeface="Poppins"/>
            </a:endParaRPr>
          </a:p>
          <a:p>
            <a:pPr marL="457200" lvl="0" indent="-335004" algn="l" rtl="0">
              <a:spcBef>
                <a:spcPts val="0"/>
              </a:spcBef>
              <a:spcAft>
                <a:spcPts val="0"/>
              </a:spcAft>
              <a:buClr>
                <a:schemeClr val="dk1"/>
              </a:buClr>
              <a:buSzPct val="100000"/>
              <a:buChar char="●"/>
            </a:pPr>
            <a:r>
              <a:rPr lang="en" sz="2394">
                <a:solidFill>
                  <a:schemeClr val="dk1"/>
                </a:solidFill>
                <a:latin typeface="Poppins"/>
                <a:ea typeface="Poppins"/>
                <a:cs typeface="Poppins"/>
                <a:sym typeface="Poppins"/>
              </a:rPr>
              <a:t>les « composés du mercure », à savoir le chlorure de mercure (I) (également appelé calomel), l’oxyde de mercure (II), le sulfate de mercure (II), le nitrate de mercure (II), le cinabre et le sulfure de mercure. </a:t>
            </a:r>
            <a:endParaRPr sz="2394">
              <a:solidFill>
                <a:srgbClr val="2A2E3A"/>
              </a:solidFill>
              <a:latin typeface="Poppins"/>
              <a:ea typeface="Poppins"/>
              <a:cs typeface="Poppins"/>
              <a:sym typeface="Poppins"/>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900" b="1">
                <a:latin typeface="Poppins"/>
                <a:ea typeface="Poppins"/>
                <a:cs typeface="Poppins"/>
                <a:sym typeface="Poppins"/>
              </a:rPr>
              <a:t>Article 3 : Sources d’approvisionnement en mercure et commerce</a:t>
            </a:r>
            <a:endParaRPr sz="1900" b="1">
              <a:latin typeface="Poppins"/>
              <a:ea typeface="Poppins"/>
              <a:cs typeface="Poppins"/>
              <a:sym typeface="Poppins"/>
            </a:endParaRPr>
          </a:p>
          <a:p>
            <a:pPr marL="0" lvl="0" indent="0" algn="l" rtl="0">
              <a:spcBef>
                <a:spcPts val="0"/>
              </a:spcBef>
              <a:spcAft>
                <a:spcPts val="0"/>
              </a:spcAft>
              <a:buNone/>
            </a:pPr>
            <a:endParaRPr sz="1800"/>
          </a:p>
        </p:txBody>
      </p:sp>
      <p:sp>
        <p:nvSpPr>
          <p:cNvPr id="103" name="Google Shape;103;p20"/>
          <p:cNvSpPr txBox="1">
            <a:spLocks noGrp="1"/>
          </p:cNvSpPr>
          <p:nvPr>
            <p:ph type="body" idx="1"/>
          </p:nvPr>
        </p:nvSpPr>
        <p:spPr>
          <a:xfrm>
            <a:off x="311700" y="1152475"/>
            <a:ext cx="8520600" cy="3819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a:solidFill>
                  <a:schemeClr val="dk1"/>
                </a:solidFill>
                <a:latin typeface="Poppins"/>
                <a:ea typeface="Poppins"/>
                <a:cs typeface="Poppins"/>
                <a:sym typeface="Poppins"/>
              </a:rPr>
              <a:t>L’article 3, paragraphe 6, dispose que les Parties n’autorisent pas l’exportation de mercure, sauf :</a:t>
            </a:r>
            <a:endParaRPr sz="1100">
              <a:solidFill>
                <a:schemeClr val="dk1"/>
              </a:solidFill>
              <a:latin typeface="Poppins"/>
              <a:ea typeface="Poppins"/>
              <a:cs typeface="Poppins"/>
              <a:sym typeface="Poppins"/>
            </a:endParaRPr>
          </a:p>
          <a:p>
            <a:pPr marL="457200" lvl="0" indent="-342900" algn="l" rtl="0">
              <a:spcBef>
                <a:spcPts val="1200"/>
              </a:spcBef>
              <a:spcAft>
                <a:spcPts val="0"/>
              </a:spcAft>
              <a:buClr>
                <a:srgbClr val="575756"/>
              </a:buClr>
              <a:buSzPts val="1800"/>
              <a:buFont typeface="Poppins"/>
              <a:buChar char="●"/>
            </a:pPr>
            <a:r>
              <a:rPr lang="en" sz="1100">
                <a:solidFill>
                  <a:schemeClr val="dk1"/>
                </a:solidFill>
                <a:latin typeface="Poppins"/>
                <a:ea typeface="Poppins"/>
                <a:cs typeface="Poppins"/>
                <a:sym typeface="Poppins"/>
              </a:rPr>
              <a:t>Article 3.6 a) vers une Partie ayant donné son consentement écrit, et uniquement pour une utilisation autorisée pour la Partie importatrice au titre de la Convention ou pour un stockage provisoire écologiquement rationnel, conformément à l’article 10 ;</a:t>
            </a:r>
            <a:endParaRPr sz="1100">
              <a:solidFill>
                <a:schemeClr val="dk1"/>
              </a:solidFill>
              <a:latin typeface="Poppins"/>
              <a:ea typeface="Poppins"/>
              <a:cs typeface="Poppins"/>
              <a:sym typeface="Poppins"/>
            </a:endParaRPr>
          </a:p>
          <a:p>
            <a:pPr marL="457200" lvl="0" indent="-342900" algn="l" rtl="0">
              <a:spcBef>
                <a:spcPts val="0"/>
              </a:spcBef>
              <a:spcAft>
                <a:spcPts val="0"/>
              </a:spcAft>
              <a:buClr>
                <a:srgbClr val="575756"/>
              </a:buClr>
              <a:buSzPts val="1800"/>
              <a:buFont typeface="Poppins"/>
              <a:buChar char="●"/>
            </a:pPr>
            <a:r>
              <a:rPr lang="en" sz="1100">
                <a:solidFill>
                  <a:schemeClr val="dk1"/>
                </a:solidFill>
                <a:latin typeface="Poppins"/>
                <a:ea typeface="Poppins"/>
                <a:cs typeface="Poppins"/>
                <a:sym typeface="Poppins"/>
              </a:rPr>
              <a:t>Article 3.6 b) vers un État non Partie ayant donné son consentement écrit, accompagné d’une certification attestant que des mesures sont en place pour assurer la protection de la santé humaine et de l’environnement, ainsi que le respect des articles 10 et 11, et que ce mercure sera utilisé uniquement pour une utilisation autorisée ou pour un stockage provisoire écologiquement rationnel, tel que prévu à l’article 10.</a:t>
            </a:r>
            <a:endParaRPr>
              <a:solidFill>
                <a:srgbClr val="575756"/>
              </a:solidFill>
              <a:latin typeface="Poppins"/>
              <a:ea typeface="Poppins"/>
              <a:cs typeface="Poppins"/>
              <a:sym typeface="Poppins"/>
            </a:endParaRPr>
          </a:p>
          <a:p>
            <a:pPr marL="0" lvl="0" indent="0" algn="l" rtl="0">
              <a:spcBef>
                <a:spcPts val="1200"/>
              </a:spcBef>
              <a:spcAft>
                <a:spcPts val="0"/>
              </a:spcAft>
              <a:buNone/>
            </a:pPr>
            <a:r>
              <a:rPr lang="en" sz="1100">
                <a:solidFill>
                  <a:schemeClr val="dk1"/>
                </a:solidFill>
                <a:latin typeface="Poppins"/>
                <a:ea typeface="Poppins"/>
                <a:cs typeface="Poppins"/>
                <a:sym typeface="Poppins"/>
              </a:rPr>
              <a:t>L’article 3, paragraphe 8, dispose que les Parties n’autorisent pas l’importation de mercure en provenance d’un État non Partie, sauf si :</a:t>
            </a:r>
            <a:endParaRPr sz="1100">
              <a:solidFill>
                <a:schemeClr val="dk1"/>
              </a:solidFill>
              <a:latin typeface="Poppins"/>
              <a:ea typeface="Poppins"/>
              <a:cs typeface="Poppins"/>
              <a:sym typeface="Poppins"/>
            </a:endParaRPr>
          </a:p>
          <a:p>
            <a:pPr marL="457200" marR="0" lvl="0" indent="-342900" algn="l" rtl="0">
              <a:lnSpc>
                <a:spcPct val="115000"/>
              </a:lnSpc>
              <a:spcBef>
                <a:spcPts val="1200"/>
              </a:spcBef>
              <a:spcAft>
                <a:spcPts val="0"/>
              </a:spcAft>
              <a:buClr>
                <a:srgbClr val="575756"/>
              </a:buClr>
              <a:buSzPts val="1800"/>
              <a:buFont typeface="Poppins"/>
              <a:buChar char="●"/>
            </a:pPr>
            <a:r>
              <a:rPr lang="en" sz="1100">
                <a:solidFill>
                  <a:schemeClr val="dk1"/>
                </a:solidFill>
                <a:latin typeface="Poppins"/>
                <a:ea typeface="Poppins"/>
                <a:cs typeface="Poppins"/>
                <a:sym typeface="Poppins"/>
              </a:rPr>
              <a:t>La Partie importatrice fournit son consentement écrit ; et</a:t>
            </a:r>
            <a:endParaRPr sz="1100">
              <a:solidFill>
                <a:schemeClr val="dk1"/>
              </a:solidFill>
              <a:latin typeface="Poppins"/>
              <a:ea typeface="Poppins"/>
              <a:cs typeface="Poppins"/>
              <a:sym typeface="Poppins"/>
            </a:endParaRPr>
          </a:p>
          <a:p>
            <a:pPr marL="457200" lvl="0" indent="-342900" algn="l" rtl="0">
              <a:spcBef>
                <a:spcPts val="0"/>
              </a:spcBef>
              <a:spcAft>
                <a:spcPts val="0"/>
              </a:spcAft>
              <a:buClr>
                <a:srgbClr val="575756"/>
              </a:buClr>
              <a:buSzPts val="1800"/>
              <a:buFont typeface="Poppins"/>
              <a:buChar char="●"/>
            </a:pPr>
            <a:r>
              <a:rPr lang="en" sz="1100">
                <a:solidFill>
                  <a:schemeClr val="dk1"/>
                </a:solidFill>
                <a:latin typeface="Poppins"/>
                <a:ea typeface="Poppins"/>
                <a:cs typeface="Poppins"/>
                <a:sym typeface="Poppins"/>
              </a:rPr>
              <a:t>L’État exportateur non Partie fournit une certification attestant que le mercure ne provient pas de sources interdites par la Convention (notamment l’extraction primaire de mercure ou le mercure excédentaire provenant de la mise hors service d’installations de chlore-alcali).</a:t>
            </a:r>
            <a:endParaRPr>
              <a:solidFill>
                <a:srgbClr val="575756"/>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Clr>
                <a:schemeClr val="dk1"/>
              </a:buClr>
              <a:buSzPct val="57895"/>
              <a:buFont typeface="Arial"/>
              <a:buNone/>
            </a:pPr>
            <a:r>
              <a:rPr lang="en" sz="1900" b="1">
                <a:latin typeface="Poppins"/>
                <a:ea typeface="Poppins"/>
                <a:cs typeface="Poppins"/>
                <a:sym typeface="Poppins"/>
              </a:rPr>
              <a:t>Article 3 : Sources d’approvisionnement en mercure et commerce</a:t>
            </a:r>
            <a:endParaRPr b="1">
              <a:latin typeface="Poppins"/>
              <a:ea typeface="Poppins"/>
              <a:cs typeface="Poppins"/>
              <a:sym typeface="Poppins"/>
            </a:endParaRPr>
          </a:p>
          <a:p>
            <a:pPr marL="0" lvl="0" indent="0" algn="l" rtl="0">
              <a:spcBef>
                <a:spcPts val="0"/>
              </a:spcBef>
              <a:spcAft>
                <a:spcPts val="0"/>
              </a:spcAft>
              <a:buNone/>
            </a:pPr>
            <a:endParaRPr/>
          </a:p>
        </p:txBody>
      </p:sp>
      <p:sp>
        <p:nvSpPr>
          <p:cNvPr id="109" name="Google Shape;109;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a:solidFill>
                  <a:schemeClr val="dk1"/>
                </a:solidFill>
                <a:latin typeface="Poppins"/>
                <a:ea typeface="Poppins"/>
                <a:cs typeface="Poppins"/>
                <a:sym typeface="Poppins"/>
              </a:rPr>
              <a:t>Les services des douanes doivent veiller au respect des dispositions relatives au commerce :</a:t>
            </a:r>
            <a:endParaRPr sz="1600">
              <a:solidFill>
                <a:schemeClr val="dk1"/>
              </a:solidFill>
              <a:latin typeface="Poppins"/>
              <a:ea typeface="Poppins"/>
              <a:cs typeface="Poppins"/>
              <a:sym typeface="Poppins"/>
            </a:endParaRPr>
          </a:p>
          <a:p>
            <a:pPr marL="0" lvl="0" indent="0" algn="l" rtl="0">
              <a:spcBef>
                <a:spcPts val="1200"/>
              </a:spcBef>
              <a:spcAft>
                <a:spcPts val="0"/>
              </a:spcAft>
              <a:buNone/>
            </a:pPr>
            <a:r>
              <a:rPr lang="en" sz="1600">
                <a:solidFill>
                  <a:schemeClr val="dk1"/>
                </a:solidFill>
                <a:latin typeface="Poppins"/>
                <a:ea typeface="Poppins"/>
                <a:cs typeface="Poppins"/>
                <a:sym typeface="Poppins"/>
              </a:rPr>
              <a:t>Le commerce illicite de mercure peut impliquer, entre autres, les pratiques suivantes :</a:t>
            </a:r>
            <a:endParaRPr sz="1600">
              <a:solidFill>
                <a:schemeClr val="dk1"/>
              </a:solidFill>
              <a:latin typeface="Poppins"/>
              <a:ea typeface="Poppins"/>
              <a:cs typeface="Poppins"/>
              <a:sym typeface="Poppins"/>
            </a:endParaRPr>
          </a:p>
          <a:p>
            <a:pPr marL="457200" lvl="0" indent="-330200" algn="l" rtl="0">
              <a:spcBef>
                <a:spcPts val="1200"/>
              </a:spcBef>
              <a:spcAft>
                <a:spcPts val="0"/>
              </a:spcAft>
              <a:buClr>
                <a:schemeClr val="dk1"/>
              </a:buClr>
              <a:buSzPts val="1600"/>
              <a:buChar char="●"/>
            </a:pPr>
            <a:r>
              <a:rPr lang="en" sz="1600">
                <a:solidFill>
                  <a:schemeClr val="dk1"/>
                </a:solidFill>
                <a:latin typeface="Poppins"/>
                <a:ea typeface="Poppins"/>
                <a:cs typeface="Poppins"/>
                <a:sym typeface="Poppins"/>
              </a:rPr>
              <a:t>Fausse déclaration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Transport de mercure sans documentation ou avec des documents falsifiés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Dissimulation de marchandises réglementées dans des cargaisons de produits non réglementés, ou cachage du mercure parmi d’autres marchandises (par exemple : pierre concassée, pierres décoratives, abrasifs industriels, gravier ou déchets)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Contrebande, y compris diverses techniques de trafic. </a:t>
            </a:r>
            <a:endParaRPr sz="2516">
              <a:solidFill>
                <a:schemeClr val="dk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a:latin typeface="Poppins"/>
                <a:ea typeface="Poppins"/>
                <a:cs typeface="Poppins"/>
                <a:sym typeface="Poppins"/>
              </a:rPr>
              <a:t>Secrétariat de la Convention de Minamata</a:t>
            </a:r>
            <a:endParaRPr b="1">
              <a:latin typeface="Poppins"/>
              <a:ea typeface="Poppins"/>
              <a:cs typeface="Poppins"/>
              <a:sym typeface="Poppins"/>
            </a:endParaRPr>
          </a:p>
          <a:p>
            <a:pPr marL="0" lvl="0" indent="0" algn="l" rtl="0">
              <a:spcBef>
                <a:spcPts val="0"/>
              </a:spcBef>
              <a:spcAft>
                <a:spcPts val="0"/>
              </a:spcAft>
              <a:buClr>
                <a:schemeClr val="dk1"/>
              </a:buClr>
              <a:buSzPct val="39286"/>
              <a:buFont typeface="Arial"/>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
        <p:nvSpPr>
          <p:cNvPr id="115" name="Google Shape;11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0" lvl="0" indent="0" algn="l" rtl="0">
              <a:spcBef>
                <a:spcPts val="1200"/>
              </a:spcBef>
              <a:spcAft>
                <a:spcPts val="0"/>
              </a:spcAft>
              <a:buClr>
                <a:schemeClr val="dk1"/>
              </a:buClr>
              <a:buSzPts val="1100"/>
              <a:buFont typeface="Arial"/>
              <a:buNone/>
            </a:pPr>
            <a:r>
              <a:rPr lang="en" sz="2000">
                <a:solidFill>
                  <a:schemeClr val="dk1"/>
                </a:solidFill>
                <a:latin typeface="Poppins"/>
                <a:ea typeface="Poppins"/>
                <a:cs typeface="Poppins"/>
                <a:sym typeface="Poppins"/>
              </a:rPr>
              <a:t>Le Secrétariat de Minamata met à disposition du public les formulaires et les orientations, et tient un registre public des notifications générales de consentement sur son site web.</a:t>
            </a:r>
            <a:endParaRPr sz="3258">
              <a:solidFill>
                <a:schemeClr val="dk1"/>
              </a:solidFill>
              <a:latin typeface="Poppins"/>
              <a:ea typeface="Poppins"/>
              <a:cs typeface="Poppins"/>
              <a:sym typeface="Poppins"/>
            </a:endParaRPr>
          </a:p>
          <a:p>
            <a:pPr marL="0" lvl="0" indent="0" algn="just" rtl="0">
              <a:lnSpc>
                <a:spcPct val="150000"/>
              </a:lnSpc>
              <a:spcBef>
                <a:spcPts val="1200"/>
              </a:spcBef>
              <a:spcAft>
                <a:spcPts val="0"/>
              </a:spcAft>
              <a:buClr>
                <a:schemeClr val="dk1"/>
              </a:buClr>
              <a:buSzPts val="1100"/>
              <a:buFont typeface="Arial"/>
              <a:buNone/>
            </a:pPr>
            <a:r>
              <a:rPr lang="en" sz="2000" u="sng">
                <a:solidFill>
                  <a:schemeClr val="hlink"/>
                </a:solidFill>
                <a:latin typeface="Poppins"/>
                <a:ea typeface="Poppins"/>
                <a:cs typeface="Poppins"/>
                <a:sym typeface="Poppins"/>
                <a:hlinkClick r:id="rId3"/>
              </a:rPr>
              <a:t>https://minamataconvention.org/en/documents/forms-related-article-3-mercury-trade</a:t>
            </a:r>
            <a:endParaRPr sz="2000" u="sng">
              <a:solidFill>
                <a:schemeClr val="hlink"/>
              </a:solidFill>
              <a:latin typeface="Poppins"/>
              <a:ea typeface="Poppins"/>
              <a:cs typeface="Poppins"/>
              <a:sym typeface="Poppins"/>
            </a:endParaRPr>
          </a:p>
          <a:p>
            <a:pPr marL="0" lvl="0" indent="0" algn="just" rtl="0">
              <a:lnSpc>
                <a:spcPct val="150000"/>
              </a:lnSpc>
              <a:spcBef>
                <a:spcPts val="0"/>
              </a:spcBef>
              <a:spcAft>
                <a:spcPts val="0"/>
              </a:spcAft>
              <a:buClr>
                <a:schemeClr val="dk1"/>
              </a:buClr>
              <a:buSzPts val="1100"/>
              <a:buFont typeface="Arial"/>
              <a:buNone/>
            </a:pPr>
            <a:r>
              <a:rPr lang="en" sz="2000" u="sng">
                <a:solidFill>
                  <a:schemeClr val="hlink"/>
                </a:solidFill>
                <a:latin typeface="Poppins"/>
                <a:ea typeface="Poppins"/>
                <a:cs typeface="Poppins"/>
                <a:sym typeface="Poppins"/>
                <a:hlinkClick r:id="rId4"/>
              </a:rPr>
              <a:t>https://minamataconvention.org/en/documents/guidance-completing-forms-required-under-article-3-related-trade-mercury</a:t>
            </a:r>
            <a:endParaRPr sz="2000" u="sng">
              <a:solidFill>
                <a:schemeClr val="hlink"/>
              </a:solidFill>
              <a:latin typeface="Poppins"/>
              <a:ea typeface="Poppins"/>
              <a:cs typeface="Poppins"/>
              <a:sym typeface="Poppins"/>
            </a:endParaRPr>
          </a:p>
          <a:p>
            <a:pPr marL="0" lvl="0" indent="0" algn="l" rtl="0">
              <a:spcBef>
                <a:spcPts val="0"/>
              </a:spcBef>
              <a:spcAft>
                <a:spcPts val="12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en" sz="2000" b="1">
                <a:latin typeface="Poppins"/>
                <a:ea typeface="Poppins"/>
                <a:cs typeface="Poppins"/>
                <a:sym typeface="Poppins"/>
              </a:rPr>
              <a:t>Article 4 : Produits contenant du mercure ajouté</a:t>
            </a:r>
            <a:endParaRPr sz="2000" b="1">
              <a:latin typeface="Poppins"/>
              <a:ea typeface="Poppins"/>
              <a:cs typeface="Poppins"/>
              <a:sym typeface="Poppins"/>
            </a:endParaRPr>
          </a:p>
        </p:txBody>
      </p:sp>
      <p:sp>
        <p:nvSpPr>
          <p:cNvPr id="121" name="Google Shape;121;p23"/>
          <p:cNvSpPr txBox="1">
            <a:spLocks noGrp="1"/>
          </p:cNvSpPr>
          <p:nvPr>
            <p:ph type="body" idx="1"/>
          </p:nvPr>
        </p:nvSpPr>
        <p:spPr>
          <a:xfrm>
            <a:off x="182025" y="1013725"/>
            <a:ext cx="8797200" cy="36939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a:solidFill>
                  <a:schemeClr val="dk1"/>
                </a:solidFill>
                <a:latin typeface="Poppins"/>
                <a:ea typeface="Poppins"/>
                <a:cs typeface="Poppins"/>
                <a:sym typeface="Poppins"/>
              </a:rPr>
              <a:t>Les Parties doivent </a:t>
            </a:r>
            <a:r>
              <a:rPr lang="en" sz="1600" b="1">
                <a:solidFill>
                  <a:schemeClr val="dk1"/>
                </a:solidFill>
                <a:latin typeface="Poppins"/>
                <a:ea typeface="Poppins"/>
                <a:cs typeface="Poppins"/>
                <a:sym typeface="Poppins"/>
              </a:rPr>
              <a:t>interdire ou éliminer progressivement la fabrication, l’importation et l’exportation</a:t>
            </a:r>
            <a:r>
              <a:rPr lang="en" sz="1600">
                <a:solidFill>
                  <a:schemeClr val="dk1"/>
                </a:solidFill>
                <a:latin typeface="Poppins"/>
                <a:ea typeface="Poppins"/>
                <a:cs typeface="Poppins"/>
                <a:sym typeface="Poppins"/>
              </a:rPr>
              <a:t> de certains </a:t>
            </a:r>
            <a:r>
              <a:rPr lang="en" sz="1600" b="1">
                <a:solidFill>
                  <a:schemeClr val="dk1"/>
                </a:solidFill>
                <a:latin typeface="Poppins"/>
                <a:ea typeface="Poppins"/>
                <a:cs typeface="Poppins"/>
                <a:sym typeface="Poppins"/>
              </a:rPr>
              <a:t>produits contenant du mercure ajouté (MAPs)</a:t>
            </a:r>
            <a:r>
              <a:rPr lang="en" sz="1600">
                <a:solidFill>
                  <a:schemeClr val="dk1"/>
                </a:solidFill>
                <a:latin typeface="Poppins"/>
                <a:ea typeface="Poppins"/>
                <a:cs typeface="Poppins"/>
                <a:sym typeface="Poppins"/>
              </a:rPr>
              <a:t> énumérés dans la Convention, sauf dans les cas où des </a:t>
            </a:r>
            <a:r>
              <a:rPr lang="en" sz="1600" b="1">
                <a:solidFill>
                  <a:schemeClr val="dk1"/>
                </a:solidFill>
                <a:latin typeface="Poppins"/>
                <a:ea typeface="Poppins"/>
                <a:cs typeface="Poppins"/>
                <a:sym typeface="Poppins"/>
              </a:rPr>
              <a:t>dérogations spécifiques</a:t>
            </a:r>
            <a:r>
              <a:rPr lang="en" sz="1600">
                <a:solidFill>
                  <a:schemeClr val="dk1"/>
                </a:solidFill>
                <a:latin typeface="Poppins"/>
                <a:ea typeface="Poppins"/>
                <a:cs typeface="Poppins"/>
                <a:sym typeface="Poppins"/>
              </a:rPr>
              <a:t> sont autorisées.</a:t>
            </a:r>
            <a:endParaRPr sz="1600">
              <a:solidFill>
                <a:schemeClr val="dk1"/>
              </a:solidFill>
              <a:latin typeface="Poppins"/>
              <a:ea typeface="Poppins"/>
              <a:cs typeface="Poppins"/>
              <a:sym typeface="Poppins"/>
            </a:endParaRPr>
          </a:p>
          <a:p>
            <a:pPr marL="0" lvl="0" indent="0" algn="l" rtl="0">
              <a:spcBef>
                <a:spcPts val="1200"/>
              </a:spcBef>
              <a:spcAft>
                <a:spcPts val="0"/>
              </a:spcAft>
              <a:buNone/>
            </a:pPr>
            <a:r>
              <a:rPr lang="en" sz="1600">
                <a:solidFill>
                  <a:schemeClr val="dk1"/>
                </a:solidFill>
                <a:latin typeface="Poppins"/>
                <a:ea typeface="Poppins"/>
                <a:cs typeface="Poppins"/>
                <a:sym typeface="Poppins"/>
              </a:rPr>
              <a:t>Cela inclut des produits tels que :</a:t>
            </a:r>
            <a:endParaRPr sz="1600">
              <a:solidFill>
                <a:schemeClr val="dk1"/>
              </a:solidFill>
              <a:latin typeface="Poppins"/>
              <a:ea typeface="Poppins"/>
              <a:cs typeface="Poppins"/>
              <a:sym typeface="Poppins"/>
            </a:endParaRPr>
          </a:p>
          <a:p>
            <a:pPr marL="457200" lvl="0" indent="-330200" algn="l" rtl="0">
              <a:spcBef>
                <a:spcPts val="1200"/>
              </a:spcBef>
              <a:spcAft>
                <a:spcPts val="0"/>
              </a:spcAft>
              <a:buClr>
                <a:schemeClr val="dk1"/>
              </a:buClr>
              <a:buSzPts val="1600"/>
              <a:buChar char="●"/>
            </a:pPr>
            <a:r>
              <a:rPr lang="en" sz="1600">
                <a:solidFill>
                  <a:schemeClr val="dk1"/>
                </a:solidFill>
                <a:latin typeface="Poppins"/>
                <a:ea typeface="Poppins"/>
                <a:cs typeface="Poppins"/>
                <a:sym typeface="Poppins"/>
              </a:rPr>
              <a:t>Les </a:t>
            </a:r>
            <a:r>
              <a:rPr lang="en" sz="1600" b="1">
                <a:solidFill>
                  <a:schemeClr val="dk1"/>
                </a:solidFill>
                <a:latin typeface="Poppins"/>
                <a:ea typeface="Poppins"/>
                <a:cs typeface="Poppins"/>
                <a:sym typeface="Poppins"/>
              </a:rPr>
              <a:t>piles</a:t>
            </a:r>
            <a:r>
              <a:rPr lang="en" sz="1600">
                <a:solidFill>
                  <a:schemeClr val="dk1"/>
                </a:solidFill>
                <a:latin typeface="Poppins"/>
                <a:ea typeface="Poppins"/>
                <a:cs typeface="Poppins"/>
                <a:sym typeface="Poppins"/>
              </a:rPr>
              <a:t> (par exemple, les piles bouton)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Les </a:t>
            </a:r>
            <a:r>
              <a:rPr lang="en" sz="1600" b="1">
                <a:solidFill>
                  <a:schemeClr val="dk1"/>
                </a:solidFill>
                <a:latin typeface="Poppins"/>
                <a:ea typeface="Poppins"/>
                <a:cs typeface="Poppins"/>
                <a:sym typeface="Poppins"/>
              </a:rPr>
              <a:t>thermomètres et sphygmomanomètres</a:t>
            </a:r>
            <a:r>
              <a:rPr lang="en" sz="1600">
                <a:solidFill>
                  <a:schemeClr val="dk1"/>
                </a:solidFill>
                <a:latin typeface="Poppins"/>
                <a:ea typeface="Poppins"/>
                <a:cs typeface="Poppins"/>
                <a:sym typeface="Poppins"/>
              </a:rPr>
              <a:t> (certains instruments médicaux)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Certains </a:t>
            </a:r>
            <a:r>
              <a:rPr lang="en" sz="1600" b="1">
                <a:solidFill>
                  <a:schemeClr val="dk1"/>
                </a:solidFill>
                <a:latin typeface="Poppins"/>
                <a:ea typeface="Poppins"/>
                <a:cs typeface="Poppins"/>
                <a:sym typeface="Poppins"/>
              </a:rPr>
              <a:t>types de lampes</a:t>
            </a:r>
            <a:r>
              <a:rPr lang="en" sz="1600">
                <a:solidFill>
                  <a:schemeClr val="dk1"/>
                </a:solidFill>
                <a:latin typeface="Poppins"/>
                <a:ea typeface="Poppins"/>
                <a:cs typeface="Poppins"/>
                <a:sym typeface="Poppins"/>
              </a:rPr>
              <a:t> (lampes fluorescentes)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Les </a:t>
            </a:r>
            <a:r>
              <a:rPr lang="en" sz="1600" b="1">
                <a:solidFill>
                  <a:schemeClr val="dk1"/>
                </a:solidFill>
                <a:latin typeface="Poppins"/>
                <a:ea typeface="Poppins"/>
                <a:cs typeface="Poppins"/>
                <a:sym typeface="Poppins"/>
              </a:rPr>
              <a:t>cosmétiques</a:t>
            </a:r>
            <a:r>
              <a:rPr lang="en" sz="1600">
                <a:solidFill>
                  <a:schemeClr val="dk1"/>
                </a:solidFill>
                <a:latin typeface="Poppins"/>
                <a:ea typeface="Poppins"/>
                <a:cs typeface="Poppins"/>
                <a:sym typeface="Poppins"/>
              </a:rPr>
              <a:t> (par exemple, les crèmes éclaircissantes contenant du mercure) ;</a:t>
            </a:r>
            <a:endParaRPr sz="1600">
              <a:solidFill>
                <a:schemeClr val="dk1"/>
              </a:solidFill>
              <a:latin typeface="Poppins"/>
              <a:ea typeface="Poppins"/>
              <a:cs typeface="Poppins"/>
              <a:sym typeface="Poppins"/>
            </a:endParaRPr>
          </a:p>
          <a:p>
            <a:pPr marL="457200" lvl="0" indent="-330200" algn="l" rtl="0">
              <a:spcBef>
                <a:spcPts val="0"/>
              </a:spcBef>
              <a:spcAft>
                <a:spcPts val="0"/>
              </a:spcAft>
              <a:buClr>
                <a:schemeClr val="dk1"/>
              </a:buClr>
              <a:buSzPts val="1600"/>
              <a:buChar char="●"/>
            </a:pPr>
            <a:r>
              <a:rPr lang="en" sz="1600">
                <a:solidFill>
                  <a:schemeClr val="dk1"/>
                </a:solidFill>
                <a:latin typeface="Poppins"/>
                <a:ea typeface="Poppins"/>
                <a:cs typeface="Poppins"/>
                <a:sym typeface="Poppins"/>
              </a:rPr>
              <a:t>Les </a:t>
            </a:r>
            <a:r>
              <a:rPr lang="en" sz="1600" b="1">
                <a:solidFill>
                  <a:schemeClr val="dk1"/>
                </a:solidFill>
                <a:latin typeface="Poppins"/>
                <a:ea typeface="Poppins"/>
                <a:cs typeface="Poppins"/>
                <a:sym typeface="Poppins"/>
              </a:rPr>
              <a:t>pesticides et biocides</a:t>
            </a:r>
            <a:r>
              <a:rPr lang="en" sz="1600">
                <a:solidFill>
                  <a:schemeClr val="dk1"/>
                </a:solidFill>
                <a:latin typeface="Poppins"/>
                <a:ea typeface="Poppins"/>
                <a:cs typeface="Poppins"/>
                <a:sym typeface="Poppins"/>
              </a:rPr>
              <a:t> contenant du mercure.</a:t>
            </a:r>
            <a:endParaRPr sz="2095">
              <a:solidFill>
                <a:schemeClr val="dk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en" sz="2000" b="1">
                <a:latin typeface="Poppins"/>
                <a:ea typeface="Poppins"/>
                <a:cs typeface="Poppins"/>
                <a:sym typeface="Poppins"/>
              </a:rPr>
              <a:t>Article 4 : Produits contenant du mercure ajouté</a:t>
            </a:r>
            <a:endParaRPr sz="2000" b="1">
              <a:latin typeface="Poppins"/>
              <a:ea typeface="Poppins"/>
              <a:cs typeface="Poppins"/>
              <a:sym typeface="Poppins"/>
            </a:endParaRPr>
          </a:p>
        </p:txBody>
      </p:sp>
      <p:sp>
        <p:nvSpPr>
          <p:cNvPr id="127" name="Google Shape;127;p24"/>
          <p:cNvSpPr txBox="1">
            <a:spLocks noGrp="1"/>
          </p:cNvSpPr>
          <p:nvPr>
            <p:ph type="body" idx="1"/>
          </p:nvPr>
        </p:nvSpPr>
        <p:spPr>
          <a:xfrm>
            <a:off x="311700" y="1013725"/>
            <a:ext cx="8667600" cy="36939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700">
                <a:solidFill>
                  <a:schemeClr val="dk1"/>
                </a:solidFill>
                <a:latin typeface="Poppins"/>
                <a:ea typeface="Poppins"/>
                <a:cs typeface="Poppins"/>
                <a:sym typeface="Poppins"/>
              </a:rPr>
              <a:t>Les pays peuvent accorder certaines </a:t>
            </a:r>
            <a:r>
              <a:rPr lang="en" sz="1700" b="1">
                <a:solidFill>
                  <a:schemeClr val="dk1"/>
                </a:solidFill>
                <a:latin typeface="Poppins"/>
                <a:ea typeface="Poppins"/>
                <a:cs typeface="Poppins"/>
                <a:sym typeface="Poppins"/>
              </a:rPr>
              <a:t>dérogations limitées</a:t>
            </a:r>
            <a:r>
              <a:rPr lang="en" sz="1700">
                <a:solidFill>
                  <a:schemeClr val="dk1"/>
                </a:solidFill>
                <a:latin typeface="Poppins"/>
                <a:ea typeface="Poppins"/>
                <a:cs typeface="Poppins"/>
                <a:sym typeface="Poppins"/>
              </a:rPr>
              <a:t>, par exemple :</a:t>
            </a:r>
            <a:endParaRPr sz="1700">
              <a:solidFill>
                <a:schemeClr val="dk1"/>
              </a:solidFill>
              <a:latin typeface="Poppins"/>
              <a:ea typeface="Poppins"/>
              <a:cs typeface="Poppins"/>
              <a:sym typeface="Poppins"/>
            </a:endParaRPr>
          </a:p>
          <a:p>
            <a:pPr marL="457200" lvl="0" indent="-336550" algn="l" rtl="0">
              <a:spcBef>
                <a:spcPts val="1200"/>
              </a:spcBef>
              <a:spcAft>
                <a:spcPts val="0"/>
              </a:spcAft>
              <a:buClr>
                <a:schemeClr val="dk1"/>
              </a:buClr>
              <a:buSzPts val="1700"/>
              <a:buChar char="●"/>
            </a:pPr>
            <a:r>
              <a:rPr lang="en" sz="1700">
                <a:solidFill>
                  <a:schemeClr val="dk1"/>
                </a:solidFill>
                <a:latin typeface="Poppins"/>
                <a:ea typeface="Poppins"/>
                <a:cs typeface="Poppins"/>
                <a:sym typeface="Poppins"/>
              </a:rPr>
              <a:t>Les </a:t>
            </a:r>
            <a:r>
              <a:rPr lang="en" sz="1700" b="1">
                <a:solidFill>
                  <a:schemeClr val="dk1"/>
                </a:solidFill>
                <a:latin typeface="Poppins"/>
                <a:ea typeface="Poppins"/>
                <a:cs typeface="Poppins"/>
                <a:sym typeface="Poppins"/>
              </a:rPr>
              <a:t>dispositifs médicaux essentiels</a:t>
            </a:r>
            <a:r>
              <a:rPr lang="en" sz="1700">
                <a:solidFill>
                  <a:schemeClr val="dk1"/>
                </a:solidFill>
                <a:latin typeface="Poppins"/>
                <a:ea typeface="Poppins"/>
                <a:cs typeface="Poppins"/>
                <a:sym typeface="Poppins"/>
              </a:rPr>
              <a:t> pendant une période de transition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Certaines </a:t>
            </a:r>
            <a:r>
              <a:rPr lang="en" sz="1700" b="1">
                <a:solidFill>
                  <a:schemeClr val="dk1"/>
                </a:solidFill>
                <a:latin typeface="Poppins"/>
                <a:ea typeface="Poppins"/>
                <a:cs typeface="Poppins"/>
                <a:sym typeface="Poppins"/>
              </a:rPr>
              <a:t>applications industrielles</a:t>
            </a:r>
            <a:r>
              <a:rPr lang="en" sz="1700">
                <a:solidFill>
                  <a:schemeClr val="dk1"/>
                </a:solidFill>
                <a:latin typeface="Poppins"/>
                <a:ea typeface="Poppins"/>
                <a:cs typeface="Poppins"/>
                <a:sym typeface="Poppins"/>
              </a:rPr>
              <a:t> jusqu’à ce que des alternatives soient disponibles.</a:t>
            </a:r>
            <a:endParaRPr sz="1700">
              <a:solidFill>
                <a:schemeClr val="dk1"/>
              </a:solidFill>
              <a:latin typeface="Poppins"/>
              <a:ea typeface="Poppins"/>
              <a:cs typeface="Poppins"/>
              <a:sym typeface="Poppins"/>
            </a:endParaRPr>
          </a:p>
          <a:p>
            <a:pPr marL="0" lvl="0" indent="0" algn="l" rtl="0">
              <a:spcBef>
                <a:spcPts val="1200"/>
              </a:spcBef>
              <a:spcAft>
                <a:spcPts val="0"/>
              </a:spcAft>
              <a:buNone/>
            </a:pPr>
            <a:r>
              <a:rPr lang="en" sz="1700">
                <a:solidFill>
                  <a:schemeClr val="dk1"/>
                </a:solidFill>
                <a:latin typeface="Poppins"/>
                <a:ea typeface="Poppins"/>
                <a:cs typeface="Poppins"/>
                <a:sym typeface="Poppins"/>
              </a:rPr>
              <a:t>La </a:t>
            </a:r>
            <a:r>
              <a:rPr lang="en" sz="1700" b="1">
                <a:solidFill>
                  <a:schemeClr val="dk1"/>
                </a:solidFill>
                <a:latin typeface="Poppins"/>
                <a:ea typeface="Poppins"/>
                <a:cs typeface="Poppins"/>
                <a:sym typeface="Poppins"/>
              </a:rPr>
              <a:t>date révisée d’élimination progressive</a:t>
            </a:r>
            <a:r>
              <a:rPr lang="en" sz="1700">
                <a:solidFill>
                  <a:schemeClr val="dk1"/>
                </a:solidFill>
                <a:latin typeface="Poppins"/>
                <a:ea typeface="Poppins"/>
                <a:cs typeface="Poppins"/>
                <a:sym typeface="Poppins"/>
              </a:rPr>
              <a:t> de ces produits est fixée à </a:t>
            </a:r>
            <a:r>
              <a:rPr lang="en" sz="1700" b="1">
                <a:solidFill>
                  <a:schemeClr val="dk1"/>
                </a:solidFill>
                <a:latin typeface="Poppins"/>
                <a:ea typeface="Poppins"/>
                <a:cs typeface="Poppins"/>
                <a:sym typeface="Poppins"/>
              </a:rPr>
              <a:t>2025</a:t>
            </a:r>
            <a:r>
              <a:rPr lang="en" sz="1700">
                <a:solidFill>
                  <a:schemeClr val="dk1"/>
                </a:solidFill>
                <a:latin typeface="Poppins"/>
                <a:ea typeface="Poppins"/>
                <a:cs typeface="Poppins"/>
                <a:sym typeface="Poppins"/>
              </a:rPr>
              <a:t>.</a:t>
            </a:r>
            <a:endParaRPr sz="1700">
              <a:solidFill>
                <a:schemeClr val="dk1"/>
              </a:solidFill>
              <a:latin typeface="Poppins"/>
              <a:ea typeface="Poppins"/>
              <a:cs typeface="Poppins"/>
              <a:sym typeface="Poppins"/>
            </a:endParaRPr>
          </a:p>
          <a:p>
            <a:pPr marL="0" lvl="0" indent="0" algn="l" rtl="0">
              <a:spcBef>
                <a:spcPts val="1200"/>
              </a:spcBef>
              <a:spcAft>
                <a:spcPts val="0"/>
              </a:spcAft>
              <a:buNone/>
            </a:pPr>
            <a:r>
              <a:rPr lang="en" sz="1700">
                <a:solidFill>
                  <a:schemeClr val="dk1"/>
                </a:solidFill>
                <a:latin typeface="Poppins"/>
                <a:ea typeface="Poppins"/>
                <a:cs typeface="Poppins"/>
                <a:sym typeface="Poppins"/>
              </a:rPr>
              <a:t>Les Parties devraient adopter des </a:t>
            </a:r>
            <a:r>
              <a:rPr lang="en" sz="1700" b="1">
                <a:solidFill>
                  <a:schemeClr val="dk1"/>
                </a:solidFill>
                <a:latin typeface="Poppins"/>
                <a:ea typeface="Poppins"/>
                <a:cs typeface="Poppins"/>
                <a:sym typeface="Poppins"/>
              </a:rPr>
              <a:t>stratégies nationales</a:t>
            </a:r>
            <a:r>
              <a:rPr lang="en" sz="1700">
                <a:solidFill>
                  <a:schemeClr val="dk1"/>
                </a:solidFill>
                <a:latin typeface="Poppins"/>
                <a:ea typeface="Poppins"/>
                <a:cs typeface="Poppins"/>
                <a:sym typeface="Poppins"/>
              </a:rPr>
              <a:t>, notamment :</a:t>
            </a:r>
            <a:endParaRPr sz="1700">
              <a:solidFill>
                <a:schemeClr val="dk1"/>
              </a:solidFill>
              <a:latin typeface="Poppins"/>
              <a:ea typeface="Poppins"/>
              <a:cs typeface="Poppins"/>
              <a:sym typeface="Poppins"/>
            </a:endParaRPr>
          </a:p>
          <a:p>
            <a:pPr marL="457200" lvl="0" indent="-336550" algn="l" rtl="0">
              <a:spcBef>
                <a:spcPts val="1200"/>
              </a:spcBef>
              <a:spcAft>
                <a:spcPts val="0"/>
              </a:spcAft>
              <a:buClr>
                <a:schemeClr val="dk1"/>
              </a:buClr>
              <a:buSzPts val="1700"/>
              <a:buChar char="●"/>
            </a:pPr>
            <a:r>
              <a:rPr lang="en" sz="1700">
                <a:solidFill>
                  <a:schemeClr val="dk1"/>
                </a:solidFill>
                <a:latin typeface="Poppins"/>
                <a:ea typeface="Poppins"/>
                <a:cs typeface="Poppins"/>
                <a:sym typeface="Poppins"/>
              </a:rPr>
              <a:t>Des </a:t>
            </a:r>
            <a:r>
              <a:rPr lang="en" sz="1700" b="1">
                <a:solidFill>
                  <a:schemeClr val="dk1"/>
                </a:solidFill>
                <a:latin typeface="Poppins"/>
                <a:ea typeface="Poppins"/>
                <a:cs typeface="Poppins"/>
                <a:sym typeface="Poppins"/>
              </a:rPr>
              <a:t>lois ou réglementations</a:t>
            </a:r>
            <a:r>
              <a:rPr lang="en" sz="1700">
                <a:solidFill>
                  <a:schemeClr val="dk1"/>
                </a:solidFill>
                <a:latin typeface="Poppins"/>
                <a:ea typeface="Poppins"/>
                <a:cs typeface="Poppins"/>
                <a:sym typeface="Poppins"/>
              </a:rPr>
              <a:t> pour contrôler les MAPs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La promotion de </a:t>
            </a:r>
            <a:r>
              <a:rPr lang="en" sz="1700" b="1">
                <a:solidFill>
                  <a:schemeClr val="dk1"/>
                </a:solidFill>
                <a:latin typeface="Poppins"/>
                <a:ea typeface="Poppins"/>
                <a:cs typeface="Poppins"/>
                <a:sym typeface="Poppins"/>
              </a:rPr>
              <a:t>solutions alternatives sans mercure</a:t>
            </a:r>
            <a:r>
              <a:rPr lang="en" sz="1700">
                <a:solidFill>
                  <a:schemeClr val="dk1"/>
                </a:solidFill>
                <a:latin typeface="Poppins"/>
                <a:ea typeface="Poppins"/>
                <a:cs typeface="Poppins"/>
                <a:sym typeface="Poppins"/>
              </a:rPr>
              <a:t> ;</a:t>
            </a:r>
            <a:endParaRPr sz="1700">
              <a:solidFill>
                <a:schemeClr val="dk1"/>
              </a:solidFill>
              <a:latin typeface="Poppins"/>
              <a:ea typeface="Poppins"/>
              <a:cs typeface="Poppins"/>
              <a:sym typeface="Poppins"/>
            </a:endParaRPr>
          </a:p>
          <a:p>
            <a:pPr marL="457200" lvl="0" indent="-336550" algn="l" rtl="0">
              <a:spcBef>
                <a:spcPts val="0"/>
              </a:spcBef>
              <a:spcAft>
                <a:spcPts val="0"/>
              </a:spcAft>
              <a:buClr>
                <a:schemeClr val="dk1"/>
              </a:buClr>
              <a:buSzPts val="1700"/>
              <a:buChar char="●"/>
            </a:pPr>
            <a:r>
              <a:rPr lang="en" sz="1700">
                <a:solidFill>
                  <a:schemeClr val="dk1"/>
                </a:solidFill>
                <a:latin typeface="Poppins"/>
                <a:ea typeface="Poppins"/>
                <a:cs typeface="Poppins"/>
                <a:sym typeface="Poppins"/>
              </a:rPr>
              <a:t>L’</a:t>
            </a:r>
            <a:r>
              <a:rPr lang="en" sz="1700" b="1">
                <a:solidFill>
                  <a:schemeClr val="dk1"/>
                </a:solidFill>
                <a:latin typeface="Poppins"/>
                <a:ea typeface="Poppins"/>
                <a:cs typeface="Poppins"/>
                <a:sym typeface="Poppins"/>
              </a:rPr>
              <a:t>élimination sûre</a:t>
            </a:r>
            <a:r>
              <a:rPr lang="en" sz="1700">
                <a:solidFill>
                  <a:schemeClr val="dk1"/>
                </a:solidFill>
                <a:latin typeface="Poppins"/>
                <a:ea typeface="Poppins"/>
                <a:cs typeface="Poppins"/>
                <a:sym typeface="Poppins"/>
              </a:rPr>
              <a:t> des produits existants.</a:t>
            </a:r>
            <a:endParaRPr sz="2195">
              <a:solidFill>
                <a:schemeClr val="dk1"/>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None/>
            </a:pPr>
            <a:r>
              <a:rPr lang="en" sz="1500" b="1">
                <a:latin typeface="Poppins"/>
                <a:ea typeface="Poppins"/>
                <a:cs typeface="Poppins"/>
                <a:sym typeface="Poppins"/>
              </a:rPr>
              <a:t>Article 4 : Produits éclaircissants pour la peau (SLPs) contenant du mercure ajouté</a:t>
            </a:r>
            <a:endParaRPr sz="3200" b="1">
              <a:latin typeface="Poppins"/>
              <a:ea typeface="Poppins"/>
              <a:cs typeface="Poppins"/>
              <a:sym typeface="Poppins"/>
            </a:endParaRPr>
          </a:p>
        </p:txBody>
      </p:sp>
      <p:sp>
        <p:nvSpPr>
          <p:cNvPr id="133" name="Google Shape;133;p25"/>
          <p:cNvSpPr txBox="1">
            <a:spLocks noGrp="1"/>
          </p:cNvSpPr>
          <p:nvPr>
            <p:ph type="body" idx="1"/>
          </p:nvPr>
        </p:nvSpPr>
        <p:spPr>
          <a:xfrm>
            <a:off x="4036775" y="1152475"/>
            <a:ext cx="5107200" cy="39909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400">
                <a:solidFill>
                  <a:schemeClr val="dk1"/>
                </a:solidFill>
                <a:latin typeface="Poppins"/>
                <a:ea typeface="Poppins"/>
                <a:cs typeface="Poppins"/>
                <a:sym typeface="Poppins"/>
              </a:rPr>
              <a:t>Les </a:t>
            </a:r>
            <a:r>
              <a:rPr lang="en" sz="1400" b="1">
                <a:solidFill>
                  <a:schemeClr val="dk1"/>
                </a:solidFill>
                <a:latin typeface="Poppins"/>
                <a:ea typeface="Poppins"/>
                <a:cs typeface="Poppins"/>
                <a:sym typeface="Poppins"/>
              </a:rPr>
              <a:t>SLPs contenant du mercure ajouté</a:t>
            </a:r>
            <a:r>
              <a:rPr lang="en" sz="1400">
                <a:solidFill>
                  <a:schemeClr val="dk1"/>
                </a:solidFill>
                <a:latin typeface="Poppins"/>
                <a:ea typeface="Poppins"/>
                <a:cs typeface="Poppins"/>
                <a:sym typeface="Poppins"/>
              </a:rPr>
              <a:t> sont couverts par l’</a:t>
            </a:r>
            <a:r>
              <a:rPr lang="en" sz="1400" b="1">
                <a:solidFill>
                  <a:schemeClr val="dk1"/>
                </a:solidFill>
                <a:latin typeface="Poppins"/>
                <a:ea typeface="Poppins"/>
                <a:cs typeface="Poppins"/>
                <a:sym typeface="Poppins"/>
              </a:rPr>
              <a:t>article 4 de la Convention de Minamata</a:t>
            </a:r>
            <a:r>
              <a:rPr lang="en" sz="1400">
                <a:solidFill>
                  <a:schemeClr val="dk1"/>
                </a:solidFill>
                <a:latin typeface="Poppins"/>
                <a:ea typeface="Poppins"/>
                <a:cs typeface="Poppins"/>
                <a:sym typeface="Poppins"/>
              </a:rPr>
              <a:t>, qui exige la </a:t>
            </a:r>
            <a:r>
              <a:rPr lang="en" sz="1400" b="1">
                <a:solidFill>
                  <a:schemeClr val="dk1"/>
                </a:solidFill>
                <a:latin typeface="Poppins"/>
                <a:ea typeface="Poppins"/>
                <a:cs typeface="Poppins"/>
                <a:sym typeface="Poppins"/>
              </a:rPr>
              <a:t>surveillance de leur importation, exportation et transit</a:t>
            </a:r>
            <a:r>
              <a:rPr lang="en" sz="1400">
                <a:solidFill>
                  <a:schemeClr val="dk1"/>
                </a:solidFill>
                <a:latin typeface="Poppins"/>
                <a:ea typeface="Poppins"/>
                <a:cs typeface="Poppins"/>
                <a:sym typeface="Poppins"/>
              </a:rPr>
              <a:t>.</a:t>
            </a:r>
            <a:endParaRPr sz="1400">
              <a:solidFill>
                <a:schemeClr val="dk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 sz="1400">
                <a:solidFill>
                  <a:schemeClr val="dk1"/>
                </a:solidFill>
                <a:latin typeface="Poppins"/>
                <a:ea typeface="Poppins"/>
                <a:cs typeface="Poppins"/>
                <a:sym typeface="Poppins"/>
              </a:rPr>
              <a:t>L’article 4 de la Convention de Minamata utilise </a:t>
            </a:r>
            <a:r>
              <a:rPr lang="en" sz="1400" b="1">
                <a:solidFill>
                  <a:schemeClr val="dk1"/>
                </a:solidFill>
                <a:latin typeface="Poppins"/>
                <a:ea typeface="Poppins"/>
                <a:cs typeface="Poppins"/>
                <a:sym typeface="Poppins"/>
              </a:rPr>
              <a:t>deux approches</a:t>
            </a:r>
            <a:r>
              <a:rPr lang="en" sz="1400">
                <a:solidFill>
                  <a:schemeClr val="dk1"/>
                </a:solidFill>
                <a:latin typeface="Poppins"/>
                <a:ea typeface="Poppins"/>
                <a:cs typeface="Poppins"/>
                <a:sym typeface="Poppins"/>
              </a:rPr>
              <a:t> pour contrôler le mercure dans les produits :</a:t>
            </a:r>
            <a:endParaRPr sz="1400">
              <a:solidFill>
                <a:schemeClr val="dk1"/>
              </a:solidFill>
              <a:latin typeface="Poppins"/>
              <a:ea typeface="Poppins"/>
              <a:cs typeface="Poppins"/>
              <a:sym typeface="Poppins"/>
            </a:endParaRPr>
          </a:p>
          <a:p>
            <a:pPr marL="457200" lvl="0" indent="-317500" algn="l" rtl="0">
              <a:spcBef>
                <a:spcPts val="1200"/>
              </a:spcBef>
              <a:spcAft>
                <a:spcPts val="0"/>
              </a:spcAft>
              <a:buClr>
                <a:schemeClr val="dk1"/>
              </a:buClr>
              <a:buSzPts val="1400"/>
              <a:buAutoNum type="arabicPeriod"/>
            </a:pPr>
            <a:r>
              <a:rPr lang="en" sz="1400" b="1">
                <a:solidFill>
                  <a:schemeClr val="dk1"/>
                </a:solidFill>
                <a:latin typeface="Poppins"/>
                <a:ea typeface="Poppins"/>
                <a:cs typeface="Poppins"/>
                <a:sym typeface="Poppins"/>
              </a:rPr>
              <a:t>Fixer une date d’élimination progressive</a:t>
            </a:r>
            <a:r>
              <a:rPr lang="en" sz="1400">
                <a:solidFill>
                  <a:schemeClr val="dk1"/>
                </a:solidFill>
                <a:latin typeface="Poppins"/>
                <a:ea typeface="Poppins"/>
                <a:cs typeface="Poppins"/>
                <a:sym typeface="Poppins"/>
              </a:rPr>
              <a:t> pour certains produits, en lien avec l’</a:t>
            </a:r>
            <a:r>
              <a:rPr lang="en" sz="1400" b="1">
                <a:solidFill>
                  <a:schemeClr val="dk1"/>
                </a:solidFill>
                <a:latin typeface="Poppins"/>
                <a:ea typeface="Poppins"/>
                <a:cs typeface="Poppins"/>
                <a:sym typeface="Poppins"/>
              </a:rPr>
              <a:t>annexe A, partie I</a:t>
            </a:r>
            <a:r>
              <a:rPr lang="en" sz="1400">
                <a:solidFill>
                  <a:schemeClr val="dk1"/>
                </a:solidFill>
                <a:latin typeface="Poppins"/>
                <a:ea typeface="Poppins"/>
                <a:cs typeface="Poppins"/>
                <a:sym typeface="Poppins"/>
              </a:rPr>
              <a:t>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AutoNum type="arabicPeriod"/>
            </a:pPr>
            <a:r>
              <a:rPr lang="en" sz="1400" b="1">
                <a:solidFill>
                  <a:schemeClr val="dk1"/>
                </a:solidFill>
                <a:latin typeface="Poppins"/>
                <a:ea typeface="Poppins"/>
                <a:cs typeface="Poppins"/>
                <a:sym typeface="Poppins"/>
              </a:rPr>
              <a:t>Préciser les mesures à prendre</a:t>
            </a:r>
            <a:r>
              <a:rPr lang="en" sz="1400">
                <a:solidFill>
                  <a:schemeClr val="dk1"/>
                </a:solidFill>
                <a:latin typeface="Poppins"/>
                <a:ea typeface="Poppins"/>
                <a:cs typeface="Poppins"/>
                <a:sym typeface="Poppins"/>
              </a:rPr>
              <a:t> pour permettre l’</a:t>
            </a:r>
            <a:r>
              <a:rPr lang="en" sz="1400" b="1">
                <a:solidFill>
                  <a:schemeClr val="dk1"/>
                </a:solidFill>
                <a:latin typeface="Poppins"/>
                <a:ea typeface="Poppins"/>
                <a:cs typeface="Poppins"/>
                <a:sym typeface="Poppins"/>
              </a:rPr>
              <a:t>utilisation continue de certains produits</a:t>
            </a:r>
            <a:r>
              <a:rPr lang="en" sz="1400">
                <a:solidFill>
                  <a:schemeClr val="dk1"/>
                </a:solidFill>
                <a:latin typeface="Poppins"/>
                <a:ea typeface="Poppins"/>
                <a:cs typeface="Poppins"/>
                <a:sym typeface="Poppins"/>
              </a:rPr>
              <a:t> (article 4, paragraphe 3, en lien avec l’</a:t>
            </a:r>
            <a:r>
              <a:rPr lang="en" sz="1400" b="1">
                <a:solidFill>
                  <a:schemeClr val="dk1"/>
                </a:solidFill>
                <a:latin typeface="Poppins"/>
                <a:ea typeface="Poppins"/>
                <a:cs typeface="Poppins"/>
                <a:sym typeface="Poppins"/>
              </a:rPr>
              <a:t>annexe A, partie II</a:t>
            </a:r>
            <a:r>
              <a:rPr lang="en" sz="1400">
                <a:solidFill>
                  <a:schemeClr val="dk1"/>
                </a:solidFill>
                <a:latin typeface="Poppins"/>
                <a:ea typeface="Poppins"/>
                <a:cs typeface="Poppins"/>
                <a:sym typeface="Poppins"/>
              </a:rPr>
              <a:t>).</a:t>
            </a:r>
            <a:endParaRPr sz="2100">
              <a:latin typeface="Poppins"/>
              <a:ea typeface="Poppins"/>
              <a:cs typeface="Poppins"/>
              <a:sym typeface="Poppins"/>
            </a:endParaRPr>
          </a:p>
        </p:txBody>
      </p:sp>
      <p:pic>
        <p:nvPicPr>
          <p:cNvPr id="134" name="Google Shape;134;p25"/>
          <p:cNvPicPr preferRelativeResize="0"/>
          <p:nvPr/>
        </p:nvPicPr>
        <p:blipFill rotWithShape="1">
          <a:blip r:embed="rId3">
            <a:alphaModFix/>
          </a:blip>
          <a:srcRect r="20128" b="19048"/>
          <a:stretch/>
        </p:blipFill>
        <p:spPr>
          <a:xfrm>
            <a:off x="311700" y="1152475"/>
            <a:ext cx="3567949" cy="361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pSp>
        <p:nvGrpSpPr>
          <p:cNvPr id="70" name="Google Shape;70;p14"/>
          <p:cNvGrpSpPr/>
          <p:nvPr/>
        </p:nvGrpSpPr>
        <p:grpSpPr>
          <a:xfrm>
            <a:off x="1608325" y="19712"/>
            <a:ext cx="5866436" cy="975277"/>
            <a:chOff x="0" y="-38100"/>
            <a:chExt cx="1276200" cy="191535"/>
          </a:xfrm>
        </p:grpSpPr>
        <p:sp>
          <p:nvSpPr>
            <p:cNvPr id="71" name="Google Shape;71;p14"/>
            <p:cNvSpPr/>
            <p:nvPr/>
          </p:nvSpPr>
          <p:spPr>
            <a:xfrm>
              <a:off x="0" y="0"/>
              <a:ext cx="1276137" cy="153435"/>
            </a:xfrm>
            <a:custGeom>
              <a:avLst/>
              <a:gdLst/>
              <a:ahLst/>
              <a:cxnLst/>
              <a:rect l="l" t="t" r="r" b="b"/>
              <a:pathLst>
                <a:path w="1276137" h="153435" extrusionOk="0">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AAD7D4"/>
            </a:solidFill>
            <a:ln>
              <a:noFill/>
            </a:ln>
          </p:spPr>
          <p:txBody>
            <a:bodyPr spcFirstLastPara="1" wrap="square" lIns="35300" tIns="17650" rIns="35300" bIns="17650" anchor="t" anchorCtr="0">
              <a:noAutofit/>
            </a:bodyPr>
            <a:lstStyle/>
            <a:p>
              <a:pPr marL="0" marR="0" lvl="0" indent="0" algn="ctr" rtl="0">
                <a:lnSpc>
                  <a:spcPct val="100000"/>
                </a:lnSpc>
                <a:spcBef>
                  <a:spcPts val="0"/>
                </a:spcBef>
                <a:spcAft>
                  <a:spcPts val="0"/>
                </a:spcAft>
                <a:buClr>
                  <a:srgbClr val="000000"/>
                </a:buClr>
                <a:buSzPts val="695"/>
                <a:buFont typeface="Arial"/>
                <a:buNone/>
              </a:pPr>
              <a:endParaRPr sz="695" b="0" i="0" u="none" strike="noStrike" cap="none">
                <a:solidFill>
                  <a:schemeClr val="dk1"/>
                </a:solidFill>
                <a:latin typeface="Calibri"/>
                <a:ea typeface="Calibri"/>
                <a:cs typeface="Calibri"/>
                <a:sym typeface="Calibri"/>
              </a:endParaRPr>
            </a:p>
          </p:txBody>
        </p:sp>
        <p:sp>
          <p:nvSpPr>
            <p:cNvPr id="72" name="Google Shape;72;p14"/>
            <p:cNvSpPr txBox="1"/>
            <p:nvPr/>
          </p:nvSpPr>
          <p:spPr>
            <a:xfrm>
              <a:off x="0" y="-38100"/>
              <a:ext cx="1276200" cy="191400"/>
            </a:xfrm>
            <a:prstGeom prst="rect">
              <a:avLst/>
            </a:prstGeom>
            <a:noFill/>
            <a:ln>
              <a:noFill/>
            </a:ln>
          </p:spPr>
          <p:txBody>
            <a:bodyPr spcFirstLastPara="1" wrap="square" lIns="19625" tIns="19625" rIns="19625" bIns="19625" anchor="ctr" anchorCtr="0">
              <a:noAutofit/>
            </a:bodyPr>
            <a:lstStyle/>
            <a:p>
              <a:pPr marL="0" marR="0" lvl="0" indent="0" algn="ctr" rtl="0">
                <a:lnSpc>
                  <a:spcPct val="147722"/>
                </a:lnSpc>
                <a:spcBef>
                  <a:spcPts val="0"/>
                </a:spcBef>
                <a:spcAft>
                  <a:spcPts val="0"/>
                </a:spcAft>
                <a:buClr>
                  <a:srgbClr val="000000"/>
                </a:buClr>
                <a:buSzPts val="695"/>
                <a:buFont typeface="Arial"/>
                <a:buNone/>
              </a:pPr>
              <a:endParaRPr sz="695" b="0" i="0" u="none" strike="noStrike" cap="none">
                <a:solidFill>
                  <a:schemeClr val="dk1"/>
                </a:solidFill>
                <a:latin typeface="Calibri"/>
                <a:ea typeface="Calibri"/>
                <a:cs typeface="Calibri"/>
                <a:sym typeface="Calibri"/>
              </a:endParaRPr>
            </a:p>
          </p:txBody>
        </p:sp>
      </p:grpSp>
      <p:sp>
        <p:nvSpPr>
          <p:cNvPr id="73" name="Google Shape;73;p14"/>
          <p:cNvSpPr txBox="1"/>
          <p:nvPr/>
        </p:nvSpPr>
        <p:spPr>
          <a:xfrm>
            <a:off x="102900" y="1173400"/>
            <a:ext cx="8877300" cy="4146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None/>
            </a:pPr>
            <a:r>
              <a:rPr lang="en">
                <a:solidFill>
                  <a:schemeClr val="dk1"/>
                </a:solidFill>
                <a:latin typeface="Poppins"/>
                <a:ea typeface="Poppins"/>
                <a:cs typeface="Poppins"/>
                <a:sym typeface="Poppins"/>
              </a:rPr>
              <a:t>Projet FEM 10810 : Élimination des produits éclaircissants pour la peau contenant du mercure, mis en œuvre par le Programme des Nations Unies pour l’environnement (PNUE) et co-exécuté par l’Organisation mondiale de la Santé (OMS) et le Biodiversity Research Institute (BRI), en collaboration avec les gouvernements du Gabon, de la Jamaïque et du Sri Lanka.</a:t>
            </a:r>
            <a:endParaRPr>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
                <a:solidFill>
                  <a:schemeClr val="dk1"/>
                </a:solidFill>
                <a:latin typeface="Poppins"/>
                <a:ea typeface="Poppins"/>
                <a:cs typeface="Poppins"/>
                <a:sym typeface="Poppins"/>
              </a:rPr>
              <a:t>Le projet vise à éliminer les produits éclaircissants pour la peau (SLPs) contenant du mercure en :</a:t>
            </a:r>
            <a:endParaRPr>
              <a:solidFill>
                <a:schemeClr val="dk1"/>
              </a:solidFill>
              <a:latin typeface="Poppins"/>
              <a:ea typeface="Poppins"/>
              <a:cs typeface="Poppins"/>
              <a:sym typeface="Poppins"/>
            </a:endParaRPr>
          </a:p>
          <a:p>
            <a:pPr marL="457200" lvl="0" indent="-317500" algn="l" rtl="0">
              <a:lnSpc>
                <a:spcPct val="115000"/>
              </a:lnSpc>
              <a:spcBef>
                <a:spcPts val="1200"/>
              </a:spcBef>
              <a:spcAft>
                <a:spcPts val="0"/>
              </a:spcAft>
              <a:buClr>
                <a:schemeClr val="dk1"/>
              </a:buClr>
              <a:buSzPts val="1400"/>
              <a:buChar char="●"/>
            </a:pPr>
            <a:r>
              <a:rPr lang="en">
                <a:solidFill>
                  <a:schemeClr val="dk1"/>
                </a:solidFill>
                <a:latin typeface="Poppins"/>
                <a:ea typeface="Poppins"/>
                <a:cs typeface="Poppins"/>
                <a:sym typeface="Poppins"/>
              </a:rPr>
              <a:t>soutenant les gouvernements dans l’élaboration ou le renforcement des législations et réglementations existantes afin d’éliminer progressivement les SLPs, conformément à la Convention de Minamata ;</a:t>
            </a:r>
            <a:endParaRPr>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Char char="●"/>
            </a:pPr>
            <a:r>
              <a:rPr lang="en">
                <a:solidFill>
                  <a:schemeClr val="dk1"/>
                </a:solidFill>
                <a:latin typeface="Poppins"/>
                <a:ea typeface="Poppins"/>
                <a:cs typeface="Poppins"/>
                <a:sym typeface="Poppins"/>
              </a:rPr>
              <a:t>mobilisant les acteurs de la chaîne d’approvisionnement afin de mettre fin à la production, au commerce et à la distribution des produits éclaircissants pour la peau ;</a:t>
            </a:r>
            <a:endParaRPr>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Char char="●"/>
            </a:pPr>
            <a:r>
              <a:rPr lang="en">
                <a:solidFill>
                  <a:schemeClr val="dk1"/>
                </a:solidFill>
                <a:latin typeface="Poppins"/>
                <a:ea typeface="Poppins"/>
                <a:cs typeface="Poppins"/>
                <a:sym typeface="Poppins"/>
              </a:rPr>
              <a:t>renforçant les capacités nationales en matière de test et de suivi des produits éclaircissants pour la peau, et en assurant la formation des agents des douanes ;</a:t>
            </a:r>
            <a:endParaRPr>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Char char="●"/>
            </a:pPr>
            <a:r>
              <a:rPr lang="en">
                <a:solidFill>
                  <a:schemeClr val="dk1"/>
                </a:solidFill>
                <a:latin typeface="Poppins"/>
                <a:ea typeface="Poppins"/>
                <a:cs typeface="Poppins"/>
                <a:sym typeface="Poppins"/>
              </a:rPr>
              <a:t>sensibilisant aux enjeux liés à ces produits dans les pays du projet ainsi qu’aux niveaux régional et mondial.</a:t>
            </a:r>
            <a:endParaRPr>
              <a:solidFill>
                <a:schemeClr val="dk1"/>
              </a:solidFill>
              <a:latin typeface="Poppins"/>
              <a:ea typeface="Poppins"/>
              <a:cs typeface="Poppins"/>
              <a:sym typeface="Poppins"/>
            </a:endParaRPr>
          </a:p>
          <a:p>
            <a:pPr marL="228600" marR="0" lvl="0" indent="0" algn="just" rtl="0">
              <a:lnSpc>
                <a:spcPct val="100000"/>
              </a:lnSpc>
              <a:spcBef>
                <a:spcPts val="1200"/>
              </a:spcBef>
              <a:spcAft>
                <a:spcPts val="0"/>
              </a:spcAft>
              <a:buClr>
                <a:srgbClr val="000000"/>
              </a:buClr>
              <a:buSzPts val="1400"/>
              <a:buFont typeface="Arial"/>
              <a:buNone/>
            </a:pPr>
            <a:endParaRPr b="0" i="0" u="none" strike="noStrike" cap="none">
              <a:solidFill>
                <a:schemeClr val="dk1"/>
              </a:solidFill>
              <a:latin typeface="Poppins"/>
              <a:ea typeface="Poppins"/>
              <a:cs typeface="Poppins"/>
              <a:sym typeface="Poppins"/>
            </a:endParaRPr>
          </a:p>
        </p:txBody>
      </p:sp>
      <p:sp>
        <p:nvSpPr>
          <p:cNvPr id="74" name="Google Shape;74;p14"/>
          <p:cNvSpPr txBox="1"/>
          <p:nvPr/>
        </p:nvSpPr>
        <p:spPr>
          <a:xfrm>
            <a:off x="960138" y="397825"/>
            <a:ext cx="7162800" cy="4617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 sz="3000" b="1">
                <a:solidFill>
                  <a:srgbClr val="1C2120"/>
                </a:solidFill>
                <a:latin typeface="Poppins"/>
                <a:ea typeface="Poppins"/>
                <a:cs typeface="Poppins"/>
                <a:sym typeface="Poppins"/>
              </a:rPr>
              <a:t>Contexte</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174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oppins"/>
                <a:ea typeface="Poppins"/>
                <a:cs typeface="Poppins"/>
                <a:sym typeface="Poppins"/>
              </a:rPr>
              <a:t>Article 4 SLPs contenant du mercure</a:t>
            </a:r>
            <a:endParaRPr b="1">
              <a:latin typeface="Poppins"/>
              <a:ea typeface="Poppins"/>
              <a:cs typeface="Poppins"/>
              <a:sym typeface="Poppins"/>
            </a:endParaRPr>
          </a:p>
        </p:txBody>
      </p:sp>
      <p:sp>
        <p:nvSpPr>
          <p:cNvPr id="140" name="Google Shape;140;p26"/>
          <p:cNvSpPr txBox="1">
            <a:spLocks noGrp="1"/>
          </p:cNvSpPr>
          <p:nvPr>
            <p:ph type="body" idx="1"/>
          </p:nvPr>
        </p:nvSpPr>
        <p:spPr>
          <a:xfrm>
            <a:off x="418500" y="747450"/>
            <a:ext cx="8307000" cy="39957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400">
                <a:solidFill>
                  <a:schemeClr val="dk1"/>
                </a:solidFill>
                <a:latin typeface="Poppins"/>
                <a:ea typeface="Poppins"/>
                <a:cs typeface="Poppins"/>
                <a:sym typeface="Poppins"/>
              </a:rPr>
              <a:t>Les </a:t>
            </a:r>
            <a:r>
              <a:rPr lang="en" sz="1400" b="1">
                <a:solidFill>
                  <a:schemeClr val="dk1"/>
                </a:solidFill>
                <a:latin typeface="Poppins"/>
                <a:ea typeface="Poppins"/>
                <a:cs typeface="Poppins"/>
                <a:sym typeface="Poppins"/>
              </a:rPr>
              <a:t>douanes doivent veiller au respect de l’article 4</a:t>
            </a:r>
            <a:r>
              <a:rPr lang="en" sz="1400">
                <a:solidFill>
                  <a:schemeClr val="dk1"/>
                </a:solidFill>
                <a:latin typeface="Poppins"/>
                <a:ea typeface="Poppins"/>
                <a:cs typeface="Poppins"/>
                <a:sym typeface="Poppins"/>
              </a:rPr>
              <a:t> et traiter les problèmes de non-conformité résultant de :</a:t>
            </a:r>
            <a:endParaRPr sz="1400">
              <a:solidFill>
                <a:schemeClr val="dk1"/>
              </a:solidFill>
              <a:latin typeface="Poppins"/>
              <a:ea typeface="Poppins"/>
              <a:cs typeface="Poppins"/>
              <a:sym typeface="Poppins"/>
            </a:endParaRPr>
          </a:p>
          <a:p>
            <a:pPr marL="457200" lvl="0" indent="-317500" algn="l" rtl="0">
              <a:spcBef>
                <a:spcPts val="1200"/>
              </a:spcBef>
              <a:spcAft>
                <a:spcPts val="0"/>
              </a:spcAft>
              <a:buClr>
                <a:schemeClr val="dk1"/>
              </a:buClr>
              <a:buSzPts val="1400"/>
              <a:buChar char="●"/>
            </a:pPr>
            <a:r>
              <a:rPr lang="en" sz="1400">
                <a:solidFill>
                  <a:schemeClr val="dk1"/>
                </a:solidFill>
                <a:latin typeface="Poppins"/>
                <a:ea typeface="Poppins"/>
                <a:cs typeface="Poppins"/>
                <a:sym typeface="Poppins"/>
              </a:rPr>
              <a:t>La poursuite du commerce et de la vente illégale de produits contenant du mercure ajouté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Char char="●"/>
            </a:pPr>
            <a:r>
              <a:rPr lang="en" sz="1400">
                <a:solidFill>
                  <a:schemeClr val="dk1"/>
                </a:solidFill>
                <a:latin typeface="Poppins"/>
                <a:ea typeface="Poppins"/>
                <a:cs typeface="Poppins"/>
                <a:sym typeface="Poppins"/>
              </a:rPr>
              <a:t>La disponibilité de produits éclaircissants pour la peau contenant du mercure, y compris ceux vendus en ligne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Char char="●"/>
            </a:pPr>
            <a:r>
              <a:rPr lang="en" sz="1400">
                <a:solidFill>
                  <a:schemeClr val="dk1"/>
                </a:solidFill>
                <a:latin typeface="Poppins"/>
                <a:ea typeface="Poppins"/>
                <a:cs typeface="Poppins"/>
                <a:sym typeface="Poppins"/>
              </a:rPr>
              <a:t>La mauvaise étiquetage et fausse déclaration de produits soumis à des restrictions ou interdictions pour échapper à la surveillance douanière.</a:t>
            </a:r>
            <a:endParaRPr sz="1400">
              <a:solidFill>
                <a:schemeClr val="dk1"/>
              </a:solidFill>
              <a:latin typeface="Poppins"/>
              <a:ea typeface="Poppins"/>
              <a:cs typeface="Poppins"/>
              <a:sym typeface="Poppins"/>
            </a:endParaRPr>
          </a:p>
          <a:p>
            <a:pPr marL="0" lvl="0" indent="0" algn="l" rtl="0">
              <a:spcBef>
                <a:spcPts val="1200"/>
              </a:spcBef>
              <a:spcAft>
                <a:spcPts val="0"/>
              </a:spcAft>
              <a:buNone/>
            </a:pPr>
            <a:r>
              <a:rPr lang="en" sz="1400">
                <a:solidFill>
                  <a:schemeClr val="dk1"/>
                </a:solidFill>
                <a:latin typeface="Poppins"/>
                <a:ea typeface="Poppins"/>
                <a:cs typeface="Poppins"/>
                <a:sym typeface="Poppins"/>
              </a:rPr>
              <a:t>Par conséquent, les </a:t>
            </a:r>
            <a:r>
              <a:rPr lang="en" sz="1400" b="1">
                <a:solidFill>
                  <a:schemeClr val="dk1"/>
                </a:solidFill>
                <a:latin typeface="Poppins"/>
                <a:ea typeface="Poppins"/>
                <a:cs typeface="Poppins"/>
                <a:sym typeface="Poppins"/>
              </a:rPr>
              <a:t>douanes doivent</a:t>
            </a:r>
            <a:r>
              <a:rPr lang="en" sz="1400">
                <a:solidFill>
                  <a:schemeClr val="dk1"/>
                </a:solidFill>
                <a:latin typeface="Poppins"/>
                <a:ea typeface="Poppins"/>
                <a:cs typeface="Poppins"/>
                <a:sym typeface="Poppins"/>
              </a:rPr>
              <a:t> :</a:t>
            </a:r>
            <a:endParaRPr sz="1400">
              <a:solidFill>
                <a:schemeClr val="dk1"/>
              </a:solidFill>
              <a:latin typeface="Poppins"/>
              <a:ea typeface="Poppins"/>
              <a:cs typeface="Poppins"/>
              <a:sym typeface="Poppins"/>
            </a:endParaRPr>
          </a:p>
          <a:p>
            <a:pPr marL="457200" lvl="0" indent="-317500" algn="l" rtl="0">
              <a:spcBef>
                <a:spcPts val="1200"/>
              </a:spcBef>
              <a:spcAft>
                <a:spcPts val="0"/>
              </a:spcAft>
              <a:buClr>
                <a:schemeClr val="dk1"/>
              </a:buClr>
              <a:buSzPts val="1400"/>
              <a:buChar char="●"/>
            </a:pPr>
            <a:r>
              <a:rPr lang="en" sz="1400">
                <a:solidFill>
                  <a:schemeClr val="dk1"/>
                </a:solidFill>
                <a:latin typeface="Poppins"/>
                <a:ea typeface="Poppins"/>
                <a:cs typeface="Poppins"/>
                <a:sym typeface="Poppins"/>
              </a:rPr>
              <a:t>Identifier et retenir les SLPs contenant du mercure interdites à la frontière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Char char="●"/>
            </a:pPr>
            <a:r>
              <a:rPr lang="en" sz="1400">
                <a:solidFill>
                  <a:schemeClr val="dk1"/>
                </a:solidFill>
                <a:latin typeface="Poppins"/>
                <a:ea typeface="Poppins"/>
                <a:cs typeface="Poppins"/>
                <a:sym typeface="Poppins"/>
              </a:rPr>
              <a:t>Vérifier la documentation, l’étiquetage et l’enregistrement des produits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Char char="●"/>
            </a:pPr>
            <a:r>
              <a:rPr lang="en" sz="1400">
                <a:solidFill>
                  <a:schemeClr val="dk1"/>
                </a:solidFill>
                <a:latin typeface="Poppins"/>
                <a:ea typeface="Poppins"/>
                <a:cs typeface="Poppins"/>
                <a:sym typeface="Poppins"/>
              </a:rPr>
              <a:t>Coordonner avec les autorités sanitaires, environnementales et normatives pour les tests et confirmations ;</a:t>
            </a:r>
            <a:endParaRPr sz="1400">
              <a:solidFill>
                <a:schemeClr val="dk1"/>
              </a:solidFill>
              <a:latin typeface="Poppins"/>
              <a:ea typeface="Poppins"/>
              <a:cs typeface="Poppins"/>
              <a:sym typeface="Poppins"/>
            </a:endParaRPr>
          </a:p>
          <a:p>
            <a:pPr marL="457200" lvl="0" indent="-317500" algn="l" rtl="0">
              <a:spcBef>
                <a:spcPts val="0"/>
              </a:spcBef>
              <a:spcAft>
                <a:spcPts val="0"/>
              </a:spcAft>
              <a:buClr>
                <a:schemeClr val="dk1"/>
              </a:buClr>
              <a:buSzPts val="1400"/>
              <a:buChar char="●"/>
            </a:pPr>
            <a:r>
              <a:rPr lang="en" sz="1400">
                <a:solidFill>
                  <a:schemeClr val="dk1"/>
                </a:solidFill>
                <a:latin typeface="Poppins"/>
                <a:ea typeface="Poppins"/>
                <a:cs typeface="Poppins"/>
                <a:sym typeface="Poppins"/>
              </a:rPr>
              <a:t>Empêcher l’entrée de SLPs contenant du mercure illégaux, souvent commercialisés par des canaux informels ou trompeurs.</a:t>
            </a:r>
            <a:endParaRPr sz="1695">
              <a:solidFill>
                <a:schemeClr val="dk1"/>
              </a:solidFill>
              <a:latin typeface="Poppins"/>
              <a:ea typeface="Poppins"/>
              <a:cs typeface="Poppins"/>
              <a:sym typeface="Poppins"/>
            </a:endParaRPr>
          </a:p>
          <a:p>
            <a:pPr marL="0" lvl="0" indent="0" algn="l" rtl="0">
              <a:lnSpc>
                <a:spcPct val="95000"/>
              </a:lnSpc>
              <a:spcBef>
                <a:spcPts val="1200"/>
              </a:spcBef>
              <a:spcAft>
                <a:spcPts val="1200"/>
              </a:spcAft>
              <a:buSzPts val="1018"/>
              <a:buNone/>
            </a:pPr>
            <a:endParaRPr sz="2065">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311700" y="174750"/>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990"/>
              <a:buNone/>
            </a:pPr>
            <a:r>
              <a:rPr lang="en" sz="2000" b="1">
                <a:latin typeface="Poppins"/>
                <a:ea typeface="Poppins"/>
                <a:cs typeface="Poppins"/>
                <a:sym typeface="Poppins"/>
              </a:rPr>
              <a:t>Article 11 : Déchets de mercure</a:t>
            </a:r>
            <a:endParaRPr sz="2000" b="1">
              <a:latin typeface="Poppins"/>
              <a:ea typeface="Poppins"/>
              <a:cs typeface="Poppins"/>
              <a:sym typeface="Poppins"/>
            </a:endParaRPr>
          </a:p>
          <a:p>
            <a:pPr marL="0" lvl="0" indent="0" algn="l" rtl="0">
              <a:spcBef>
                <a:spcPts val="0"/>
              </a:spcBef>
              <a:spcAft>
                <a:spcPts val="0"/>
              </a:spcAft>
              <a:buSzPts val="990"/>
              <a:buNone/>
            </a:pPr>
            <a:endParaRPr sz="2520" b="1">
              <a:latin typeface="Poppins"/>
              <a:ea typeface="Poppins"/>
              <a:cs typeface="Poppins"/>
              <a:sym typeface="Poppins"/>
            </a:endParaRPr>
          </a:p>
        </p:txBody>
      </p:sp>
      <p:sp>
        <p:nvSpPr>
          <p:cNvPr id="146" name="Google Shape;146;p27"/>
          <p:cNvSpPr txBox="1">
            <a:spLocks noGrp="1"/>
          </p:cNvSpPr>
          <p:nvPr>
            <p:ph type="body" idx="1"/>
          </p:nvPr>
        </p:nvSpPr>
        <p:spPr>
          <a:xfrm>
            <a:off x="418500" y="747450"/>
            <a:ext cx="8307000" cy="3995700"/>
          </a:xfrm>
          <a:prstGeom prst="rect">
            <a:avLst/>
          </a:prstGeom>
        </p:spPr>
        <p:txBody>
          <a:bodyPr spcFirstLastPara="1" wrap="square" lIns="91425" tIns="91425" rIns="91425" bIns="91425" anchor="t" anchorCtr="0">
            <a:noAutofit/>
          </a:bodyPr>
          <a:lstStyle/>
          <a:p>
            <a:pPr marL="457200" lvl="0" indent="-348933" algn="l" rtl="0">
              <a:spcBef>
                <a:spcPts val="1200"/>
              </a:spcBef>
              <a:spcAft>
                <a:spcPts val="0"/>
              </a:spcAft>
              <a:buClr>
                <a:schemeClr val="dk1"/>
              </a:buClr>
              <a:buSzPts val="1895"/>
              <a:buFont typeface="Poppins"/>
              <a:buChar char="●"/>
            </a:pPr>
            <a:r>
              <a:rPr lang="en" sz="1600">
                <a:solidFill>
                  <a:schemeClr val="dk1"/>
                </a:solidFill>
                <a:latin typeface="Poppins"/>
                <a:ea typeface="Poppins"/>
                <a:cs typeface="Poppins"/>
                <a:sym typeface="Poppins"/>
              </a:rPr>
              <a:t>Les définitions pertinentes de la Convention de Bâle s’appliquent aux déchets couverts par la Convention de Minamata pour les Parties à la Convention de Bâle. Les Parties à la Convention de Minamata qui ne sont pas Parties à la Convention de Bâle doivent utiliser ces définitions comme référence pour les déchets couverts par la Convention de Minamata.</a:t>
            </a:r>
            <a:endParaRPr sz="1600">
              <a:solidFill>
                <a:schemeClr val="dk1"/>
              </a:solidFill>
              <a:latin typeface="Poppins"/>
              <a:ea typeface="Poppins"/>
              <a:cs typeface="Poppins"/>
              <a:sym typeface="Poppins"/>
            </a:endParaRPr>
          </a:p>
          <a:p>
            <a:pPr marL="457200" lvl="0" indent="-348933" algn="l" rtl="0">
              <a:spcBef>
                <a:spcPts val="1000"/>
              </a:spcBef>
              <a:spcAft>
                <a:spcPts val="0"/>
              </a:spcAft>
              <a:buClr>
                <a:schemeClr val="dk1"/>
              </a:buClr>
              <a:buSzPts val="1895"/>
              <a:buFont typeface="Poppins"/>
              <a:buChar char="●"/>
            </a:pPr>
            <a:r>
              <a:rPr lang="en" sz="1600">
                <a:solidFill>
                  <a:schemeClr val="dk1"/>
                </a:solidFill>
                <a:latin typeface="Poppins"/>
                <a:ea typeface="Poppins"/>
                <a:cs typeface="Poppins"/>
                <a:sym typeface="Poppins"/>
              </a:rPr>
              <a:t>Pour les Parties à la Convention de Bâle, les déchets de mercure ne doivent pas être transportés au-delà des frontières internationales, sauf dans le cadre d’une élimination écologiquement rationnelle conformément à l’article 11 de la Convention de Minamata et à la Convention de Bâle. Dans les cas où la Convention de Bâle ne s’applique pas au transport transfrontalier, une Partie ne doit autoriser ce transport qu’après avoir pris en compte les règles, normes et lignes directrices internationales pertinentes.</a:t>
            </a:r>
            <a:endParaRPr sz="1895">
              <a:solidFill>
                <a:schemeClr val="dk1"/>
              </a:solidFill>
              <a:latin typeface="Poppins"/>
              <a:ea typeface="Poppins"/>
              <a:cs typeface="Poppins"/>
              <a:sym typeface="Poppins"/>
            </a:endParaRPr>
          </a:p>
          <a:p>
            <a:pPr marL="0" lvl="0" indent="0" algn="l" rtl="0">
              <a:lnSpc>
                <a:spcPct val="95000"/>
              </a:lnSpc>
              <a:spcBef>
                <a:spcPts val="1200"/>
              </a:spcBef>
              <a:spcAft>
                <a:spcPts val="1200"/>
              </a:spcAft>
              <a:buSzPts val="1018"/>
              <a:buNone/>
            </a:pPr>
            <a:endParaRPr sz="1765">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311700" y="1747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50000"/>
              </a:lnSpc>
              <a:spcBef>
                <a:spcPts val="0"/>
              </a:spcBef>
              <a:spcAft>
                <a:spcPts val="0"/>
              </a:spcAft>
              <a:buNone/>
            </a:pPr>
            <a:r>
              <a:rPr lang="en" sz="2200" b="1">
                <a:latin typeface="Poppins"/>
                <a:ea typeface="Poppins"/>
                <a:cs typeface="Poppins"/>
                <a:sym typeface="Poppins"/>
              </a:rPr>
              <a:t>Article 11 : Déchets de mercure</a:t>
            </a:r>
            <a:endParaRPr sz="3000" b="1">
              <a:latin typeface="Poppins"/>
              <a:ea typeface="Poppins"/>
              <a:cs typeface="Poppins"/>
              <a:sym typeface="Poppins"/>
            </a:endParaRPr>
          </a:p>
        </p:txBody>
      </p:sp>
      <p:sp>
        <p:nvSpPr>
          <p:cNvPr id="152" name="Google Shape;152;p28"/>
          <p:cNvSpPr txBox="1">
            <a:spLocks noGrp="1"/>
          </p:cNvSpPr>
          <p:nvPr>
            <p:ph type="body" idx="1"/>
          </p:nvPr>
        </p:nvSpPr>
        <p:spPr>
          <a:xfrm>
            <a:off x="418500" y="747450"/>
            <a:ext cx="8307000" cy="39957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300">
                <a:solidFill>
                  <a:schemeClr val="dk1"/>
                </a:solidFill>
                <a:latin typeface="Poppins"/>
                <a:ea typeface="Poppins"/>
                <a:cs typeface="Poppins"/>
                <a:sym typeface="Poppins"/>
              </a:rPr>
              <a:t>Les douanes doivent prendre des mesures appropriées concernant les déchets de mercure.</a:t>
            </a:r>
            <a:endParaRPr sz="1300">
              <a:solidFill>
                <a:schemeClr val="dk1"/>
              </a:solidFill>
              <a:latin typeface="Poppins"/>
              <a:ea typeface="Poppins"/>
              <a:cs typeface="Poppins"/>
              <a:sym typeface="Poppins"/>
            </a:endParaRPr>
          </a:p>
          <a:p>
            <a:pPr marL="0" lvl="0" indent="0" algn="l" rtl="0">
              <a:spcBef>
                <a:spcPts val="1200"/>
              </a:spcBef>
              <a:spcAft>
                <a:spcPts val="0"/>
              </a:spcAft>
              <a:buNone/>
            </a:pPr>
            <a:r>
              <a:rPr lang="en" sz="1300">
                <a:solidFill>
                  <a:schemeClr val="dk1"/>
                </a:solidFill>
                <a:latin typeface="Poppins"/>
                <a:ea typeface="Poppins"/>
                <a:cs typeface="Poppins"/>
                <a:sym typeface="Poppins"/>
              </a:rPr>
              <a:t>L’utilisation du mercure est progressivement éliminée à l’échelle mondiale, tant dans les produits que dans les procédés industriels, conformément aux accords et réglementations internationales.</a:t>
            </a:r>
            <a:endParaRPr sz="1300">
              <a:solidFill>
                <a:schemeClr val="dk1"/>
              </a:solidFill>
              <a:latin typeface="Poppins"/>
              <a:ea typeface="Poppins"/>
              <a:cs typeface="Poppins"/>
              <a:sym typeface="Poppins"/>
            </a:endParaRPr>
          </a:p>
          <a:p>
            <a:pPr marL="0" lvl="0" indent="0" algn="l" rtl="0">
              <a:spcBef>
                <a:spcPts val="1200"/>
              </a:spcBef>
              <a:spcAft>
                <a:spcPts val="0"/>
              </a:spcAft>
              <a:buNone/>
            </a:pPr>
            <a:r>
              <a:rPr lang="en" sz="1300">
                <a:solidFill>
                  <a:schemeClr val="dk1"/>
                </a:solidFill>
                <a:latin typeface="Poppins"/>
                <a:ea typeface="Poppins"/>
                <a:cs typeface="Poppins"/>
                <a:sym typeface="Poppins"/>
              </a:rPr>
              <a:t>Cette transition a généré des surplus de mercure provenant de :</a:t>
            </a:r>
            <a:endParaRPr sz="1300">
              <a:solidFill>
                <a:schemeClr val="dk1"/>
              </a:solidFill>
              <a:latin typeface="Poppins"/>
              <a:ea typeface="Poppins"/>
              <a:cs typeface="Poppins"/>
              <a:sym typeface="Poppins"/>
            </a:endParaRPr>
          </a:p>
          <a:p>
            <a:pPr marL="457200" lvl="0" indent="-311150" algn="l" rtl="0">
              <a:spcBef>
                <a:spcPts val="1200"/>
              </a:spcBef>
              <a:spcAft>
                <a:spcPts val="0"/>
              </a:spcAft>
              <a:buClr>
                <a:schemeClr val="dk1"/>
              </a:buClr>
              <a:buSzPts val="1300"/>
              <a:buChar char="●"/>
            </a:pPr>
            <a:r>
              <a:rPr lang="en" sz="1300">
                <a:solidFill>
                  <a:schemeClr val="dk1"/>
                </a:solidFill>
                <a:latin typeface="Poppins"/>
                <a:ea typeface="Poppins"/>
                <a:cs typeface="Poppins"/>
                <a:sym typeface="Poppins"/>
              </a:rPr>
              <a:t>Équipements industriels mis hors service ;</a:t>
            </a:r>
            <a:endParaRPr sz="1300">
              <a:solidFill>
                <a:schemeClr val="dk1"/>
              </a:solidFill>
              <a:latin typeface="Poppins"/>
              <a:ea typeface="Poppins"/>
              <a:cs typeface="Poppins"/>
              <a:sym typeface="Poppins"/>
            </a:endParaRPr>
          </a:p>
          <a:p>
            <a:pPr marL="457200" lvl="0" indent="-311150" algn="l" rtl="0">
              <a:spcBef>
                <a:spcPts val="0"/>
              </a:spcBef>
              <a:spcAft>
                <a:spcPts val="0"/>
              </a:spcAft>
              <a:buClr>
                <a:schemeClr val="dk1"/>
              </a:buClr>
              <a:buSzPts val="1300"/>
              <a:buChar char="●"/>
            </a:pPr>
            <a:r>
              <a:rPr lang="en" sz="1300">
                <a:solidFill>
                  <a:schemeClr val="dk1"/>
                </a:solidFill>
                <a:latin typeface="Poppins"/>
                <a:ea typeface="Poppins"/>
                <a:cs typeface="Poppins"/>
                <a:sym typeface="Poppins"/>
              </a:rPr>
              <a:t>Produits obsolètes ;</a:t>
            </a:r>
            <a:endParaRPr sz="1300">
              <a:solidFill>
                <a:schemeClr val="dk1"/>
              </a:solidFill>
              <a:latin typeface="Poppins"/>
              <a:ea typeface="Poppins"/>
              <a:cs typeface="Poppins"/>
              <a:sym typeface="Poppins"/>
            </a:endParaRPr>
          </a:p>
          <a:p>
            <a:pPr marL="457200" lvl="0" indent="-311150" algn="l" rtl="0">
              <a:spcBef>
                <a:spcPts val="0"/>
              </a:spcBef>
              <a:spcAft>
                <a:spcPts val="0"/>
              </a:spcAft>
              <a:buClr>
                <a:schemeClr val="dk1"/>
              </a:buClr>
              <a:buSzPts val="1300"/>
              <a:buChar char="●"/>
            </a:pPr>
            <a:r>
              <a:rPr lang="en" sz="1300">
                <a:solidFill>
                  <a:schemeClr val="dk1"/>
                </a:solidFill>
                <a:latin typeface="Poppins"/>
                <a:ea typeface="Poppins"/>
                <a:cs typeface="Poppins"/>
                <a:sym typeface="Poppins"/>
              </a:rPr>
              <a:t>Stocks non utilisés ou excédentaires.</a:t>
            </a:r>
            <a:endParaRPr sz="1300">
              <a:solidFill>
                <a:schemeClr val="dk1"/>
              </a:solidFill>
              <a:latin typeface="Poppins"/>
              <a:ea typeface="Poppins"/>
              <a:cs typeface="Poppins"/>
              <a:sym typeface="Poppins"/>
            </a:endParaRPr>
          </a:p>
          <a:p>
            <a:pPr marL="0" lvl="0" indent="0" algn="l" rtl="0">
              <a:spcBef>
                <a:spcPts val="1200"/>
              </a:spcBef>
              <a:spcAft>
                <a:spcPts val="0"/>
              </a:spcAft>
              <a:buNone/>
            </a:pPr>
            <a:r>
              <a:rPr lang="en" sz="1300">
                <a:solidFill>
                  <a:schemeClr val="dk1"/>
                </a:solidFill>
                <a:latin typeface="Poppins"/>
                <a:ea typeface="Poppins"/>
                <a:cs typeface="Poppins"/>
                <a:sym typeface="Poppins"/>
              </a:rPr>
              <a:t>Sans surveillance et élimination appropriées, le mercure résiduel présente des risques importants :</a:t>
            </a:r>
            <a:endParaRPr sz="1300">
              <a:solidFill>
                <a:schemeClr val="dk1"/>
              </a:solidFill>
              <a:latin typeface="Poppins"/>
              <a:ea typeface="Poppins"/>
              <a:cs typeface="Poppins"/>
              <a:sym typeface="Poppins"/>
            </a:endParaRPr>
          </a:p>
          <a:p>
            <a:pPr marL="457200" lvl="0" indent="-311150" algn="l" rtl="0">
              <a:spcBef>
                <a:spcPts val="1200"/>
              </a:spcBef>
              <a:spcAft>
                <a:spcPts val="0"/>
              </a:spcAft>
              <a:buClr>
                <a:schemeClr val="dk1"/>
              </a:buClr>
              <a:buSzPts val="1300"/>
              <a:buChar char="●"/>
            </a:pPr>
            <a:r>
              <a:rPr lang="en" sz="1300">
                <a:solidFill>
                  <a:schemeClr val="dk1"/>
                </a:solidFill>
                <a:latin typeface="Poppins"/>
                <a:ea typeface="Poppins"/>
                <a:cs typeface="Poppins"/>
                <a:sym typeface="Poppins"/>
              </a:rPr>
              <a:t>Contrebande illégale et détournement vers les marchés informels ;</a:t>
            </a:r>
            <a:endParaRPr sz="1300">
              <a:solidFill>
                <a:schemeClr val="dk1"/>
              </a:solidFill>
              <a:latin typeface="Poppins"/>
              <a:ea typeface="Poppins"/>
              <a:cs typeface="Poppins"/>
              <a:sym typeface="Poppins"/>
            </a:endParaRPr>
          </a:p>
          <a:p>
            <a:pPr marL="457200" lvl="0" indent="-311150" algn="l" rtl="0">
              <a:spcBef>
                <a:spcPts val="0"/>
              </a:spcBef>
              <a:spcAft>
                <a:spcPts val="0"/>
              </a:spcAft>
              <a:buClr>
                <a:schemeClr val="dk1"/>
              </a:buClr>
              <a:buSzPts val="1300"/>
              <a:buChar char="●"/>
            </a:pPr>
            <a:r>
              <a:rPr lang="en" sz="1300">
                <a:solidFill>
                  <a:schemeClr val="dk1"/>
                </a:solidFill>
                <a:latin typeface="Poppins"/>
                <a:ea typeface="Poppins"/>
                <a:cs typeface="Poppins"/>
                <a:sym typeface="Poppins"/>
              </a:rPr>
              <a:t>Déversements inappropriés et rejets incontrôlés ;</a:t>
            </a:r>
            <a:endParaRPr sz="1300">
              <a:solidFill>
                <a:schemeClr val="dk1"/>
              </a:solidFill>
              <a:latin typeface="Poppins"/>
              <a:ea typeface="Poppins"/>
              <a:cs typeface="Poppins"/>
              <a:sym typeface="Poppins"/>
            </a:endParaRPr>
          </a:p>
          <a:p>
            <a:pPr marL="457200" lvl="0" indent="-311150" algn="l" rtl="0">
              <a:spcBef>
                <a:spcPts val="0"/>
              </a:spcBef>
              <a:spcAft>
                <a:spcPts val="0"/>
              </a:spcAft>
              <a:buClr>
                <a:schemeClr val="dk1"/>
              </a:buClr>
              <a:buSzPts val="1300"/>
              <a:buChar char="●"/>
            </a:pPr>
            <a:r>
              <a:rPr lang="en" sz="1300">
                <a:solidFill>
                  <a:schemeClr val="dk1"/>
                </a:solidFill>
                <a:latin typeface="Poppins"/>
                <a:ea typeface="Poppins"/>
                <a:cs typeface="Poppins"/>
                <a:sym typeface="Poppins"/>
              </a:rPr>
              <a:t>Contamination environnementale des sols, de l’eau et de l’air.</a:t>
            </a:r>
            <a:endParaRPr sz="1300">
              <a:solidFill>
                <a:schemeClr val="dk1"/>
              </a:solidFill>
              <a:latin typeface="Poppins"/>
              <a:ea typeface="Poppins"/>
              <a:cs typeface="Poppins"/>
              <a:sym typeface="Poppins"/>
            </a:endParaRPr>
          </a:p>
          <a:p>
            <a:pPr marL="0" lvl="0" indent="0" algn="l" rtl="0">
              <a:spcBef>
                <a:spcPts val="1200"/>
              </a:spcBef>
              <a:spcAft>
                <a:spcPts val="1200"/>
              </a:spcAft>
              <a:buNone/>
            </a:pPr>
            <a:r>
              <a:rPr lang="en" sz="1300">
                <a:solidFill>
                  <a:schemeClr val="dk1"/>
                </a:solidFill>
                <a:latin typeface="Poppins"/>
                <a:ea typeface="Poppins"/>
                <a:cs typeface="Poppins"/>
                <a:sym typeface="Poppins"/>
              </a:rPr>
              <a:t>La manipulation, le stockage et l’élimination sûrs des déchets de mercure demeurent un défi critique, en particulier dans les pays disposant de structures limitées pour les déchets dangereux.</a:t>
            </a:r>
            <a:endParaRPr sz="1595">
              <a:solidFill>
                <a:schemeClr val="dk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311700" y="174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oppins"/>
                <a:ea typeface="Poppins"/>
                <a:cs typeface="Poppins"/>
                <a:sym typeface="Poppins"/>
              </a:rPr>
              <a:t>La demande en mercure et la dynamique des échanges commerciaux</a:t>
            </a:r>
            <a:endParaRPr b="1">
              <a:latin typeface="Poppins"/>
              <a:ea typeface="Poppins"/>
              <a:cs typeface="Poppins"/>
              <a:sym typeface="Poppins"/>
            </a:endParaRPr>
          </a:p>
        </p:txBody>
      </p:sp>
      <p:sp>
        <p:nvSpPr>
          <p:cNvPr id="158" name="Google Shape;158;p29"/>
          <p:cNvSpPr txBox="1">
            <a:spLocks noGrp="1"/>
          </p:cNvSpPr>
          <p:nvPr>
            <p:ph type="body" idx="1"/>
          </p:nvPr>
        </p:nvSpPr>
        <p:spPr>
          <a:xfrm>
            <a:off x="418500" y="1273725"/>
            <a:ext cx="8307000" cy="3589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a:solidFill>
                  <a:schemeClr val="dk1"/>
                </a:solidFill>
                <a:latin typeface="Poppins"/>
                <a:ea typeface="Poppins"/>
                <a:cs typeface="Poppins"/>
                <a:sym typeface="Poppins"/>
              </a:rPr>
              <a:t>Les douanes doivent être conscientes des dynamiques commerciales :</a:t>
            </a:r>
            <a:endParaRPr>
              <a:solidFill>
                <a:schemeClr val="dk1"/>
              </a:solidFill>
              <a:latin typeface="Poppins"/>
              <a:ea typeface="Poppins"/>
              <a:cs typeface="Poppins"/>
              <a:sym typeface="Poppins"/>
            </a:endParaRPr>
          </a:p>
          <a:p>
            <a:pPr marL="457200" lvl="0" indent="-342900" algn="l" rtl="0">
              <a:spcBef>
                <a:spcPts val="1200"/>
              </a:spcBef>
              <a:spcAft>
                <a:spcPts val="0"/>
              </a:spcAft>
              <a:buClr>
                <a:schemeClr val="dk1"/>
              </a:buClr>
              <a:buSzPts val="1800"/>
              <a:buChar char="●"/>
            </a:pPr>
            <a:r>
              <a:rPr lang="en">
                <a:solidFill>
                  <a:schemeClr val="dk1"/>
                </a:solidFill>
                <a:latin typeface="Poppins"/>
                <a:ea typeface="Poppins"/>
                <a:cs typeface="Poppins"/>
                <a:sym typeface="Poppins"/>
              </a:rPr>
              <a:t>L’exploitation artisanale et à petite échelle de l’or (ASGM) est le principal moteur mondial de la demande de mercure ;</a:t>
            </a:r>
            <a:endParaRPr>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Char char="●"/>
            </a:pPr>
            <a:r>
              <a:rPr lang="en">
                <a:solidFill>
                  <a:schemeClr val="dk1"/>
                </a:solidFill>
                <a:latin typeface="Poppins"/>
                <a:ea typeface="Poppins"/>
                <a:cs typeface="Poppins"/>
                <a:sym typeface="Poppins"/>
              </a:rPr>
              <a:t>La demande de mercure reste élevée en Amérique latine, en Afrique subsaharienne et en Asie du Sud-Est ;</a:t>
            </a:r>
            <a:endParaRPr>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Char char="●"/>
            </a:pPr>
            <a:r>
              <a:rPr lang="en">
                <a:solidFill>
                  <a:schemeClr val="dk1"/>
                </a:solidFill>
                <a:latin typeface="Poppins"/>
                <a:ea typeface="Poppins"/>
                <a:cs typeface="Poppins"/>
                <a:sym typeface="Poppins"/>
              </a:rPr>
              <a:t>Le commerce illégal de mercure persiste, souvent stimulé par des prix de l’or élevés et volatils ;</a:t>
            </a:r>
            <a:endParaRPr>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Char char="●"/>
            </a:pPr>
            <a:r>
              <a:rPr lang="en">
                <a:solidFill>
                  <a:schemeClr val="dk1"/>
                </a:solidFill>
                <a:latin typeface="Poppins"/>
                <a:ea typeface="Poppins"/>
                <a:cs typeface="Poppins"/>
                <a:sym typeface="Poppins"/>
              </a:rPr>
              <a:t>L’approvisionnement en mercure se déplace généralement dans la direction opposée à celle de l’or, mais suit souvent les mêmes routes de contrebande utilisées pour d’autres produits illégaux.</a:t>
            </a:r>
            <a:endParaRPr sz="2095">
              <a:solidFill>
                <a:schemeClr val="dk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311700" y="1747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None/>
            </a:pPr>
            <a:r>
              <a:rPr lang="en" sz="2100" b="1">
                <a:latin typeface="Poppins"/>
                <a:ea typeface="Poppins"/>
                <a:cs typeface="Poppins"/>
                <a:sym typeface="Poppins"/>
              </a:rPr>
              <a:t>Implications stratégiques pour l’application</a:t>
            </a:r>
            <a:endParaRPr sz="3800" b="1">
              <a:latin typeface="Poppins"/>
              <a:ea typeface="Poppins"/>
              <a:cs typeface="Poppins"/>
              <a:sym typeface="Poppins"/>
            </a:endParaRPr>
          </a:p>
        </p:txBody>
      </p:sp>
      <p:sp>
        <p:nvSpPr>
          <p:cNvPr id="164" name="Google Shape;164;p30"/>
          <p:cNvSpPr txBox="1">
            <a:spLocks noGrp="1"/>
          </p:cNvSpPr>
          <p:nvPr>
            <p:ph type="body" idx="1"/>
          </p:nvPr>
        </p:nvSpPr>
        <p:spPr>
          <a:xfrm>
            <a:off x="418500" y="747450"/>
            <a:ext cx="8307000" cy="39957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500">
                <a:solidFill>
                  <a:schemeClr val="dk1"/>
                </a:solidFill>
                <a:latin typeface="Poppins"/>
                <a:ea typeface="Poppins"/>
                <a:cs typeface="Poppins"/>
                <a:sym typeface="Poppins"/>
              </a:rPr>
              <a:t>Pour combattre efficacement le commerce illicite conformément à la Convention de Minamata et aux lois nationales, les douanes doivent :</a:t>
            </a:r>
            <a:endParaRPr sz="1500">
              <a:solidFill>
                <a:schemeClr val="dk1"/>
              </a:solidFill>
              <a:latin typeface="Poppins"/>
              <a:ea typeface="Poppins"/>
              <a:cs typeface="Poppins"/>
              <a:sym typeface="Poppins"/>
            </a:endParaRPr>
          </a:p>
          <a:p>
            <a:pPr marL="457200" lvl="0" indent="-323850" algn="l" rtl="0">
              <a:spcBef>
                <a:spcPts val="1200"/>
              </a:spcBef>
              <a:spcAft>
                <a:spcPts val="0"/>
              </a:spcAft>
              <a:buClr>
                <a:schemeClr val="dk1"/>
              </a:buClr>
              <a:buSzPts val="1500"/>
              <a:buChar char="●"/>
            </a:pPr>
            <a:r>
              <a:rPr lang="en" sz="1500">
                <a:solidFill>
                  <a:schemeClr val="dk1"/>
                </a:solidFill>
                <a:latin typeface="Poppins"/>
                <a:ea typeface="Poppins"/>
                <a:cs typeface="Poppins"/>
                <a:sym typeface="Poppins"/>
              </a:rPr>
              <a:t>Mettre en œuvre des mesures strictes de vérification aux frontières ;</a:t>
            </a:r>
            <a:endParaRPr sz="1500">
              <a:solidFill>
                <a:schemeClr val="dk1"/>
              </a:solidFill>
              <a:latin typeface="Poppins"/>
              <a:ea typeface="Poppins"/>
              <a:cs typeface="Poppins"/>
              <a:sym typeface="Poppins"/>
            </a:endParaRPr>
          </a:p>
          <a:p>
            <a:pPr marL="457200" lvl="0" indent="-323850" algn="l" rtl="0">
              <a:spcBef>
                <a:spcPts val="0"/>
              </a:spcBef>
              <a:spcAft>
                <a:spcPts val="0"/>
              </a:spcAft>
              <a:buClr>
                <a:schemeClr val="dk1"/>
              </a:buClr>
              <a:buSzPts val="1500"/>
              <a:buChar char="●"/>
            </a:pPr>
            <a:r>
              <a:rPr lang="en" sz="1500">
                <a:solidFill>
                  <a:schemeClr val="dk1"/>
                </a:solidFill>
                <a:latin typeface="Poppins"/>
                <a:ea typeface="Poppins"/>
                <a:cs typeface="Poppins"/>
                <a:sym typeface="Poppins"/>
              </a:rPr>
              <a:t>Coordonner avec les autorités environnementales, la police et les unités de lutte contre la criminalité financière pour démanteler les réseaux de façade ;</a:t>
            </a:r>
            <a:endParaRPr sz="1500">
              <a:solidFill>
                <a:schemeClr val="dk1"/>
              </a:solidFill>
              <a:latin typeface="Poppins"/>
              <a:ea typeface="Poppins"/>
              <a:cs typeface="Poppins"/>
              <a:sym typeface="Poppins"/>
            </a:endParaRPr>
          </a:p>
          <a:p>
            <a:pPr marL="457200" lvl="0" indent="-323850" algn="l" rtl="0">
              <a:spcBef>
                <a:spcPts val="0"/>
              </a:spcBef>
              <a:spcAft>
                <a:spcPts val="0"/>
              </a:spcAft>
              <a:buClr>
                <a:schemeClr val="dk1"/>
              </a:buClr>
              <a:buSzPts val="1500"/>
              <a:buChar char="●"/>
            </a:pPr>
            <a:r>
              <a:rPr lang="en" sz="1500">
                <a:solidFill>
                  <a:schemeClr val="dk1"/>
                </a:solidFill>
                <a:latin typeface="Poppins"/>
                <a:ea typeface="Poppins"/>
                <a:cs typeface="Poppins"/>
                <a:sym typeface="Poppins"/>
              </a:rPr>
              <a:t>Utiliser le profilage des risques et les données de saisie pour identifier et suivre les routes du commerce illicite ;</a:t>
            </a:r>
            <a:endParaRPr sz="1500">
              <a:solidFill>
                <a:schemeClr val="dk1"/>
              </a:solidFill>
              <a:latin typeface="Poppins"/>
              <a:ea typeface="Poppins"/>
              <a:cs typeface="Poppins"/>
              <a:sym typeface="Poppins"/>
            </a:endParaRPr>
          </a:p>
          <a:p>
            <a:pPr marL="457200" lvl="0" indent="-323850" algn="l" rtl="0">
              <a:spcBef>
                <a:spcPts val="0"/>
              </a:spcBef>
              <a:spcAft>
                <a:spcPts val="0"/>
              </a:spcAft>
              <a:buClr>
                <a:schemeClr val="dk1"/>
              </a:buClr>
              <a:buSzPts val="1500"/>
              <a:buChar char="●"/>
            </a:pPr>
            <a:r>
              <a:rPr lang="en" sz="1500">
                <a:solidFill>
                  <a:schemeClr val="dk1"/>
                </a:solidFill>
                <a:latin typeface="Poppins"/>
                <a:ea typeface="Poppins"/>
                <a:cs typeface="Poppins"/>
                <a:sym typeface="Poppins"/>
              </a:rPr>
              <a:t>Promouvoir le partage de renseignements et les actions conjointes d’application transfrontalière.</a:t>
            </a:r>
            <a:endParaRPr sz="1795">
              <a:solidFill>
                <a:schemeClr val="dk1"/>
              </a:solidFill>
              <a:latin typeface="Poppins"/>
              <a:ea typeface="Poppins"/>
              <a:cs typeface="Poppins"/>
              <a:sym typeface="Poppins"/>
            </a:endParaRPr>
          </a:p>
        </p:txBody>
      </p:sp>
      <p:pic>
        <p:nvPicPr>
          <p:cNvPr id="165" name="Google Shape;165;p30"/>
          <p:cNvPicPr preferRelativeResize="0"/>
          <p:nvPr/>
        </p:nvPicPr>
        <p:blipFill>
          <a:blip r:embed="rId3">
            <a:alphaModFix/>
          </a:blip>
          <a:stretch>
            <a:fillRect/>
          </a:stretch>
        </p:blipFill>
        <p:spPr>
          <a:xfrm>
            <a:off x="4407524" y="3358471"/>
            <a:ext cx="3706701" cy="1651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oppins"/>
                <a:ea typeface="Poppins"/>
                <a:cs typeface="Poppins"/>
                <a:sym typeface="Poppins"/>
              </a:rPr>
              <a:t>MERCI</a:t>
            </a:r>
            <a:endParaRPr b="1">
              <a:latin typeface="Poppins"/>
              <a:ea typeface="Poppins"/>
              <a:cs typeface="Poppins"/>
              <a:sym typeface="Poppins"/>
            </a:endParaRPr>
          </a:p>
        </p:txBody>
      </p:sp>
      <p:sp>
        <p:nvSpPr>
          <p:cNvPr id="171" name="Google Shape;171;p31"/>
          <p:cNvSpPr txBox="1">
            <a:spLocks noGrp="1"/>
          </p:cNvSpPr>
          <p:nvPr>
            <p:ph type="body" idx="1"/>
          </p:nvPr>
        </p:nvSpPr>
        <p:spPr>
          <a:xfrm>
            <a:off x="311700" y="1152475"/>
            <a:ext cx="3951600" cy="37050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Clr>
                <a:schemeClr val="dk1"/>
              </a:buClr>
              <a:buSzPts val="1100"/>
              <a:buFont typeface="Arial"/>
              <a:buNone/>
            </a:pPr>
            <a:r>
              <a:rPr lang="en" sz="2400" b="1" u="sng">
                <a:solidFill>
                  <a:schemeClr val="dk1"/>
                </a:solidFill>
                <a:latin typeface="Poppins"/>
                <a:ea typeface="Poppins"/>
                <a:cs typeface="Poppins"/>
                <a:sym typeface="Poppins"/>
              </a:rPr>
              <a:t>BRI</a:t>
            </a:r>
            <a:endParaRPr sz="2400" b="1" u="sng">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en" sz="2000" b="1">
                <a:solidFill>
                  <a:schemeClr val="dk1"/>
                </a:solidFill>
                <a:latin typeface="Poppins"/>
                <a:ea typeface="Poppins"/>
                <a:cs typeface="Poppins"/>
                <a:sym typeface="Poppins"/>
              </a:rPr>
              <a:t>Tahlia Ali Shah                                                         </a:t>
            </a:r>
            <a:endParaRPr sz="2000" b="1">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en" sz="2000" u="sng">
                <a:solidFill>
                  <a:schemeClr val="hlink"/>
                </a:solidFill>
                <a:latin typeface="Poppins"/>
                <a:ea typeface="Poppins"/>
                <a:cs typeface="Poppins"/>
                <a:sym typeface="Poppins"/>
                <a:hlinkClick r:id="rId3"/>
              </a:rPr>
              <a:t>tahlia.alishah@briwildlife.org</a:t>
            </a:r>
            <a:r>
              <a:rPr lang="en" sz="2000">
                <a:solidFill>
                  <a:schemeClr val="dk1"/>
                </a:solidFill>
                <a:latin typeface="Poppins"/>
                <a:ea typeface="Poppins"/>
                <a:cs typeface="Poppins"/>
                <a:sym typeface="Poppins"/>
              </a:rPr>
              <a:t> </a:t>
            </a:r>
            <a:endParaRPr sz="2000">
              <a:solidFill>
                <a:schemeClr val="dk1"/>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en" sz="2000" b="1">
                <a:solidFill>
                  <a:schemeClr val="dk1"/>
                </a:solidFill>
                <a:latin typeface="Poppins"/>
                <a:ea typeface="Poppins"/>
                <a:cs typeface="Poppins"/>
                <a:sym typeface="Poppins"/>
              </a:rPr>
              <a:t>Ashley Bastiansz</a:t>
            </a:r>
            <a:endParaRPr sz="2000" b="1">
              <a:solidFill>
                <a:schemeClr val="dk1"/>
              </a:solidFill>
              <a:latin typeface="Poppins"/>
              <a:ea typeface="Poppins"/>
              <a:cs typeface="Poppins"/>
              <a:sym typeface="Poppins"/>
            </a:endParaRPr>
          </a:p>
          <a:p>
            <a:pPr marL="0" lvl="0" indent="0" algn="l" rtl="0">
              <a:lnSpc>
                <a:spcPct val="150000"/>
              </a:lnSpc>
              <a:spcBef>
                <a:spcPts val="0"/>
              </a:spcBef>
              <a:spcAft>
                <a:spcPts val="0"/>
              </a:spcAft>
              <a:buNone/>
            </a:pPr>
            <a:r>
              <a:rPr lang="en" sz="2000" u="sng">
                <a:solidFill>
                  <a:schemeClr val="hlink"/>
                </a:solidFill>
                <a:latin typeface="Poppins"/>
                <a:ea typeface="Poppins"/>
                <a:cs typeface="Poppins"/>
                <a:sym typeface="Poppins"/>
                <a:hlinkClick r:id="rId4"/>
              </a:rPr>
              <a:t>ashley.Bastiansz@briwildlife.org</a:t>
            </a:r>
            <a:endParaRPr sz="2000">
              <a:solidFill>
                <a:schemeClr val="dk1"/>
              </a:solidFill>
              <a:latin typeface="Poppins"/>
              <a:ea typeface="Poppins"/>
              <a:cs typeface="Poppins"/>
              <a:sym typeface="Poppins"/>
            </a:endParaRPr>
          </a:p>
          <a:p>
            <a:pPr marL="0" lvl="0" indent="0" algn="l" rtl="0">
              <a:lnSpc>
                <a:spcPct val="150000"/>
              </a:lnSpc>
              <a:spcBef>
                <a:spcPts val="0"/>
              </a:spcBef>
              <a:spcAft>
                <a:spcPts val="0"/>
              </a:spcAft>
              <a:buNone/>
            </a:pPr>
            <a:r>
              <a:rPr lang="en" sz="2000" b="1">
                <a:solidFill>
                  <a:schemeClr val="dk1"/>
                </a:solidFill>
                <a:latin typeface="Poppins"/>
                <a:ea typeface="Poppins"/>
                <a:cs typeface="Poppins"/>
                <a:sym typeface="Poppins"/>
              </a:rPr>
              <a:t>Mark Burton</a:t>
            </a:r>
            <a:endParaRPr sz="2000" b="1">
              <a:solidFill>
                <a:schemeClr val="dk1"/>
              </a:solidFill>
              <a:latin typeface="Poppins"/>
              <a:ea typeface="Poppins"/>
              <a:cs typeface="Poppins"/>
              <a:sym typeface="Poppins"/>
            </a:endParaRPr>
          </a:p>
          <a:p>
            <a:pPr marL="0" lvl="0" indent="0" algn="l" rtl="0">
              <a:lnSpc>
                <a:spcPct val="150000"/>
              </a:lnSpc>
              <a:spcBef>
                <a:spcPts val="0"/>
              </a:spcBef>
              <a:spcAft>
                <a:spcPts val="0"/>
              </a:spcAft>
              <a:buNone/>
            </a:pPr>
            <a:r>
              <a:rPr lang="en" sz="2000" u="sng">
                <a:solidFill>
                  <a:schemeClr val="accent5"/>
                </a:solidFill>
                <a:latin typeface="Poppins"/>
                <a:ea typeface="Poppins"/>
                <a:cs typeface="Poppins"/>
                <a:sym typeface="Poppins"/>
              </a:rPr>
              <a:t>mark.burton@briwildlife.org</a:t>
            </a:r>
            <a:r>
              <a:rPr lang="en" sz="2000">
                <a:solidFill>
                  <a:schemeClr val="dk1"/>
                </a:solidFill>
                <a:latin typeface="Poppins"/>
                <a:ea typeface="Poppins"/>
                <a:cs typeface="Poppins"/>
                <a:sym typeface="Poppins"/>
              </a:rPr>
              <a:t> </a:t>
            </a:r>
            <a:endParaRPr>
              <a:latin typeface="Poppins"/>
              <a:ea typeface="Poppins"/>
              <a:cs typeface="Poppins"/>
              <a:sym typeface="Poppins"/>
            </a:endParaRPr>
          </a:p>
        </p:txBody>
      </p:sp>
      <p:pic>
        <p:nvPicPr>
          <p:cNvPr id="172" name="Google Shape;172;p31"/>
          <p:cNvPicPr preferRelativeResize="0"/>
          <p:nvPr/>
        </p:nvPicPr>
        <p:blipFill>
          <a:blip r:embed="rId5">
            <a:alphaModFix/>
          </a:blip>
          <a:stretch>
            <a:fillRect/>
          </a:stretch>
        </p:blipFill>
        <p:spPr>
          <a:xfrm>
            <a:off x="4717275" y="661263"/>
            <a:ext cx="3820975" cy="3820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5643279" y="-1010698"/>
            <a:ext cx="6207604" cy="6207604"/>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7B6B">
              <a:alpha val="55294"/>
            </a:srgbClr>
          </a:solidFill>
          <a:ln w="12700" cap="flat" cmpd="sng">
            <a:solidFill>
              <a:srgbClr val="000000"/>
            </a:solidFill>
            <a:prstDash val="solid"/>
            <a:round/>
            <a:headEnd type="none" w="sm" len="sm"/>
            <a:tailEnd type="none" w="sm" len="sm"/>
          </a:ln>
        </p:spPr>
        <p:txBody>
          <a:bodyPr spcFirstLastPara="1" wrap="square" lIns="45713" tIns="22850" rIns="45713" bIns="22850" anchor="t" anchorCtr="0">
            <a:noAutofit/>
          </a:bodyPr>
          <a:lstStyle/>
          <a:p>
            <a:pPr>
              <a:buClr>
                <a:schemeClr val="dk1"/>
              </a:buClr>
              <a:buSzPts val="1800"/>
            </a:pPr>
            <a:endParaRPr sz="900">
              <a:latin typeface="Calibri"/>
              <a:ea typeface="Calibri"/>
              <a:cs typeface="Calibri"/>
              <a:sym typeface="Calibri"/>
            </a:endParaRPr>
          </a:p>
        </p:txBody>
      </p:sp>
      <p:sp>
        <p:nvSpPr>
          <p:cNvPr id="90" name="Google Shape;90;p1"/>
          <p:cNvSpPr/>
          <p:nvPr/>
        </p:nvSpPr>
        <p:spPr>
          <a:xfrm>
            <a:off x="5643279" y="-1010698"/>
            <a:ext cx="6207760" cy="620776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mt="56000"/>
            </a:blip>
            <a:stretch>
              <a:fillRect l="-25001" r="-25001"/>
            </a:stretch>
          </a:blipFill>
          <a:ln>
            <a:noFill/>
          </a:ln>
          <a:effectLst>
            <a:outerShdw blurRad="57150" dist="19050" dir="5400000" algn="bl" rotWithShape="0">
              <a:srgbClr val="000000">
                <a:alpha val="50199"/>
              </a:srgbClr>
            </a:outerShdw>
            <a:reflection endPos="30000" dist="38100" dir="5400000" fadeDir="5400012" sy="-100000" algn="bl" rotWithShape="0"/>
          </a:effectLst>
        </p:spPr>
        <p:txBody>
          <a:bodyPr spcFirstLastPara="1" wrap="square" lIns="45713" tIns="22850" rIns="45713" bIns="22850" anchor="t" anchorCtr="0">
            <a:noAutofit/>
          </a:bodyPr>
          <a:lstStyle/>
          <a:p>
            <a:pPr>
              <a:buClr>
                <a:schemeClr val="dk1"/>
              </a:buClr>
              <a:buSzPts val="1800"/>
            </a:pPr>
            <a:endParaRPr sz="900">
              <a:latin typeface="Calibri"/>
              <a:ea typeface="Calibri"/>
              <a:cs typeface="Calibri"/>
              <a:sym typeface="Calibri"/>
            </a:endParaRPr>
          </a:p>
        </p:txBody>
      </p:sp>
      <p:sp>
        <p:nvSpPr>
          <p:cNvPr id="91" name="Google Shape;91;p1"/>
          <p:cNvSpPr txBox="1"/>
          <p:nvPr/>
        </p:nvSpPr>
        <p:spPr>
          <a:xfrm>
            <a:off x="225813" y="979513"/>
            <a:ext cx="5417400" cy="2400657"/>
          </a:xfrm>
          <a:prstGeom prst="rect">
            <a:avLst/>
          </a:prstGeom>
          <a:noFill/>
          <a:ln>
            <a:noFill/>
          </a:ln>
        </p:spPr>
        <p:txBody>
          <a:bodyPr spcFirstLastPara="1" wrap="square" lIns="0" tIns="0" rIns="0" bIns="0" anchor="t" anchorCtr="0">
            <a:spAutoFit/>
          </a:bodyPr>
          <a:lstStyle/>
          <a:p>
            <a:pPr>
              <a:buSzPts val="8000"/>
            </a:pPr>
            <a:r>
              <a:rPr lang="en-US" sz="2850" b="1">
                <a:solidFill>
                  <a:srgbClr val="070D55"/>
                </a:solidFill>
                <a:latin typeface="Poppins"/>
                <a:ea typeface="Poppins"/>
                <a:cs typeface="Poppins"/>
                <a:sym typeface="Poppins"/>
              </a:rPr>
              <a:t>Résultats de l'évaluation rapide des produits éclaircissants pour la peau (SLP):</a:t>
            </a:r>
            <a:endParaRPr sz="100"/>
          </a:p>
          <a:p>
            <a:pPr>
              <a:buClr>
                <a:schemeClr val="dk1"/>
              </a:buClr>
              <a:buSzPts val="1100"/>
            </a:pPr>
            <a:r>
              <a:rPr lang="en-US" sz="2100" b="1">
                <a:solidFill>
                  <a:srgbClr val="070D55"/>
                </a:solidFill>
                <a:latin typeface="Poppins"/>
                <a:ea typeface="Poppins"/>
                <a:cs typeface="Poppins"/>
                <a:sym typeface="Poppins"/>
              </a:rPr>
              <a:t>Évolution des tendances en matière de distribution et d'importation</a:t>
            </a:r>
            <a:endParaRPr sz="2100" b="1">
              <a:solidFill>
                <a:srgbClr val="070D55"/>
              </a:solidFill>
              <a:latin typeface="Poppins"/>
              <a:ea typeface="Poppins"/>
              <a:cs typeface="Poppins"/>
              <a:sym typeface="Poppins"/>
            </a:endParaRPr>
          </a:p>
        </p:txBody>
      </p:sp>
      <p:sp>
        <p:nvSpPr>
          <p:cNvPr id="92" name="Google Shape;92;p1"/>
          <p:cNvSpPr txBox="1"/>
          <p:nvPr/>
        </p:nvSpPr>
        <p:spPr>
          <a:xfrm>
            <a:off x="270266" y="3881588"/>
            <a:ext cx="5559000" cy="947054"/>
          </a:xfrm>
          <a:prstGeom prst="rect">
            <a:avLst/>
          </a:prstGeom>
          <a:noFill/>
          <a:ln>
            <a:noFill/>
          </a:ln>
        </p:spPr>
        <p:txBody>
          <a:bodyPr spcFirstLastPara="1" wrap="square" lIns="0" tIns="0" rIns="0" bIns="0" anchor="t" anchorCtr="0">
            <a:spAutoFit/>
          </a:bodyPr>
          <a:lstStyle/>
          <a:p>
            <a:pPr>
              <a:lnSpc>
                <a:spcPct val="140019"/>
              </a:lnSpc>
              <a:buClr>
                <a:srgbClr val="071C2B"/>
              </a:buClr>
              <a:buSzPts val="2019"/>
            </a:pPr>
            <a:r>
              <a:rPr lang="en-US" sz="1010">
                <a:solidFill>
                  <a:srgbClr val="071C2B"/>
                </a:solidFill>
                <a:latin typeface="Poppins"/>
                <a:ea typeface="Poppins"/>
                <a:cs typeface="Poppins"/>
                <a:sym typeface="Poppins"/>
              </a:rPr>
              <a:t>Biodiversity Research Institute </a:t>
            </a:r>
            <a:endParaRPr sz="700"/>
          </a:p>
          <a:p>
            <a:pPr>
              <a:buSzPts val="2019"/>
            </a:pPr>
            <a:endParaRPr sz="700"/>
          </a:p>
          <a:p>
            <a:pPr>
              <a:buClr>
                <a:schemeClr val="dk1"/>
              </a:buClr>
              <a:buSzPts val="1100"/>
            </a:pPr>
            <a:r>
              <a:rPr lang="en-US" sz="1010">
                <a:solidFill>
                  <a:srgbClr val="071C2B"/>
                </a:solidFill>
                <a:latin typeface="Poppins"/>
                <a:ea typeface="Poppins"/>
                <a:cs typeface="Poppins"/>
                <a:sym typeface="Poppins"/>
              </a:rPr>
              <a:t>GEF 10810 : Élimination des produits éclaircissants pour la peau contenant du mercure</a:t>
            </a:r>
            <a:endParaRPr sz="1010">
              <a:solidFill>
                <a:srgbClr val="071C2B"/>
              </a:solidFill>
              <a:latin typeface="Poppins"/>
              <a:ea typeface="Poppins"/>
              <a:cs typeface="Poppins"/>
              <a:sym typeface="Poppins"/>
            </a:endParaRPr>
          </a:p>
          <a:p>
            <a:pPr>
              <a:buClr>
                <a:schemeClr val="dk1"/>
              </a:buClr>
              <a:buSzPts val="1100"/>
            </a:pPr>
            <a:r>
              <a:rPr lang="en-US" sz="1010">
                <a:solidFill>
                  <a:srgbClr val="071C2B"/>
                </a:solidFill>
                <a:latin typeface="Poppins"/>
                <a:ea typeface="Poppins"/>
                <a:cs typeface="Poppins"/>
                <a:sym typeface="Poppins"/>
              </a:rPr>
              <a:t>Atelier de formation douanière</a:t>
            </a:r>
            <a:endParaRPr sz="1010">
              <a:solidFill>
                <a:srgbClr val="071C2B"/>
              </a:solidFill>
              <a:latin typeface="Poppins"/>
              <a:ea typeface="Poppins"/>
              <a:cs typeface="Poppins"/>
              <a:sym typeface="Poppins"/>
            </a:endParaRPr>
          </a:p>
          <a:p>
            <a:pPr>
              <a:buClr>
                <a:schemeClr val="dk1"/>
              </a:buClr>
              <a:buSzPts val="1100"/>
            </a:pPr>
            <a:endParaRPr sz="1010">
              <a:solidFill>
                <a:srgbClr val="071C2B"/>
              </a:solidFill>
              <a:latin typeface="Poppins"/>
              <a:ea typeface="Poppins"/>
              <a:cs typeface="Poppins"/>
              <a:sym typeface="Poppins"/>
            </a:endParaRPr>
          </a:p>
          <a:p>
            <a:pPr>
              <a:buSzPts val="2019"/>
            </a:pPr>
            <a:r>
              <a:rPr lang="en-US" sz="1010">
                <a:solidFill>
                  <a:srgbClr val="071C2B"/>
                </a:solidFill>
                <a:latin typeface="Poppins"/>
                <a:ea typeface="Poppins"/>
                <a:cs typeface="Poppins"/>
                <a:sym typeface="Poppins"/>
              </a:rPr>
              <a:t>Libreville, Gabon</a:t>
            </a:r>
            <a:endParaRPr sz="1010">
              <a:solidFill>
                <a:srgbClr val="071C2B"/>
              </a:solidFill>
              <a:latin typeface="Poppins"/>
              <a:ea typeface="Poppins"/>
              <a:cs typeface="Poppins"/>
              <a:sym typeface="Poppi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99" name="Google Shape;99;p2"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sp>
        <p:nvSpPr>
          <p:cNvPr id="100" name="Google Shape;100;p2"/>
          <p:cNvSpPr txBox="1"/>
          <p:nvPr/>
        </p:nvSpPr>
        <p:spPr>
          <a:xfrm>
            <a:off x="400050" y="205979"/>
            <a:ext cx="8411619" cy="603647"/>
          </a:xfrm>
          <a:prstGeom prst="rect">
            <a:avLst/>
          </a:prstGeom>
          <a:noFill/>
          <a:ln>
            <a:noFill/>
          </a:ln>
        </p:spPr>
        <p:txBody>
          <a:bodyPr spcFirstLastPara="1" wrap="square" lIns="68575" tIns="34288" rIns="68575" bIns="34288" anchor="b" anchorCtr="0">
            <a:normAutofit/>
          </a:bodyPr>
          <a:lstStyle/>
          <a:p>
            <a:pPr>
              <a:lnSpc>
                <a:spcPct val="90000"/>
              </a:lnSpc>
              <a:buClr>
                <a:srgbClr val="070D55"/>
              </a:buClr>
              <a:buSzPts val="6600"/>
            </a:pPr>
            <a:r>
              <a:rPr lang="en-US" sz="3300" b="1">
                <a:solidFill>
                  <a:srgbClr val="070D55"/>
                </a:solidFill>
              </a:rPr>
              <a:t>Ordre du jour</a:t>
            </a:r>
            <a:endParaRPr sz="700"/>
          </a:p>
        </p:txBody>
      </p:sp>
      <p:cxnSp>
        <p:nvCxnSpPr>
          <p:cNvPr id="101" name="Google Shape;101;p2"/>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02" name="Google Shape;102;p2"/>
          <p:cNvSpPr txBox="1"/>
          <p:nvPr/>
        </p:nvSpPr>
        <p:spPr>
          <a:xfrm>
            <a:off x="72898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
        <p:nvSpPr>
          <p:cNvPr id="103" name="Google Shape;103;p2"/>
          <p:cNvSpPr txBox="1"/>
          <p:nvPr/>
        </p:nvSpPr>
        <p:spPr>
          <a:xfrm>
            <a:off x="366188" y="1521225"/>
            <a:ext cx="4619100" cy="1432700"/>
          </a:xfrm>
          <a:prstGeom prst="rect">
            <a:avLst/>
          </a:prstGeom>
          <a:noFill/>
          <a:ln>
            <a:noFill/>
          </a:ln>
        </p:spPr>
        <p:txBody>
          <a:bodyPr spcFirstLastPara="1" wrap="square" lIns="0" tIns="0" rIns="0" bIns="0" anchor="t" anchorCtr="0">
            <a:spAutoFit/>
          </a:bodyPr>
          <a:lstStyle/>
          <a:p>
            <a:pPr marL="257175" indent="-257175">
              <a:lnSpc>
                <a:spcPct val="150000"/>
              </a:lnSpc>
              <a:buClr>
                <a:srgbClr val="070D55"/>
              </a:buClr>
              <a:buSzPts val="4200"/>
              <a:buFont typeface="Arial"/>
              <a:buChar char="•"/>
            </a:pPr>
            <a:r>
              <a:rPr lang="en-US" b="1">
                <a:solidFill>
                  <a:srgbClr val="070D55"/>
                </a:solidFill>
                <a:latin typeface="Fira Sans"/>
                <a:ea typeface="Fira Sans"/>
                <a:cs typeface="Fira Sans"/>
                <a:sym typeface="Fira Sans"/>
              </a:rPr>
              <a:t>Contexte du projet FEM 10810 - Composante 2</a:t>
            </a:r>
            <a:endParaRPr sz="700"/>
          </a:p>
          <a:p>
            <a:pPr marL="257175" indent="-257175">
              <a:lnSpc>
                <a:spcPct val="200000"/>
              </a:lnSpc>
              <a:buClr>
                <a:srgbClr val="070D55"/>
              </a:buClr>
              <a:buSzPts val="4200"/>
              <a:buFont typeface="Arial"/>
              <a:buChar char="•"/>
            </a:pPr>
            <a:r>
              <a:rPr lang="en-US" b="1">
                <a:solidFill>
                  <a:srgbClr val="070D55"/>
                </a:solidFill>
                <a:latin typeface="Fira Sans"/>
                <a:ea typeface="Fira Sans"/>
                <a:cs typeface="Fira Sans"/>
                <a:sym typeface="Fira Sans"/>
              </a:rPr>
              <a:t>Protocole d'échantillonnage</a:t>
            </a:r>
            <a:endParaRPr sz="700"/>
          </a:p>
          <a:p>
            <a:pPr marL="228600" indent="-247650">
              <a:lnSpc>
                <a:spcPct val="200000"/>
              </a:lnSpc>
              <a:buClr>
                <a:srgbClr val="070D55"/>
              </a:buClr>
              <a:buSzPts val="4200"/>
              <a:buChar char="•"/>
            </a:pPr>
            <a:r>
              <a:rPr lang="en-US" b="1">
                <a:solidFill>
                  <a:srgbClr val="070D55"/>
                </a:solidFill>
                <a:latin typeface="Fira Sans"/>
                <a:ea typeface="Fira Sans"/>
                <a:cs typeface="Fira Sans"/>
                <a:sym typeface="Fira Sans"/>
              </a:rPr>
              <a:t>Protocole d'essai</a:t>
            </a:r>
            <a:endParaRPr sz="700"/>
          </a:p>
          <a:p>
            <a:pPr marL="228600" indent="-247650">
              <a:lnSpc>
                <a:spcPct val="115000"/>
              </a:lnSpc>
              <a:buClr>
                <a:srgbClr val="070D55"/>
              </a:buClr>
              <a:buSzPts val="4200"/>
              <a:buChar char="•"/>
            </a:pPr>
            <a:r>
              <a:rPr lang="en-US" b="1">
                <a:solidFill>
                  <a:srgbClr val="070D55"/>
                </a:solidFill>
                <a:latin typeface="Fira Sans"/>
                <a:ea typeface="Fira Sans"/>
                <a:cs typeface="Fira Sans"/>
                <a:sym typeface="Fira Sans"/>
              </a:rPr>
              <a:t>Tendances préliminaires</a:t>
            </a:r>
            <a:endParaRPr b="1">
              <a:solidFill>
                <a:srgbClr val="070D55"/>
              </a:solidFill>
              <a:latin typeface="Fira Sans"/>
              <a:ea typeface="Fira Sans"/>
              <a:cs typeface="Fira Sans"/>
              <a:sym typeface="Fira Sans"/>
            </a:endParaRPr>
          </a:p>
        </p:txBody>
      </p:sp>
      <p:pic>
        <p:nvPicPr>
          <p:cNvPr id="104" name="Google Shape;104;p2"/>
          <p:cNvPicPr preferRelativeResize="0"/>
          <p:nvPr/>
        </p:nvPicPr>
        <p:blipFill rotWithShape="1">
          <a:blip r:embed="rId4">
            <a:alphaModFix/>
          </a:blip>
          <a:srcRect/>
          <a:stretch/>
        </p:blipFill>
        <p:spPr>
          <a:xfrm>
            <a:off x="5052000" y="1339963"/>
            <a:ext cx="3931127" cy="2692688"/>
          </a:xfrm>
          <a:prstGeom prst="rect">
            <a:avLst/>
          </a:prstGeom>
          <a:noFill/>
          <a:ln>
            <a:noFill/>
          </a:ln>
        </p:spPr>
      </p:pic>
      <p:sp>
        <p:nvSpPr>
          <p:cNvPr id="105" name="Google Shape;105;p2"/>
          <p:cNvSpPr txBox="1"/>
          <p:nvPr/>
        </p:nvSpPr>
        <p:spPr>
          <a:xfrm>
            <a:off x="6781800" y="1196270"/>
            <a:ext cx="1827209" cy="323145"/>
          </a:xfrm>
          <a:prstGeom prst="rect">
            <a:avLst/>
          </a:prstGeom>
          <a:noFill/>
          <a:ln>
            <a:noFill/>
          </a:ln>
        </p:spPr>
        <p:txBody>
          <a:bodyPr spcFirstLastPara="1" wrap="square" lIns="45713" tIns="22850" rIns="45713" bIns="22850" anchor="t" anchorCtr="0">
            <a:spAutoFit/>
          </a:bodyPr>
          <a:lstStyle/>
          <a:p>
            <a:pPr algn="r">
              <a:buSzPts val="1800"/>
            </a:pPr>
            <a:r>
              <a:rPr lang="en-US" sz="900" b="1">
                <a:solidFill>
                  <a:schemeClr val="lt1"/>
                </a:solidFill>
                <a:latin typeface="Calibri"/>
                <a:ea typeface="Calibri"/>
                <a:cs typeface="Calibri"/>
                <a:sym typeface="Calibri"/>
              </a:rPr>
              <a:t>PSC Meeting – Libreville, Gabon </a:t>
            </a:r>
            <a:endParaRPr sz="700"/>
          </a:p>
          <a:p>
            <a:pPr algn="r">
              <a:buSzPts val="1800"/>
            </a:pPr>
            <a:r>
              <a:rPr lang="en-US" sz="900" b="1">
                <a:solidFill>
                  <a:schemeClr val="lt1"/>
                </a:solidFill>
                <a:latin typeface="Calibri"/>
                <a:ea typeface="Calibri"/>
                <a:cs typeface="Calibri"/>
                <a:sym typeface="Calibri"/>
              </a:rPr>
              <a:t>Jan. 2025</a:t>
            </a:r>
            <a:endParaRPr sz="700"/>
          </a:p>
        </p:txBody>
      </p:sp>
      <p:pic>
        <p:nvPicPr>
          <p:cNvPr id="106" name="Google Shape;106;p2"/>
          <p:cNvPicPr preferRelativeResize="0"/>
          <p:nvPr/>
        </p:nvPicPr>
        <p:blipFill rotWithShape="1">
          <a:blip r:embed="rId5">
            <a:alphaModFix/>
          </a:blip>
          <a:srcRect/>
          <a:stretch/>
        </p:blipFill>
        <p:spPr>
          <a:xfrm>
            <a:off x="8256942" y="358069"/>
            <a:ext cx="474977" cy="3557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113" name="Google Shape;113;p3"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sp>
        <p:nvSpPr>
          <p:cNvPr id="114" name="Google Shape;114;p3"/>
          <p:cNvSpPr txBox="1"/>
          <p:nvPr/>
        </p:nvSpPr>
        <p:spPr>
          <a:xfrm>
            <a:off x="400050" y="205979"/>
            <a:ext cx="8411619" cy="603647"/>
          </a:xfrm>
          <a:prstGeom prst="rect">
            <a:avLst/>
          </a:prstGeom>
          <a:noFill/>
          <a:ln>
            <a:noFill/>
          </a:ln>
        </p:spPr>
        <p:txBody>
          <a:bodyPr spcFirstLastPara="1" wrap="square" lIns="68575" tIns="34288" rIns="68575" bIns="34288" anchor="b" anchorCtr="0">
            <a:normAutofit/>
          </a:bodyPr>
          <a:lstStyle/>
          <a:p>
            <a:pPr>
              <a:lnSpc>
                <a:spcPct val="90000"/>
              </a:lnSpc>
              <a:buClr>
                <a:srgbClr val="070D55"/>
              </a:buClr>
              <a:buSzPts val="5610"/>
            </a:pPr>
            <a:r>
              <a:rPr lang="en-US" sz="2505" b="1">
                <a:solidFill>
                  <a:srgbClr val="070D55"/>
                </a:solidFill>
              </a:rPr>
              <a:t>FEM 10810 -  Composantes et résultats du projet</a:t>
            </a:r>
            <a:endParaRPr sz="295"/>
          </a:p>
        </p:txBody>
      </p:sp>
      <p:cxnSp>
        <p:nvCxnSpPr>
          <p:cNvPr id="115" name="Google Shape;115;p3"/>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16" name="Google Shape;116;p3"/>
          <p:cNvSpPr/>
          <p:nvPr/>
        </p:nvSpPr>
        <p:spPr>
          <a:xfrm>
            <a:off x="0" y="1042483"/>
            <a:ext cx="1637878" cy="3057960"/>
          </a:xfrm>
          <a:custGeom>
            <a:avLst/>
            <a:gdLst/>
            <a:ahLst/>
            <a:cxnLst/>
            <a:rect l="l" t="t" r="r" b="b"/>
            <a:pathLst>
              <a:path w="893794" h="1593725" extrusionOk="0">
                <a:moveTo>
                  <a:pt x="0" y="0"/>
                </a:moveTo>
                <a:lnTo>
                  <a:pt x="893794" y="0"/>
                </a:lnTo>
                <a:lnTo>
                  <a:pt x="893794" y="1593725"/>
                </a:lnTo>
                <a:lnTo>
                  <a:pt x="0" y="1593725"/>
                </a:lnTo>
                <a:close/>
              </a:path>
            </a:pathLst>
          </a:custGeom>
          <a:blipFill rotWithShape="1">
            <a:blip r:embed="rId4">
              <a:alphaModFix/>
            </a:blip>
            <a:stretch>
              <a:fillRect l="-58342" r="-122880"/>
            </a:stretch>
          </a:blipFill>
          <a:ln>
            <a:noFill/>
          </a:ln>
        </p:spPr>
        <p:txBody>
          <a:bodyPr spcFirstLastPara="1" wrap="square" lIns="45713" tIns="22850" rIns="45713" bIns="22850" anchor="t" anchorCtr="0">
            <a:noAutofit/>
          </a:bodyPr>
          <a:lstStyle/>
          <a:p>
            <a:pPr>
              <a:buSzPts val="1800"/>
            </a:pPr>
            <a:endParaRPr sz="900">
              <a:solidFill>
                <a:schemeClr val="dk1"/>
              </a:solidFill>
              <a:latin typeface="Calibri"/>
              <a:ea typeface="Calibri"/>
              <a:cs typeface="Calibri"/>
              <a:sym typeface="Calibri"/>
            </a:endParaRPr>
          </a:p>
        </p:txBody>
      </p:sp>
      <p:sp>
        <p:nvSpPr>
          <p:cNvPr id="117" name="Google Shape;117;p3"/>
          <p:cNvSpPr/>
          <p:nvPr/>
        </p:nvSpPr>
        <p:spPr>
          <a:xfrm>
            <a:off x="8060118" y="307544"/>
            <a:ext cx="509422" cy="502082"/>
          </a:xfrm>
          <a:custGeom>
            <a:avLst/>
            <a:gdLst/>
            <a:ahLst/>
            <a:cxnLst/>
            <a:rect l="l" t="t" r="r" b="b"/>
            <a:pathLst>
              <a:path w="1174460" h="1174460" extrusionOk="0">
                <a:moveTo>
                  <a:pt x="0" y="0"/>
                </a:moveTo>
                <a:lnTo>
                  <a:pt x="1174460" y="0"/>
                </a:lnTo>
                <a:lnTo>
                  <a:pt x="1174460" y="1174460"/>
                </a:lnTo>
                <a:lnTo>
                  <a:pt x="0" y="1174460"/>
                </a:lnTo>
                <a:lnTo>
                  <a:pt x="0" y="0"/>
                </a:lnTo>
                <a:close/>
              </a:path>
            </a:pathLst>
          </a:custGeom>
          <a:blipFill rotWithShape="1">
            <a:blip r:embed="rId5">
              <a:alphaModFix/>
            </a:blip>
            <a:stretch>
              <a:fillRect/>
            </a:stretch>
          </a:blipFill>
          <a:ln>
            <a:noFill/>
          </a:ln>
        </p:spPr>
        <p:txBody>
          <a:bodyPr spcFirstLastPara="1" wrap="square" lIns="45713" tIns="22850" rIns="45713" bIns="22850" anchor="t" anchorCtr="0">
            <a:noAutofit/>
          </a:bodyPr>
          <a:lstStyle/>
          <a:p>
            <a:pPr>
              <a:buSzPts val="1800"/>
            </a:pPr>
            <a:endParaRPr sz="900">
              <a:solidFill>
                <a:schemeClr val="dk1"/>
              </a:solidFill>
              <a:latin typeface="Calibri"/>
              <a:ea typeface="Calibri"/>
              <a:cs typeface="Calibri"/>
              <a:sym typeface="Calibri"/>
            </a:endParaRPr>
          </a:p>
        </p:txBody>
      </p:sp>
      <p:sp>
        <p:nvSpPr>
          <p:cNvPr id="118" name="Google Shape;118;p3"/>
          <p:cNvSpPr/>
          <p:nvPr/>
        </p:nvSpPr>
        <p:spPr>
          <a:xfrm>
            <a:off x="1963362" y="1035421"/>
            <a:ext cx="5791200" cy="457200"/>
          </a:xfrm>
          <a:prstGeom prst="roundRect">
            <a:avLst>
              <a:gd name="adj" fmla="val 16667"/>
            </a:avLst>
          </a:prstGeom>
          <a:solidFill>
            <a:srgbClr val="34639B">
              <a:alpha val="49803"/>
            </a:srgbClr>
          </a:solidFill>
          <a:ln w="25400" cap="flat" cmpd="sng">
            <a:solidFill>
              <a:srgbClr val="070D55"/>
            </a:solidFill>
            <a:prstDash val="solid"/>
            <a:round/>
            <a:headEnd type="none" w="sm" len="sm"/>
            <a:tailEnd type="none" w="sm" len="sm"/>
          </a:ln>
        </p:spPr>
        <p:txBody>
          <a:bodyPr spcFirstLastPara="1" wrap="square" lIns="45713" tIns="22850" rIns="45713" bIns="22850" anchor="ctr" anchorCtr="0">
            <a:noAutofit/>
          </a:bodyPr>
          <a:lstStyle/>
          <a:p>
            <a:pPr marL="228600" indent="-177800">
              <a:buClr>
                <a:schemeClr val="lt1"/>
              </a:buClr>
              <a:buSzPts val="2000"/>
              <a:buFont typeface="Poppins"/>
              <a:buAutoNum type="arabicPeriod"/>
            </a:pPr>
            <a:r>
              <a:rPr lang="en-US" sz="1000">
                <a:solidFill>
                  <a:schemeClr val="lt1"/>
                </a:solidFill>
                <a:latin typeface="Poppins"/>
                <a:ea typeface="Poppins"/>
                <a:cs typeface="Poppins"/>
                <a:sym typeface="Poppins"/>
              </a:rPr>
              <a:t>Renforcer la capacité nationale en matière de législation, d’application, de conformité et de stratégies de sensibilisation </a:t>
            </a:r>
            <a:endParaRPr sz="700"/>
          </a:p>
        </p:txBody>
      </p:sp>
      <p:sp>
        <p:nvSpPr>
          <p:cNvPr id="119" name="Google Shape;119;p3"/>
          <p:cNvSpPr/>
          <p:nvPr/>
        </p:nvSpPr>
        <p:spPr>
          <a:xfrm>
            <a:off x="1963362" y="2009823"/>
            <a:ext cx="5791200" cy="457200"/>
          </a:xfrm>
          <a:prstGeom prst="roundRect">
            <a:avLst>
              <a:gd name="adj" fmla="val 16667"/>
            </a:avLst>
          </a:prstGeom>
          <a:solidFill>
            <a:srgbClr val="34639B"/>
          </a:solidFill>
          <a:ln w="25400" cap="flat" cmpd="sng">
            <a:solidFill>
              <a:srgbClr val="070D55"/>
            </a:solidFill>
            <a:prstDash val="solid"/>
            <a:round/>
            <a:headEnd type="none" w="sm" len="sm"/>
            <a:tailEnd type="none" w="sm" len="sm"/>
          </a:ln>
        </p:spPr>
        <p:txBody>
          <a:bodyPr spcFirstLastPara="1" wrap="square" lIns="45713" tIns="22850" rIns="45713" bIns="22850" anchor="ctr" anchorCtr="0">
            <a:noAutofit/>
          </a:bodyPr>
          <a:lstStyle/>
          <a:p>
            <a:pPr>
              <a:buSzPts val="2000"/>
            </a:pPr>
            <a:r>
              <a:rPr lang="en-US" sz="1000" b="1">
                <a:solidFill>
                  <a:schemeClr val="lt1"/>
                </a:solidFill>
                <a:latin typeface="Poppins"/>
                <a:ea typeface="Poppins"/>
                <a:cs typeface="Poppins"/>
                <a:sym typeface="Poppins"/>
              </a:rPr>
              <a:t>2</a:t>
            </a:r>
            <a:r>
              <a:rPr lang="en-US" sz="1000">
                <a:solidFill>
                  <a:schemeClr val="lt1"/>
                </a:solidFill>
                <a:latin typeface="Poppins"/>
                <a:ea typeface="Poppins"/>
                <a:cs typeface="Poppins"/>
                <a:sym typeface="Poppins"/>
              </a:rPr>
              <a:t>. </a:t>
            </a:r>
            <a:r>
              <a:rPr lang="en-US" sz="1200" b="1">
                <a:solidFill>
                  <a:srgbClr val="FFFFFF"/>
                </a:solidFill>
                <a:latin typeface="Century Gothic"/>
                <a:ea typeface="Century Gothic"/>
                <a:cs typeface="Century Gothic"/>
                <a:sym typeface="Century Gothic"/>
              </a:rPr>
              <a:t>Réduire ou arrêter la production, le commerce et la distribution des SLP dans les pays du projet</a:t>
            </a:r>
            <a:endParaRPr sz="1000">
              <a:solidFill>
                <a:schemeClr val="lt1"/>
              </a:solidFill>
              <a:latin typeface="Poppins"/>
              <a:ea typeface="Poppins"/>
              <a:cs typeface="Poppins"/>
              <a:sym typeface="Poppins"/>
            </a:endParaRPr>
          </a:p>
        </p:txBody>
      </p:sp>
      <p:sp>
        <p:nvSpPr>
          <p:cNvPr id="120" name="Google Shape;120;p3"/>
          <p:cNvSpPr txBox="1"/>
          <p:nvPr/>
        </p:nvSpPr>
        <p:spPr>
          <a:xfrm>
            <a:off x="2095500" y="1493907"/>
            <a:ext cx="4953000" cy="507811"/>
          </a:xfrm>
          <a:prstGeom prst="rect">
            <a:avLst/>
          </a:prstGeom>
          <a:noFill/>
          <a:ln>
            <a:noFill/>
          </a:ln>
        </p:spPr>
        <p:txBody>
          <a:bodyPr spcFirstLastPara="1" wrap="square" lIns="45713" tIns="22850" rIns="45713" bIns="22850" anchor="t" anchorCtr="0">
            <a:spAutoFit/>
          </a:bodyPr>
          <a:lstStyle/>
          <a:p>
            <a:pPr>
              <a:buSzPts val="2000"/>
            </a:pPr>
            <a:r>
              <a:rPr lang="en-US" sz="1000">
                <a:solidFill>
                  <a:srgbClr val="34639B"/>
                </a:solidFill>
                <a:latin typeface="Poppins"/>
                <a:ea typeface="Poppins"/>
                <a:cs typeface="Poppins"/>
                <a:sym typeface="Poppins"/>
              </a:rPr>
              <a:t>Les pays du projet ayant renforcé leur capacité à élaborer des stratégies d’application et de conformité pour soutenir la législation sur les produits éclaircissants pour la peau (SLP)</a:t>
            </a:r>
            <a:endParaRPr sz="700"/>
          </a:p>
        </p:txBody>
      </p:sp>
      <p:sp>
        <p:nvSpPr>
          <p:cNvPr id="121" name="Google Shape;121;p3"/>
          <p:cNvSpPr txBox="1"/>
          <p:nvPr/>
        </p:nvSpPr>
        <p:spPr>
          <a:xfrm>
            <a:off x="2095500" y="2471976"/>
            <a:ext cx="4953000" cy="353923"/>
          </a:xfrm>
          <a:prstGeom prst="rect">
            <a:avLst/>
          </a:prstGeom>
          <a:noFill/>
          <a:ln>
            <a:noFill/>
          </a:ln>
        </p:spPr>
        <p:txBody>
          <a:bodyPr spcFirstLastPara="1" wrap="square" lIns="45713" tIns="22850" rIns="45713" bIns="22850" anchor="t" anchorCtr="0">
            <a:spAutoFit/>
          </a:bodyPr>
          <a:lstStyle/>
          <a:p>
            <a:pPr>
              <a:buSzPts val="2000"/>
            </a:pPr>
            <a:r>
              <a:rPr lang="en-US" sz="1000" b="1">
                <a:solidFill>
                  <a:srgbClr val="070D55"/>
                </a:solidFill>
                <a:latin typeface="Poppins"/>
                <a:ea typeface="Poppins"/>
                <a:cs typeface="Poppins"/>
                <a:sym typeface="Poppins"/>
              </a:rPr>
              <a:t>Meilleure compréhension et capacité à surveiller les marchés locaux et en ligne des SLP, y compris la production, la distribution et l’utilisation</a:t>
            </a:r>
            <a:endParaRPr sz="700"/>
          </a:p>
        </p:txBody>
      </p:sp>
      <p:sp>
        <p:nvSpPr>
          <p:cNvPr id="122" name="Google Shape;122;p3"/>
          <p:cNvSpPr/>
          <p:nvPr/>
        </p:nvSpPr>
        <p:spPr>
          <a:xfrm>
            <a:off x="1963362" y="2965787"/>
            <a:ext cx="5791200" cy="457200"/>
          </a:xfrm>
          <a:prstGeom prst="roundRect">
            <a:avLst>
              <a:gd name="adj" fmla="val 16667"/>
            </a:avLst>
          </a:prstGeom>
          <a:solidFill>
            <a:srgbClr val="34639B">
              <a:alpha val="49803"/>
            </a:srgbClr>
          </a:solidFill>
          <a:ln w="25400" cap="flat" cmpd="sng">
            <a:solidFill>
              <a:srgbClr val="070D55"/>
            </a:solidFill>
            <a:prstDash val="solid"/>
            <a:round/>
            <a:headEnd type="none" w="sm" len="sm"/>
            <a:tailEnd type="none" w="sm" len="sm"/>
          </a:ln>
        </p:spPr>
        <p:txBody>
          <a:bodyPr spcFirstLastPara="1" wrap="square" lIns="45713" tIns="22850" rIns="45713" bIns="22850" anchor="ctr" anchorCtr="0">
            <a:noAutofit/>
          </a:bodyPr>
          <a:lstStyle/>
          <a:p>
            <a:pPr>
              <a:buSzPts val="2000"/>
            </a:pPr>
            <a:r>
              <a:rPr lang="en-US" sz="1000">
                <a:solidFill>
                  <a:schemeClr val="lt1"/>
                </a:solidFill>
                <a:latin typeface="Poppins"/>
                <a:ea typeface="Poppins"/>
                <a:cs typeface="Poppins"/>
                <a:sym typeface="Poppins"/>
              </a:rPr>
              <a:t>3. </a:t>
            </a:r>
            <a:r>
              <a:rPr lang="en-US" sz="1200">
                <a:solidFill>
                  <a:srgbClr val="FFFFFF"/>
                </a:solidFill>
                <a:latin typeface="Century Gothic"/>
                <a:ea typeface="Century Gothic"/>
                <a:cs typeface="Century Gothic"/>
                <a:sym typeface="Century Gothic"/>
              </a:rPr>
              <a:t>Gestion des connaissances au niveau mondial</a:t>
            </a:r>
            <a:endParaRPr sz="700"/>
          </a:p>
        </p:txBody>
      </p:sp>
      <p:sp>
        <p:nvSpPr>
          <p:cNvPr id="123" name="Google Shape;123;p3"/>
          <p:cNvSpPr txBox="1"/>
          <p:nvPr/>
        </p:nvSpPr>
        <p:spPr>
          <a:xfrm>
            <a:off x="2095500" y="3435519"/>
            <a:ext cx="4953000" cy="507811"/>
          </a:xfrm>
          <a:prstGeom prst="rect">
            <a:avLst/>
          </a:prstGeom>
          <a:noFill/>
          <a:ln>
            <a:noFill/>
          </a:ln>
        </p:spPr>
        <p:txBody>
          <a:bodyPr spcFirstLastPara="1" wrap="square" lIns="45713" tIns="22850" rIns="45713" bIns="22850" anchor="t" anchorCtr="0">
            <a:spAutoFit/>
          </a:bodyPr>
          <a:lstStyle/>
          <a:p>
            <a:pPr>
              <a:buClr>
                <a:schemeClr val="dk1"/>
              </a:buClr>
              <a:buSzPts val="1100"/>
            </a:pPr>
            <a:r>
              <a:rPr lang="en-US" sz="1000">
                <a:solidFill>
                  <a:srgbClr val="34639B"/>
                </a:solidFill>
                <a:latin typeface="Poppins"/>
                <a:ea typeface="Poppins"/>
                <a:cs typeface="Poppins"/>
                <a:sym typeface="Poppins"/>
              </a:rPr>
              <a:t>Campagne de sensibilisation mondiale</a:t>
            </a:r>
            <a:endParaRPr sz="1000">
              <a:solidFill>
                <a:srgbClr val="34639B"/>
              </a:solidFill>
              <a:latin typeface="Poppins"/>
              <a:ea typeface="Poppins"/>
              <a:cs typeface="Poppins"/>
              <a:sym typeface="Poppins"/>
            </a:endParaRPr>
          </a:p>
          <a:p>
            <a:pPr>
              <a:buClr>
                <a:schemeClr val="dk1"/>
              </a:buClr>
              <a:buSzPts val="1100"/>
            </a:pPr>
            <a:r>
              <a:rPr lang="en-US" sz="1000">
                <a:solidFill>
                  <a:srgbClr val="34639B"/>
                </a:solidFill>
                <a:latin typeface="Poppins"/>
                <a:ea typeface="Poppins"/>
                <a:cs typeface="Poppins"/>
                <a:sym typeface="Poppins"/>
              </a:rPr>
              <a:t>Communauté de pratique – Groupe de parties prenantes du projet</a:t>
            </a:r>
            <a:endParaRPr sz="1000">
              <a:solidFill>
                <a:srgbClr val="34639B"/>
              </a:solidFill>
              <a:latin typeface="Poppins"/>
              <a:ea typeface="Poppins"/>
              <a:cs typeface="Poppins"/>
              <a:sym typeface="Poppins"/>
            </a:endParaRPr>
          </a:p>
          <a:p>
            <a:pPr>
              <a:buSzPts val="2000"/>
            </a:pPr>
            <a:r>
              <a:rPr lang="en-US" sz="1000">
                <a:solidFill>
                  <a:srgbClr val="34639B"/>
                </a:solidFill>
                <a:latin typeface="Poppins"/>
                <a:ea typeface="Poppins"/>
                <a:cs typeface="Poppins"/>
                <a:sym typeface="Poppins"/>
              </a:rPr>
              <a:t>Centre de connaissances</a:t>
            </a:r>
            <a:endParaRPr sz="1000">
              <a:solidFill>
                <a:srgbClr val="34639B"/>
              </a:solidFill>
              <a:latin typeface="Poppins"/>
              <a:ea typeface="Poppins"/>
              <a:cs typeface="Poppins"/>
              <a:sym typeface="Poppins"/>
            </a:endParaRPr>
          </a:p>
        </p:txBody>
      </p:sp>
      <p:sp>
        <p:nvSpPr>
          <p:cNvPr id="124" name="Google Shape;124;p3"/>
          <p:cNvSpPr txBox="1"/>
          <p:nvPr/>
        </p:nvSpPr>
        <p:spPr>
          <a:xfrm>
            <a:off x="72898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131" name="Google Shape;131;p4"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sp>
        <p:nvSpPr>
          <p:cNvPr id="132" name="Google Shape;132;p4"/>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92500" lnSpcReduction="20000"/>
          </a:bodyPr>
          <a:lstStyle/>
          <a:p>
            <a:pPr>
              <a:lnSpc>
                <a:spcPct val="90000"/>
              </a:lnSpc>
              <a:buClr>
                <a:srgbClr val="070D55"/>
              </a:buClr>
              <a:buSzPct val="100000"/>
            </a:pPr>
            <a:r>
              <a:rPr lang="en-US" sz="3300" b="1">
                <a:solidFill>
                  <a:srgbClr val="070D55"/>
                </a:solidFill>
              </a:rPr>
              <a:t>Défis du suivi des SLP contenant du mercure </a:t>
            </a:r>
            <a:endParaRPr sz="700"/>
          </a:p>
        </p:txBody>
      </p:sp>
      <p:cxnSp>
        <p:nvCxnSpPr>
          <p:cNvPr id="133" name="Google Shape;133;p4"/>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34" name="Google Shape;134;p4"/>
          <p:cNvSpPr txBox="1"/>
          <p:nvPr/>
        </p:nvSpPr>
        <p:spPr>
          <a:xfrm>
            <a:off x="412450" y="1025738"/>
            <a:ext cx="8057700" cy="3968759"/>
          </a:xfrm>
          <a:prstGeom prst="rect">
            <a:avLst/>
          </a:prstGeom>
          <a:noFill/>
          <a:ln>
            <a:noFill/>
          </a:ln>
        </p:spPr>
        <p:txBody>
          <a:bodyPr spcFirstLastPara="1" wrap="square" lIns="45713" tIns="22850" rIns="45713" bIns="22850" anchor="t" anchorCtr="0">
            <a:spAutoFit/>
          </a:bodyPr>
          <a:lstStyle/>
          <a:p>
            <a:pPr algn="just">
              <a:buClr>
                <a:srgbClr val="070D55"/>
              </a:buClr>
              <a:buSzPts val="2400"/>
            </a:pPr>
            <a:r>
              <a:rPr lang="en-US" b="1">
                <a:solidFill>
                  <a:srgbClr val="070D55"/>
                </a:solidFill>
                <a:latin typeface="Poppins"/>
                <a:ea typeface="Poppins"/>
                <a:cs typeface="Poppins"/>
                <a:sym typeface="Poppins"/>
              </a:rPr>
              <a:t>Il peut être difficile de déterminer quels produits disponibles sur le marché contiennent du mercure, mais la surveillance est essentielle pour identifier les sources et suivre les tendances. </a:t>
            </a:r>
            <a:endParaRPr b="1">
              <a:solidFill>
                <a:srgbClr val="070D55"/>
              </a:solidFill>
              <a:latin typeface="Poppins"/>
              <a:ea typeface="Poppins"/>
              <a:cs typeface="Poppins"/>
              <a:sym typeface="Poppins"/>
            </a:endParaRPr>
          </a:p>
          <a:p>
            <a:pPr marL="228600" indent="-228600" algn="just">
              <a:buClr>
                <a:srgbClr val="070D55"/>
              </a:buClr>
              <a:buSzPts val="2400"/>
              <a:buFont typeface="Calibri"/>
              <a:buAutoNum type="arabicPeriod"/>
            </a:pPr>
            <a:r>
              <a:rPr lang="en-US" sz="1200">
                <a:solidFill>
                  <a:srgbClr val="070D55"/>
                </a:solidFill>
                <a:latin typeface="Poppins"/>
                <a:ea typeface="Poppins"/>
                <a:cs typeface="Poppins"/>
                <a:sym typeface="Poppins"/>
              </a:rPr>
              <a:t>Manque de capacité et/ou d’expertise technique pour identifier, tester, interdire la vente et éliminer les produits éclaircissants pour la peau contenant du mercure.</a:t>
            </a:r>
            <a:endParaRPr sz="900"/>
          </a:p>
          <a:p>
            <a:pPr marL="457200" lvl="1" indent="-165100" algn="just">
              <a:buClr>
                <a:schemeClr val="dk1"/>
              </a:buClr>
              <a:buSzPts val="2000"/>
            </a:pPr>
            <a:endParaRPr sz="1200">
              <a:solidFill>
                <a:srgbClr val="070D55"/>
              </a:solidFill>
              <a:latin typeface="Poppins"/>
              <a:ea typeface="Poppins"/>
              <a:cs typeface="Poppins"/>
              <a:sym typeface="Poppins"/>
            </a:endParaRPr>
          </a:p>
          <a:p>
            <a:pPr marL="228600" indent="-228600" algn="just">
              <a:lnSpc>
                <a:spcPct val="150000"/>
              </a:lnSpc>
              <a:buClr>
                <a:srgbClr val="070D55"/>
              </a:buClr>
              <a:buSzPts val="2400"/>
              <a:buFont typeface="Calibri"/>
              <a:buAutoNum type="arabicPeriod"/>
            </a:pPr>
            <a:r>
              <a:rPr lang="en-US" sz="1200">
                <a:solidFill>
                  <a:srgbClr val="070D55"/>
                </a:solidFill>
                <a:latin typeface="Poppins"/>
                <a:ea typeface="Poppins"/>
                <a:cs typeface="Poppins"/>
                <a:sym typeface="Poppins"/>
              </a:rPr>
              <a:t>Les produits sur le marché sont souvent :</a:t>
            </a:r>
            <a:endParaRPr sz="900"/>
          </a:p>
          <a:p>
            <a:pPr marL="457200" lvl="1" indent="-190500" algn="just">
              <a:buClr>
                <a:srgbClr val="070D55"/>
              </a:buClr>
              <a:buSzPts val="2400"/>
              <a:buChar char="•"/>
            </a:pPr>
            <a:r>
              <a:rPr lang="en-US" sz="1200">
                <a:solidFill>
                  <a:srgbClr val="070D55"/>
                </a:solidFill>
                <a:latin typeface="Poppins"/>
                <a:ea typeface="Poppins"/>
                <a:cs typeface="Poppins"/>
                <a:sym typeface="Poppins"/>
              </a:rPr>
              <a:t>Non étiquetés</a:t>
            </a:r>
            <a:endParaRPr sz="1200">
              <a:solidFill>
                <a:srgbClr val="070D55"/>
              </a:solidFill>
              <a:latin typeface="Poppins"/>
              <a:ea typeface="Poppins"/>
              <a:cs typeface="Poppins"/>
              <a:sym typeface="Poppins"/>
            </a:endParaRPr>
          </a:p>
          <a:p>
            <a:pPr marL="457200" lvl="1" indent="-190500" algn="just">
              <a:buClr>
                <a:srgbClr val="070D55"/>
              </a:buClr>
              <a:buSzPts val="2400"/>
              <a:buChar char="•"/>
            </a:pPr>
            <a:r>
              <a:rPr lang="en-US" sz="1200">
                <a:solidFill>
                  <a:srgbClr val="070D55"/>
                </a:solidFill>
                <a:latin typeface="Poppins"/>
                <a:ea typeface="Poppins"/>
                <a:cs typeface="Poppins"/>
                <a:sym typeface="Poppins"/>
              </a:rPr>
              <a:t>Mal étiquetés</a:t>
            </a:r>
            <a:endParaRPr sz="1200">
              <a:solidFill>
                <a:srgbClr val="070D55"/>
              </a:solidFill>
              <a:latin typeface="Poppins"/>
              <a:ea typeface="Poppins"/>
              <a:cs typeface="Poppins"/>
              <a:sym typeface="Poppins"/>
            </a:endParaRPr>
          </a:p>
          <a:p>
            <a:pPr marL="457200" lvl="1" indent="-190500" algn="just">
              <a:buClr>
                <a:srgbClr val="070D55"/>
              </a:buClr>
              <a:buSzPts val="2400"/>
              <a:buChar char="•"/>
            </a:pPr>
            <a:r>
              <a:rPr lang="en-US" sz="1200">
                <a:solidFill>
                  <a:srgbClr val="070D55"/>
                </a:solidFill>
                <a:latin typeface="Poppins"/>
                <a:ea typeface="Poppins"/>
                <a:cs typeface="Poppins"/>
                <a:sym typeface="Poppins"/>
              </a:rPr>
              <a:t>Non clair si le Hg est un ingrédient</a:t>
            </a:r>
            <a:endParaRPr sz="1200">
              <a:solidFill>
                <a:srgbClr val="070D55"/>
              </a:solidFill>
              <a:latin typeface="Poppins"/>
              <a:ea typeface="Poppins"/>
              <a:cs typeface="Poppins"/>
              <a:sym typeface="Poppins"/>
            </a:endParaRPr>
          </a:p>
          <a:p>
            <a:pPr marL="457200" lvl="1" indent="-190500" algn="just">
              <a:buClr>
                <a:srgbClr val="070D55"/>
              </a:buClr>
              <a:buSzPts val="2400"/>
              <a:buChar char="•"/>
            </a:pPr>
            <a:r>
              <a:rPr lang="en-US" sz="1200">
                <a:solidFill>
                  <a:srgbClr val="070D55"/>
                </a:solidFill>
                <a:latin typeface="Poppins"/>
                <a:ea typeface="Poppins"/>
                <a:cs typeface="Poppins"/>
                <a:sym typeface="Poppins"/>
              </a:rPr>
              <a:t>La teneur en Hg varie fortement selon les lots</a:t>
            </a:r>
            <a:endParaRPr sz="1200">
              <a:solidFill>
                <a:srgbClr val="070D55"/>
              </a:solidFill>
              <a:latin typeface="Poppins"/>
              <a:ea typeface="Poppins"/>
              <a:cs typeface="Poppins"/>
              <a:sym typeface="Poppins"/>
            </a:endParaRPr>
          </a:p>
          <a:p>
            <a:pPr marL="457200" lvl="1" indent="-190500" algn="just">
              <a:buClr>
                <a:srgbClr val="070D55"/>
              </a:buClr>
              <a:buSzPts val="2400"/>
              <a:buChar char="•"/>
            </a:pPr>
            <a:r>
              <a:rPr lang="en-US" sz="1200">
                <a:solidFill>
                  <a:srgbClr val="070D55"/>
                </a:solidFill>
                <a:latin typeface="Poppins"/>
                <a:ea typeface="Poppins"/>
                <a:cs typeface="Poppins"/>
                <a:sym typeface="Poppins"/>
              </a:rPr>
              <a:t>Vendus de manière informelle</a:t>
            </a:r>
            <a:endParaRPr sz="1200">
              <a:solidFill>
                <a:srgbClr val="070D55"/>
              </a:solidFill>
              <a:latin typeface="Poppins"/>
              <a:ea typeface="Poppins"/>
              <a:cs typeface="Poppins"/>
              <a:sym typeface="Poppins"/>
            </a:endParaRPr>
          </a:p>
          <a:p>
            <a:pPr marL="457200" lvl="1" indent="-190500" algn="just">
              <a:buClr>
                <a:srgbClr val="070D55"/>
              </a:buClr>
              <a:buSzPts val="2400"/>
              <a:buChar char="•"/>
            </a:pPr>
            <a:r>
              <a:rPr lang="en-US" sz="1200">
                <a:solidFill>
                  <a:srgbClr val="070D55"/>
                </a:solidFill>
                <a:latin typeface="Poppins"/>
                <a:ea typeface="Poppins"/>
                <a:cs typeface="Poppins"/>
                <a:sym typeface="Poppins"/>
              </a:rPr>
              <a:t>Autres :</a:t>
            </a:r>
            <a:endParaRPr sz="1200">
              <a:solidFill>
                <a:srgbClr val="070D55"/>
              </a:solidFill>
              <a:latin typeface="Poppins"/>
              <a:ea typeface="Poppins"/>
              <a:cs typeface="Poppins"/>
              <a:sym typeface="Poppins"/>
            </a:endParaRPr>
          </a:p>
          <a:p>
            <a:pPr marL="457200" algn="just"/>
            <a:endParaRPr sz="1200">
              <a:solidFill>
                <a:srgbClr val="070D55"/>
              </a:solidFill>
              <a:latin typeface="Poppins"/>
              <a:ea typeface="Poppins"/>
              <a:cs typeface="Poppins"/>
              <a:sym typeface="Poppins"/>
            </a:endParaRPr>
          </a:p>
          <a:p>
            <a:pPr marL="228600" indent="-190500">
              <a:lnSpc>
                <a:spcPct val="115000"/>
              </a:lnSpc>
              <a:spcBef>
                <a:spcPts val="600"/>
              </a:spcBef>
              <a:buClr>
                <a:srgbClr val="070D55"/>
              </a:buClr>
              <a:buSzPts val="2400"/>
              <a:buFont typeface="Calibri"/>
              <a:buAutoNum type="arabicPeriod"/>
            </a:pPr>
            <a:r>
              <a:rPr lang="en-US" sz="1200">
                <a:solidFill>
                  <a:srgbClr val="070D55"/>
                </a:solidFill>
                <a:latin typeface="Poppins"/>
                <a:ea typeface="Poppins"/>
                <a:cs typeface="Poppins"/>
                <a:sym typeface="Poppins"/>
              </a:rPr>
              <a:t>Manque de compréhension des connaissances, attitudes et pratiques des utilisateurs, ce qui complique la conception des stratégies d’échantillonnage et de surveillance ainsi que la mise en œuvre des interventions et actions.</a:t>
            </a:r>
            <a:endParaRPr sz="1200">
              <a:solidFill>
                <a:srgbClr val="070D55"/>
              </a:solidFill>
              <a:latin typeface="Poppins"/>
              <a:ea typeface="Poppins"/>
              <a:cs typeface="Poppins"/>
              <a:sym typeface="Poppins"/>
            </a:endParaRPr>
          </a:p>
          <a:p>
            <a:pPr marL="228600" indent="-228600" algn="just">
              <a:buClr>
                <a:srgbClr val="070D55"/>
              </a:buClr>
              <a:buSzPts val="2400"/>
              <a:buFont typeface="Poppins"/>
              <a:buAutoNum type="arabicPeriod"/>
            </a:pPr>
            <a:endParaRPr sz="1200">
              <a:solidFill>
                <a:srgbClr val="070D55"/>
              </a:solidFill>
              <a:latin typeface="Poppins"/>
              <a:ea typeface="Poppins"/>
              <a:cs typeface="Poppins"/>
              <a:sym typeface="Poppins"/>
            </a:endParaRPr>
          </a:p>
          <a:p>
            <a:pPr marL="171450" indent="-95250" algn="just">
              <a:lnSpc>
                <a:spcPct val="150000"/>
              </a:lnSpc>
              <a:buClr>
                <a:srgbClr val="1C5739"/>
              </a:buClr>
              <a:buSzPts val="2400"/>
            </a:pPr>
            <a:endParaRPr sz="1100">
              <a:solidFill>
                <a:srgbClr val="070D55"/>
              </a:solidFill>
              <a:latin typeface="Calibri"/>
              <a:ea typeface="Calibri"/>
              <a:cs typeface="Calibri"/>
              <a:sym typeface="Calibri"/>
            </a:endParaRPr>
          </a:p>
        </p:txBody>
      </p:sp>
      <p:sp>
        <p:nvSpPr>
          <p:cNvPr id="135" name="Google Shape;135;p4"/>
          <p:cNvSpPr txBox="1"/>
          <p:nvPr/>
        </p:nvSpPr>
        <p:spPr>
          <a:xfrm>
            <a:off x="72898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79" name="Google Shape;79;p15"/>
          <p:cNvGrpSpPr/>
          <p:nvPr/>
        </p:nvGrpSpPr>
        <p:grpSpPr>
          <a:xfrm>
            <a:off x="1125500" y="-140026"/>
            <a:ext cx="6893011" cy="1145954"/>
            <a:chOff x="0" y="-38100"/>
            <a:chExt cx="1276200" cy="191535"/>
          </a:xfrm>
        </p:grpSpPr>
        <p:sp>
          <p:nvSpPr>
            <p:cNvPr id="80" name="Google Shape;80;p15"/>
            <p:cNvSpPr/>
            <p:nvPr/>
          </p:nvSpPr>
          <p:spPr>
            <a:xfrm>
              <a:off x="0" y="0"/>
              <a:ext cx="1276137" cy="153435"/>
            </a:xfrm>
            <a:custGeom>
              <a:avLst/>
              <a:gdLst/>
              <a:ahLst/>
              <a:cxnLst/>
              <a:rect l="l" t="t" r="r" b="b"/>
              <a:pathLst>
                <a:path w="1276137" h="153435" extrusionOk="0">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AAD7D4"/>
            </a:solidFill>
            <a:ln>
              <a:noFill/>
            </a:ln>
          </p:spPr>
          <p:txBody>
            <a:bodyPr spcFirstLastPara="1" wrap="square" lIns="41475" tIns="20725" rIns="41475" bIns="20725" anchor="t" anchorCtr="0">
              <a:noAutofit/>
            </a:bodyPr>
            <a:lstStyle/>
            <a:p>
              <a:pPr marL="0" marR="0" lvl="0" indent="0" algn="ctr" rtl="0">
                <a:lnSpc>
                  <a:spcPct val="100000"/>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sp>
          <p:nvSpPr>
            <p:cNvPr id="81" name="Google Shape;81;p15"/>
            <p:cNvSpPr txBox="1"/>
            <p:nvPr/>
          </p:nvSpPr>
          <p:spPr>
            <a:xfrm>
              <a:off x="0" y="-38100"/>
              <a:ext cx="1276200" cy="191400"/>
            </a:xfrm>
            <a:prstGeom prst="rect">
              <a:avLst/>
            </a:prstGeom>
            <a:noFill/>
            <a:ln>
              <a:noFill/>
            </a:ln>
          </p:spPr>
          <p:txBody>
            <a:bodyPr spcFirstLastPara="1" wrap="square" lIns="23050" tIns="23050" rIns="23050" bIns="23050" anchor="ctr" anchorCtr="0">
              <a:noAutofit/>
            </a:bodyPr>
            <a:lstStyle/>
            <a:p>
              <a:pPr marL="0" marR="0" lvl="0" indent="0" algn="ctr" rtl="0">
                <a:lnSpc>
                  <a:spcPct val="147722"/>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grpSp>
      <p:sp>
        <p:nvSpPr>
          <p:cNvPr id="82" name="Google Shape;82;p15"/>
          <p:cNvSpPr txBox="1"/>
          <p:nvPr/>
        </p:nvSpPr>
        <p:spPr>
          <a:xfrm>
            <a:off x="255300" y="1173400"/>
            <a:ext cx="8629500" cy="3725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700">
                <a:solidFill>
                  <a:schemeClr val="dk1"/>
                </a:solidFill>
                <a:latin typeface="Poppins"/>
                <a:ea typeface="Poppins"/>
                <a:cs typeface="Poppins"/>
                <a:sym typeface="Poppins"/>
              </a:rPr>
              <a:t>Le gouvernement du Gabon a pris les devants pour traiter cette problématique en adoptant l’Arrêté n° 0002/MSAS/CAB du 11 octobre 2023, qui interdit la fabrication, l’importation, l’exportation, l’utilisation et la commercialisation de produits cosmétiques et d’hygiène personnelle contenant du mercure, des composés du mercure et d’autres substances dangereuses pour la santé.</a:t>
            </a:r>
            <a:endParaRPr sz="1700">
              <a:solidFill>
                <a:schemeClr val="dk1"/>
              </a:solidFill>
              <a:latin typeface="Poppins"/>
              <a:ea typeface="Poppins"/>
              <a:cs typeface="Poppins"/>
              <a:sym typeface="Poppins"/>
            </a:endParaRPr>
          </a:p>
          <a:p>
            <a:pPr marL="0" lvl="0" indent="0" algn="l" rtl="0">
              <a:lnSpc>
                <a:spcPct val="115000"/>
              </a:lnSpc>
              <a:spcBef>
                <a:spcPts val="1200"/>
              </a:spcBef>
              <a:spcAft>
                <a:spcPts val="1200"/>
              </a:spcAft>
              <a:buClr>
                <a:schemeClr val="dk1"/>
              </a:buClr>
              <a:buSzPts val="1100"/>
              <a:buFont typeface="Arial"/>
              <a:buNone/>
            </a:pPr>
            <a:r>
              <a:rPr lang="en" sz="1700">
                <a:solidFill>
                  <a:schemeClr val="dk1"/>
                </a:solidFill>
                <a:latin typeface="Poppins"/>
                <a:ea typeface="Poppins"/>
                <a:cs typeface="Poppins"/>
                <a:sym typeface="Poppins"/>
              </a:rPr>
              <a:t>Lors d’un atelier de deux jours réunissant plus de 150 experts et délégués provenant de 13 pays africains, le gouvernement gabonais a adopté, le 22 janvier 2025, l’Engagement de Libreville pour l’élimination des cosmétiques éclaircissants pour la peau contenant du mercure en Afrique. Cet accord appelle à une collaboration régionale visant à renforcer la réglementation, améliorer les mesures de contrôle et mener des campagnes de sensibilisation publique pour lutter contre ces produits nocifs. </a:t>
            </a:r>
            <a:endParaRPr sz="1900" i="0" u="none" strike="noStrike" cap="none">
              <a:solidFill>
                <a:schemeClr val="dk1"/>
              </a:solidFill>
              <a:latin typeface="Poppins"/>
              <a:ea typeface="Poppins"/>
              <a:cs typeface="Poppins"/>
              <a:sym typeface="Poppins"/>
            </a:endParaRPr>
          </a:p>
        </p:txBody>
      </p:sp>
      <p:sp>
        <p:nvSpPr>
          <p:cNvPr id="83" name="Google Shape;83;p15"/>
          <p:cNvSpPr txBox="1"/>
          <p:nvPr/>
        </p:nvSpPr>
        <p:spPr>
          <a:xfrm>
            <a:off x="990600" y="373550"/>
            <a:ext cx="7162800" cy="4617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 sz="3000" b="1">
                <a:solidFill>
                  <a:srgbClr val="1C2120"/>
                </a:solidFill>
                <a:latin typeface="Poppins"/>
                <a:ea typeface="Poppins"/>
                <a:cs typeface="Poppins"/>
                <a:sym typeface="Poppins"/>
              </a:rPr>
              <a:t>Contexte</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142" name="Google Shape;142;p5"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sp>
        <p:nvSpPr>
          <p:cNvPr id="143" name="Google Shape;143;p5"/>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100"/>
            </a:pPr>
            <a:r>
              <a:rPr lang="en-US" sz="3300" b="1">
                <a:solidFill>
                  <a:srgbClr val="070D55"/>
                </a:solidFill>
              </a:rPr>
              <a:t>Compréhension du marché national</a:t>
            </a:r>
            <a:endParaRPr sz="3300" b="1">
              <a:solidFill>
                <a:srgbClr val="070D55"/>
              </a:solidFill>
            </a:endParaRPr>
          </a:p>
        </p:txBody>
      </p:sp>
      <p:cxnSp>
        <p:nvCxnSpPr>
          <p:cNvPr id="144" name="Google Shape;144;p5"/>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45" name="Google Shape;145;p5"/>
          <p:cNvSpPr txBox="1"/>
          <p:nvPr/>
        </p:nvSpPr>
        <p:spPr>
          <a:xfrm>
            <a:off x="4028288" y="905393"/>
            <a:ext cx="4749450" cy="3906069"/>
          </a:xfrm>
          <a:prstGeom prst="rect">
            <a:avLst/>
          </a:prstGeom>
          <a:noFill/>
          <a:ln>
            <a:noFill/>
          </a:ln>
        </p:spPr>
        <p:txBody>
          <a:bodyPr spcFirstLastPara="1" wrap="square" lIns="0" tIns="0" rIns="0" bIns="0" anchor="t" anchorCtr="0">
            <a:spAutoFit/>
          </a:bodyPr>
          <a:lstStyle/>
          <a:p>
            <a:pPr>
              <a:lnSpc>
                <a:spcPct val="115000"/>
              </a:lnSpc>
              <a:spcBef>
                <a:spcPts val="600"/>
              </a:spcBef>
              <a:buClr>
                <a:schemeClr val="dk1"/>
              </a:buClr>
              <a:buSzPts val="1100"/>
            </a:pPr>
            <a:r>
              <a:rPr lang="en-US">
                <a:solidFill>
                  <a:srgbClr val="070D55"/>
                </a:solidFill>
              </a:rPr>
              <a:t>Dans le cadre de ce projet, le BRI a développé une meilleure compréhension des SLP contenant du mercure disponibles sur le marché national grâce à :</a:t>
            </a:r>
            <a:endParaRPr>
              <a:solidFill>
                <a:srgbClr val="070D55"/>
              </a:solidFill>
            </a:endParaRPr>
          </a:p>
          <a:p>
            <a:pPr>
              <a:lnSpc>
                <a:spcPct val="113392"/>
              </a:lnSpc>
              <a:spcBef>
                <a:spcPts val="600"/>
              </a:spcBef>
              <a:buClr>
                <a:schemeClr val="dk1"/>
              </a:buClr>
              <a:buSzPts val="2800"/>
            </a:pPr>
            <a:endParaRPr>
              <a:solidFill>
                <a:srgbClr val="070D55"/>
              </a:solidFill>
            </a:endParaRPr>
          </a:p>
          <a:p>
            <a:r>
              <a:rPr lang="en-US" b="1">
                <a:solidFill>
                  <a:srgbClr val="070D55"/>
                </a:solidFill>
              </a:rPr>
              <a:t>Échantillonnage et analyse des SLP au Gabon réalisés selon un protocole d’échantillonnage en deux étapes</a:t>
            </a:r>
            <a:endParaRPr i="1">
              <a:solidFill>
                <a:srgbClr val="070D55"/>
              </a:solidFill>
            </a:endParaRPr>
          </a:p>
          <a:p>
            <a:pPr marL="546100" lvl="1" indent="-139700">
              <a:lnSpc>
                <a:spcPct val="113392"/>
              </a:lnSpc>
              <a:buClr>
                <a:srgbClr val="070D55"/>
              </a:buClr>
              <a:buSzPts val="2800"/>
            </a:pPr>
            <a:endParaRPr>
              <a:solidFill>
                <a:srgbClr val="070D55"/>
              </a:solidFill>
            </a:endParaRPr>
          </a:p>
          <a:p>
            <a:pPr>
              <a:lnSpc>
                <a:spcPct val="115000"/>
              </a:lnSpc>
              <a:spcBef>
                <a:spcPts val="600"/>
              </a:spcBef>
            </a:pPr>
            <a:r>
              <a:rPr lang="en-US">
                <a:solidFill>
                  <a:srgbClr val="070D55"/>
                </a:solidFill>
              </a:rPr>
              <a:t>Développement d’une </a:t>
            </a:r>
            <a:r>
              <a:rPr lang="en-US" b="1">
                <a:solidFill>
                  <a:srgbClr val="070D55"/>
                </a:solidFill>
              </a:rPr>
              <a:t>base de données mondiale</a:t>
            </a:r>
            <a:r>
              <a:rPr lang="en-US">
                <a:solidFill>
                  <a:srgbClr val="070D55"/>
                </a:solidFill>
              </a:rPr>
              <a:t>, servant de répertoire des données fiables sur les SLP contenant du mercure, compilées à partir de :</a:t>
            </a:r>
            <a:endParaRPr>
              <a:solidFill>
                <a:srgbClr val="070D55"/>
              </a:solidFill>
            </a:endParaRPr>
          </a:p>
          <a:p>
            <a:pPr marL="914400" lvl="3" indent="-203200">
              <a:lnSpc>
                <a:spcPct val="115000"/>
              </a:lnSpc>
              <a:spcBef>
                <a:spcPts val="600"/>
              </a:spcBef>
              <a:buClr>
                <a:srgbClr val="070D55"/>
              </a:buClr>
              <a:buSzPts val="2800"/>
              <a:buChar char="●"/>
            </a:pPr>
            <a:r>
              <a:rPr lang="en-US" i="1">
                <a:solidFill>
                  <a:srgbClr val="070D55"/>
                </a:solidFill>
              </a:rPr>
              <a:t>Sources de données existantes</a:t>
            </a:r>
            <a:endParaRPr i="1">
              <a:solidFill>
                <a:srgbClr val="070D55"/>
              </a:solidFill>
            </a:endParaRPr>
          </a:p>
          <a:p>
            <a:pPr marL="914400" lvl="3" indent="-228600">
              <a:buClr>
                <a:srgbClr val="070D55"/>
              </a:buClr>
              <a:buSzPts val="2800"/>
              <a:buFont typeface="Calibri"/>
              <a:buChar char="●"/>
            </a:pPr>
            <a:r>
              <a:rPr lang="en-US" i="1">
                <a:solidFill>
                  <a:srgbClr val="070D55"/>
                </a:solidFill>
              </a:rPr>
              <a:t>Échantillons analysés dans le cadre de ce projet</a:t>
            </a:r>
            <a:endParaRPr sz="700"/>
          </a:p>
          <a:p>
            <a:pPr algn="just">
              <a:lnSpc>
                <a:spcPct val="113392"/>
              </a:lnSpc>
              <a:buClr>
                <a:schemeClr val="dk1"/>
              </a:buClr>
              <a:buSzPts val="2800"/>
            </a:pPr>
            <a:endParaRPr>
              <a:solidFill>
                <a:srgbClr val="070D55"/>
              </a:solidFill>
            </a:endParaRPr>
          </a:p>
          <a:p>
            <a:pPr algn="just">
              <a:lnSpc>
                <a:spcPct val="113392"/>
              </a:lnSpc>
              <a:buClr>
                <a:schemeClr val="dk1"/>
              </a:buClr>
              <a:buSzPts val="2800"/>
            </a:pPr>
            <a:endParaRPr>
              <a:solidFill>
                <a:srgbClr val="070D55"/>
              </a:solidFill>
            </a:endParaRPr>
          </a:p>
          <a:p>
            <a:pPr>
              <a:lnSpc>
                <a:spcPct val="132291"/>
              </a:lnSpc>
              <a:buClr>
                <a:schemeClr val="dk1"/>
              </a:buClr>
              <a:buSzPts val="2400"/>
            </a:pPr>
            <a:endParaRPr sz="1200">
              <a:solidFill>
                <a:srgbClr val="070D55"/>
              </a:solidFill>
            </a:endParaRPr>
          </a:p>
        </p:txBody>
      </p:sp>
      <p:sp>
        <p:nvSpPr>
          <p:cNvPr id="146" name="Google Shape;146;p5"/>
          <p:cNvSpPr/>
          <p:nvPr/>
        </p:nvSpPr>
        <p:spPr>
          <a:xfrm rot="917655">
            <a:off x="1677880" y="2143393"/>
            <a:ext cx="1738810" cy="2287450"/>
          </a:xfrm>
          <a:custGeom>
            <a:avLst/>
            <a:gdLst/>
            <a:ahLst/>
            <a:cxnLst/>
            <a:rect l="l" t="t" r="r" b="b"/>
            <a:pathLst>
              <a:path w="4099261" h="5319279" extrusionOk="0">
                <a:moveTo>
                  <a:pt x="0" y="0"/>
                </a:moveTo>
                <a:lnTo>
                  <a:pt x="4099261" y="0"/>
                </a:lnTo>
                <a:lnTo>
                  <a:pt x="4099261" y="5319278"/>
                </a:lnTo>
                <a:lnTo>
                  <a:pt x="0" y="5319278"/>
                </a:lnTo>
                <a:lnTo>
                  <a:pt x="0" y="0"/>
                </a:lnTo>
                <a:close/>
              </a:path>
            </a:pathLst>
          </a:custGeom>
          <a:blipFill rotWithShape="1">
            <a:blip r:embed="rId4">
              <a:alphaModFix/>
            </a:blip>
            <a:stretch>
              <a:fillRect/>
            </a:stretch>
          </a:blipFill>
          <a:ln>
            <a:noFill/>
          </a:ln>
        </p:spPr>
        <p:txBody>
          <a:bodyPr spcFirstLastPara="1" wrap="square" lIns="45713" tIns="22850" rIns="45713" bIns="22850" anchor="t" anchorCtr="0">
            <a:noAutofit/>
          </a:bodyPr>
          <a:lstStyle/>
          <a:p>
            <a:pPr>
              <a:buClr>
                <a:schemeClr val="dk1"/>
              </a:buClr>
              <a:buSzPts val="1800"/>
            </a:pPr>
            <a:endParaRPr sz="900">
              <a:solidFill>
                <a:schemeClr val="dk1"/>
              </a:solidFill>
              <a:latin typeface="Calibri"/>
              <a:ea typeface="Calibri"/>
              <a:cs typeface="Calibri"/>
              <a:sym typeface="Calibri"/>
            </a:endParaRPr>
          </a:p>
        </p:txBody>
      </p:sp>
      <p:pic>
        <p:nvPicPr>
          <p:cNvPr id="147" name="Google Shape;147;p5"/>
          <p:cNvPicPr preferRelativeResize="0"/>
          <p:nvPr/>
        </p:nvPicPr>
        <p:blipFill rotWithShape="1">
          <a:blip r:embed="rId5">
            <a:alphaModFix/>
          </a:blip>
          <a:srcRect l="6397" r="3981"/>
          <a:stretch/>
        </p:blipFill>
        <p:spPr>
          <a:xfrm rot="-1590316">
            <a:off x="500050" y="1151614"/>
            <a:ext cx="1789078" cy="2320837"/>
          </a:xfrm>
          <a:prstGeom prst="rect">
            <a:avLst/>
          </a:prstGeom>
          <a:noFill/>
          <a:ln>
            <a:noFill/>
          </a:ln>
        </p:spPr>
      </p:pic>
      <p:sp>
        <p:nvSpPr>
          <p:cNvPr id="148" name="Google Shape;148;p5"/>
          <p:cNvSpPr txBox="1"/>
          <p:nvPr/>
        </p:nvSpPr>
        <p:spPr>
          <a:xfrm>
            <a:off x="7314177"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6"/>
          <p:cNvSpPr/>
          <p:nvPr/>
        </p:nvSpPr>
        <p:spPr>
          <a:xfrm>
            <a:off x="-16416" y="-1"/>
            <a:ext cx="2258488" cy="5142812"/>
          </a:xfrm>
          <a:custGeom>
            <a:avLst/>
            <a:gdLst/>
            <a:ahLst/>
            <a:cxnLst/>
            <a:rect l="l" t="t" r="r" b="b"/>
            <a:pathLst>
              <a:path w="1433899" h="2800063" extrusionOk="0">
                <a:moveTo>
                  <a:pt x="0" y="0"/>
                </a:moveTo>
                <a:lnTo>
                  <a:pt x="1433899" y="0"/>
                </a:lnTo>
                <a:lnTo>
                  <a:pt x="1433899" y="2800063"/>
                </a:lnTo>
                <a:lnTo>
                  <a:pt x="0" y="2800063"/>
                </a:lnTo>
                <a:close/>
              </a:path>
            </a:pathLst>
          </a:custGeom>
          <a:solidFill>
            <a:srgbClr val="34639B"/>
          </a:solidFill>
          <a:ln w="9525" cap="flat" cmpd="sng">
            <a:solidFill>
              <a:srgbClr val="070D55"/>
            </a:solidFill>
            <a:prstDash val="solid"/>
            <a:round/>
            <a:headEnd type="none" w="sm" len="sm"/>
            <a:tailEnd type="none" w="sm" len="sm"/>
          </a:ln>
        </p:spPr>
        <p:txBody>
          <a:bodyPr spcFirstLastPara="1" wrap="square" lIns="45713" tIns="22850" rIns="45713" bIns="22850" anchor="t" anchorCtr="0">
            <a:noAutofit/>
          </a:bodyPr>
          <a:lstStyle/>
          <a:p>
            <a:pPr>
              <a:buClr>
                <a:schemeClr val="dk1"/>
              </a:buClr>
              <a:buSzPts val="1800"/>
            </a:pPr>
            <a:endParaRPr sz="900">
              <a:latin typeface="Calibri"/>
              <a:ea typeface="Calibri"/>
              <a:cs typeface="Calibri"/>
              <a:sym typeface="Calibri"/>
            </a:endParaRPr>
          </a:p>
        </p:txBody>
      </p:sp>
      <p:pic>
        <p:nvPicPr>
          <p:cNvPr id="155" name="Google Shape;155;p6" descr="BRIBlackSDREV.eps"/>
          <p:cNvPicPr preferRelativeResize="0"/>
          <p:nvPr/>
        </p:nvPicPr>
        <p:blipFill rotWithShape="1">
          <a:blip r:embed="rId3">
            <a:alphaModFix/>
          </a:blip>
          <a:srcRect b="21830"/>
          <a:stretch/>
        </p:blipFill>
        <p:spPr>
          <a:xfrm>
            <a:off x="457408" y="177922"/>
            <a:ext cx="1076325" cy="420677"/>
          </a:xfrm>
          <a:prstGeom prst="rect">
            <a:avLst/>
          </a:prstGeom>
          <a:noFill/>
          <a:ln>
            <a:noFill/>
          </a:ln>
        </p:spPr>
      </p:pic>
      <p:sp>
        <p:nvSpPr>
          <p:cNvPr id="156" name="Google Shape;156;p6"/>
          <p:cNvSpPr txBox="1"/>
          <p:nvPr/>
        </p:nvSpPr>
        <p:spPr>
          <a:xfrm>
            <a:off x="185727" y="1020652"/>
            <a:ext cx="1854201" cy="917342"/>
          </a:xfrm>
          <a:prstGeom prst="rect">
            <a:avLst/>
          </a:prstGeom>
          <a:noFill/>
          <a:ln>
            <a:noFill/>
          </a:ln>
        </p:spPr>
        <p:txBody>
          <a:bodyPr spcFirstLastPara="1" wrap="square" lIns="68575" tIns="34288" rIns="68575" bIns="34288" anchor="t" anchorCtr="0">
            <a:normAutofit fontScale="92500" lnSpcReduction="20000"/>
          </a:bodyPr>
          <a:lstStyle/>
          <a:p>
            <a:pPr>
              <a:lnSpc>
                <a:spcPct val="115000"/>
              </a:lnSpc>
              <a:spcBef>
                <a:spcPts val="600"/>
              </a:spcBef>
              <a:spcAft>
                <a:spcPts val="600"/>
              </a:spcAft>
              <a:buClr>
                <a:schemeClr val="dk1"/>
              </a:buClr>
              <a:buSzPct val="45833"/>
            </a:pPr>
            <a:r>
              <a:rPr lang="en-US" sz="1200" b="1">
                <a:solidFill>
                  <a:srgbClr val="FFFFFF"/>
                </a:solidFill>
                <a:latin typeface="Poppins"/>
                <a:ea typeface="Poppins"/>
                <a:cs typeface="Poppins"/>
                <a:sym typeface="Poppins"/>
              </a:rPr>
              <a:t>Identification des produits éclaircissants pour la peau au mercure (SLP au Hg)</a:t>
            </a:r>
            <a:endParaRPr sz="1200" b="1">
              <a:solidFill>
                <a:srgbClr val="FFFFFF"/>
              </a:solidFill>
              <a:latin typeface="Poppins"/>
              <a:ea typeface="Poppins"/>
              <a:cs typeface="Poppins"/>
              <a:sym typeface="Poppins"/>
            </a:endParaRPr>
          </a:p>
        </p:txBody>
      </p:sp>
      <p:cxnSp>
        <p:nvCxnSpPr>
          <p:cNvPr id="157" name="Google Shape;157;p6"/>
          <p:cNvCxnSpPr/>
          <p:nvPr/>
        </p:nvCxnSpPr>
        <p:spPr>
          <a:xfrm>
            <a:off x="366191" y="809625"/>
            <a:ext cx="1538810"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58" name="Google Shape;158;p6"/>
          <p:cNvSpPr txBox="1"/>
          <p:nvPr/>
        </p:nvSpPr>
        <p:spPr>
          <a:xfrm>
            <a:off x="2723000" y="845225"/>
            <a:ext cx="5905950" cy="3370133"/>
          </a:xfrm>
          <a:prstGeom prst="rect">
            <a:avLst/>
          </a:prstGeom>
          <a:noFill/>
          <a:ln>
            <a:noFill/>
          </a:ln>
        </p:spPr>
        <p:txBody>
          <a:bodyPr spcFirstLastPara="1" wrap="square" lIns="45713" tIns="22850" rIns="45713" bIns="22850" anchor="t" anchorCtr="0">
            <a:spAutoFit/>
          </a:bodyPr>
          <a:lstStyle/>
          <a:p>
            <a:pPr>
              <a:buSzPts val="2800"/>
            </a:pPr>
            <a:r>
              <a:rPr lang="en-US" b="1">
                <a:solidFill>
                  <a:srgbClr val="070D55"/>
                </a:solidFill>
                <a:latin typeface="Poppins"/>
                <a:ea typeface="Poppins"/>
                <a:cs typeface="Poppins"/>
                <a:sym typeface="Poppins"/>
              </a:rPr>
              <a:t>Composante 2 : Compréhension des tendances des SLP au mercure grâce à l’identification et aux tests rapides</a:t>
            </a:r>
            <a:endParaRPr sz="900"/>
          </a:p>
          <a:p>
            <a:pPr>
              <a:buSzPts val="2800"/>
            </a:pPr>
            <a:endParaRPr b="1">
              <a:solidFill>
                <a:srgbClr val="070D55"/>
              </a:solidFill>
              <a:latin typeface="Poppins"/>
              <a:ea typeface="Poppins"/>
              <a:cs typeface="Poppins"/>
              <a:sym typeface="Poppins"/>
            </a:endParaRPr>
          </a:p>
          <a:p>
            <a:pPr marL="228600">
              <a:buClr>
                <a:schemeClr val="dk1"/>
              </a:buClr>
              <a:buSzPts val="1100"/>
            </a:pPr>
            <a:r>
              <a:rPr lang="en-US">
                <a:solidFill>
                  <a:srgbClr val="070D55"/>
                </a:solidFill>
                <a:latin typeface="Poppins"/>
                <a:ea typeface="Poppins"/>
                <a:cs typeface="Poppins"/>
                <a:sym typeface="Poppins"/>
              </a:rPr>
              <a:t>Étapes à suivre : </a:t>
            </a:r>
            <a:endParaRPr>
              <a:solidFill>
                <a:srgbClr val="070D55"/>
              </a:solidFill>
              <a:latin typeface="Poppins"/>
              <a:ea typeface="Poppins"/>
              <a:cs typeface="Poppins"/>
              <a:sym typeface="Poppins"/>
            </a:endParaRPr>
          </a:p>
          <a:p>
            <a:pPr lvl="1">
              <a:buSzPts val="2800"/>
            </a:pPr>
            <a:endParaRPr>
              <a:solidFill>
                <a:srgbClr val="070D55"/>
              </a:solidFill>
              <a:latin typeface="Poppins"/>
              <a:ea typeface="Poppins"/>
              <a:cs typeface="Poppins"/>
              <a:sym typeface="Poppins"/>
            </a:endParaRPr>
          </a:p>
          <a:p>
            <a:pPr marL="228600" lvl="1">
              <a:buSzPts val="2800"/>
            </a:pPr>
            <a:endParaRPr>
              <a:solidFill>
                <a:srgbClr val="070D55"/>
              </a:solidFill>
              <a:latin typeface="Poppins"/>
              <a:ea typeface="Poppins"/>
              <a:cs typeface="Poppins"/>
              <a:sym typeface="Poppins"/>
            </a:endParaRPr>
          </a:p>
          <a:p>
            <a:pPr marL="228600" lvl="1">
              <a:buSzPts val="2800"/>
            </a:pPr>
            <a:r>
              <a:rPr lang="en-US" b="1">
                <a:solidFill>
                  <a:srgbClr val="070D55"/>
                </a:solidFill>
                <a:latin typeface="Poppins"/>
                <a:ea typeface="Poppins"/>
                <a:cs typeface="Poppins"/>
                <a:sym typeface="Poppins"/>
              </a:rPr>
              <a:t>Étape 1 : </a:t>
            </a:r>
            <a:r>
              <a:rPr lang="en-US">
                <a:solidFill>
                  <a:srgbClr val="070D55"/>
                </a:solidFill>
                <a:latin typeface="Poppins"/>
                <a:ea typeface="Poppins"/>
                <a:cs typeface="Poppins"/>
                <a:sym typeface="Poppins"/>
              </a:rPr>
              <a:t>Évaluer ce qui est actuellement connu sur les SLP au Gabon afin de créer une approche d’échantillonnage personnalisée et ciblée</a:t>
            </a:r>
            <a:endParaRPr sz="900"/>
          </a:p>
          <a:p>
            <a:pPr marL="228600" lvl="1">
              <a:buSzPts val="2800"/>
            </a:pPr>
            <a:endParaRPr sz="900"/>
          </a:p>
          <a:p>
            <a:pPr marL="228600" lvl="1">
              <a:buSzPts val="2800"/>
            </a:pPr>
            <a:r>
              <a:rPr lang="en-US" b="1">
                <a:solidFill>
                  <a:srgbClr val="070D55"/>
                </a:solidFill>
                <a:latin typeface="Poppins"/>
                <a:ea typeface="Poppins"/>
                <a:cs typeface="Poppins"/>
                <a:sym typeface="Poppins"/>
              </a:rPr>
              <a:t>Étape 2 : </a:t>
            </a:r>
            <a:r>
              <a:rPr lang="en-US">
                <a:solidFill>
                  <a:srgbClr val="070D55"/>
                </a:solidFill>
                <a:latin typeface="Poppins"/>
                <a:ea typeface="Poppins"/>
                <a:cs typeface="Poppins"/>
                <a:sym typeface="Poppins"/>
              </a:rPr>
              <a:t>Réaliser et fournir une formation sur l’identification, l’échantillonnage et l’analyse en utilisant des approches et méthodologies standardisées</a:t>
            </a:r>
            <a:endParaRPr>
              <a:solidFill>
                <a:srgbClr val="070D55"/>
              </a:solidFill>
              <a:latin typeface="Poppins"/>
              <a:ea typeface="Poppins"/>
              <a:cs typeface="Poppins"/>
              <a:sym typeface="Poppins"/>
            </a:endParaRPr>
          </a:p>
          <a:p>
            <a:pPr marL="228600" lvl="1">
              <a:buSzPts val="2800"/>
            </a:pPr>
            <a:endParaRPr b="1">
              <a:solidFill>
                <a:srgbClr val="070D55"/>
              </a:solidFill>
              <a:latin typeface="Poppins"/>
              <a:ea typeface="Poppins"/>
              <a:cs typeface="Poppins"/>
              <a:sym typeface="Poppins"/>
            </a:endParaRPr>
          </a:p>
          <a:p>
            <a:pPr marL="228600" lvl="1">
              <a:buSzPts val="2800"/>
            </a:pPr>
            <a:endParaRPr>
              <a:solidFill>
                <a:srgbClr val="070D55"/>
              </a:solidFill>
              <a:latin typeface="Poppins"/>
              <a:ea typeface="Poppins"/>
              <a:cs typeface="Poppins"/>
              <a:sym typeface="Poppins"/>
            </a:endParaRPr>
          </a:p>
          <a:p>
            <a:pPr>
              <a:buSzPts val="2200"/>
            </a:pPr>
            <a:endParaRPr sz="1100">
              <a:solidFill>
                <a:schemeClr val="dk1"/>
              </a:solidFill>
              <a:latin typeface="Calibri"/>
              <a:ea typeface="Calibri"/>
              <a:cs typeface="Calibri"/>
              <a:sym typeface="Calibri"/>
            </a:endParaRPr>
          </a:p>
        </p:txBody>
      </p:sp>
      <p:pic>
        <p:nvPicPr>
          <p:cNvPr id="159" name="Google Shape;159;p6"/>
          <p:cNvPicPr preferRelativeResize="0"/>
          <p:nvPr/>
        </p:nvPicPr>
        <p:blipFill rotWithShape="1">
          <a:blip r:embed="rId4">
            <a:alphaModFix/>
          </a:blip>
          <a:srcRect l="6397" r="3981"/>
          <a:stretch/>
        </p:blipFill>
        <p:spPr>
          <a:xfrm rot="-951078">
            <a:off x="384107" y="2382096"/>
            <a:ext cx="1402961" cy="2017448"/>
          </a:xfrm>
          <a:prstGeom prst="rect">
            <a:avLst/>
          </a:prstGeom>
          <a:noFill/>
          <a:ln>
            <a:noFill/>
          </a:ln>
        </p:spPr>
      </p:pic>
      <p:sp>
        <p:nvSpPr>
          <p:cNvPr id="160" name="Google Shape;160;p6"/>
          <p:cNvSpPr txBox="1"/>
          <p:nvPr/>
        </p:nvSpPr>
        <p:spPr>
          <a:xfrm>
            <a:off x="5650" y="4613399"/>
            <a:ext cx="3056167" cy="283134"/>
          </a:xfrm>
          <a:prstGeom prst="rect">
            <a:avLst/>
          </a:prstGeom>
          <a:noFill/>
          <a:ln>
            <a:noFill/>
          </a:ln>
        </p:spPr>
        <p:txBody>
          <a:bodyPr spcFirstLastPara="1" wrap="square" lIns="45713" tIns="22850" rIns="45713" bIns="22850" anchor="t" anchorCtr="0">
            <a:spAutoFit/>
          </a:bodyPr>
          <a:lstStyle/>
          <a:p>
            <a:pPr>
              <a:lnSpc>
                <a:spcPct val="139968"/>
              </a:lnSpc>
              <a:buClr>
                <a:srgbClr val="38B6FF"/>
              </a:buClr>
              <a:buSzPts val="1400"/>
            </a:pPr>
            <a:r>
              <a:rPr lang="en-US" sz="700" u="sng">
                <a:solidFill>
                  <a:srgbClr val="38B6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Cosmetic Sampling Methods | Global Mercury Partnership</a:t>
            </a:r>
            <a:endParaRPr sz="700">
              <a:solidFill>
                <a:srgbClr val="38B6FF"/>
              </a:solidFill>
              <a:latin typeface="Calibri"/>
              <a:ea typeface="Calibri"/>
              <a:cs typeface="Calibri"/>
              <a:sym typeface="Calibri"/>
            </a:endParaRPr>
          </a:p>
          <a:p>
            <a:pPr>
              <a:lnSpc>
                <a:spcPct val="139968"/>
              </a:lnSpc>
              <a:buSzPts val="800"/>
            </a:pPr>
            <a:r>
              <a:rPr lang="en-US" sz="400">
                <a:latin typeface="Fira Sans"/>
                <a:ea typeface="Fira Sans"/>
                <a:cs typeface="Fira Sans"/>
                <a:sym typeface="Fira Sans"/>
              </a:rPr>
              <a:t>https://www.unep.org/globalmercurypartnership/resources/tool/cosmetic-sampling-methods</a:t>
            </a:r>
            <a:endParaRPr sz="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p:nvPr/>
        </p:nvSpPr>
        <p:spPr>
          <a:xfrm>
            <a:off x="-16416" y="-1"/>
            <a:ext cx="2258488" cy="5142812"/>
          </a:xfrm>
          <a:custGeom>
            <a:avLst/>
            <a:gdLst/>
            <a:ahLst/>
            <a:cxnLst/>
            <a:rect l="l" t="t" r="r" b="b"/>
            <a:pathLst>
              <a:path w="1433899" h="2800063" extrusionOk="0">
                <a:moveTo>
                  <a:pt x="0" y="0"/>
                </a:moveTo>
                <a:lnTo>
                  <a:pt x="1433899" y="0"/>
                </a:lnTo>
                <a:lnTo>
                  <a:pt x="1433899" y="2800063"/>
                </a:lnTo>
                <a:lnTo>
                  <a:pt x="0" y="2800063"/>
                </a:lnTo>
                <a:close/>
              </a:path>
            </a:pathLst>
          </a:custGeom>
          <a:solidFill>
            <a:srgbClr val="34639B"/>
          </a:solidFill>
          <a:ln w="9525" cap="flat" cmpd="sng">
            <a:solidFill>
              <a:srgbClr val="070D55"/>
            </a:solidFill>
            <a:prstDash val="solid"/>
            <a:round/>
            <a:headEnd type="none" w="sm" len="sm"/>
            <a:tailEnd type="none" w="sm" len="sm"/>
          </a:ln>
        </p:spPr>
        <p:txBody>
          <a:bodyPr spcFirstLastPara="1" wrap="square" lIns="45713" tIns="22850" rIns="45713" bIns="22850" anchor="t" anchorCtr="0">
            <a:noAutofit/>
          </a:bodyPr>
          <a:lstStyle/>
          <a:p>
            <a:pPr>
              <a:buClr>
                <a:schemeClr val="dk1"/>
              </a:buClr>
              <a:buSzPts val="1800"/>
            </a:pPr>
            <a:endParaRPr sz="900">
              <a:latin typeface="Calibri"/>
              <a:ea typeface="Calibri"/>
              <a:cs typeface="Calibri"/>
              <a:sym typeface="Calibri"/>
            </a:endParaRPr>
          </a:p>
        </p:txBody>
      </p:sp>
      <p:pic>
        <p:nvPicPr>
          <p:cNvPr id="167" name="Google Shape;167;p7" descr="BRIBlackSDREV.eps"/>
          <p:cNvPicPr preferRelativeResize="0"/>
          <p:nvPr/>
        </p:nvPicPr>
        <p:blipFill rotWithShape="1">
          <a:blip r:embed="rId3">
            <a:alphaModFix/>
          </a:blip>
          <a:srcRect b="21830"/>
          <a:stretch/>
        </p:blipFill>
        <p:spPr>
          <a:xfrm>
            <a:off x="457408" y="177922"/>
            <a:ext cx="1076325" cy="420677"/>
          </a:xfrm>
          <a:prstGeom prst="rect">
            <a:avLst/>
          </a:prstGeom>
          <a:noFill/>
          <a:ln>
            <a:noFill/>
          </a:ln>
        </p:spPr>
      </p:pic>
      <p:sp>
        <p:nvSpPr>
          <p:cNvPr id="168" name="Google Shape;168;p7"/>
          <p:cNvSpPr txBox="1"/>
          <p:nvPr/>
        </p:nvSpPr>
        <p:spPr>
          <a:xfrm>
            <a:off x="185727" y="1020652"/>
            <a:ext cx="1854201" cy="917342"/>
          </a:xfrm>
          <a:prstGeom prst="rect">
            <a:avLst/>
          </a:prstGeom>
          <a:noFill/>
          <a:ln>
            <a:noFill/>
          </a:ln>
        </p:spPr>
        <p:txBody>
          <a:bodyPr spcFirstLastPara="1" wrap="square" lIns="68575" tIns="34288" rIns="68575" bIns="34288" anchor="t" anchorCtr="0">
            <a:normAutofit fontScale="92500" lnSpcReduction="20000"/>
          </a:bodyPr>
          <a:lstStyle/>
          <a:p>
            <a:pPr>
              <a:lnSpc>
                <a:spcPct val="115000"/>
              </a:lnSpc>
              <a:spcBef>
                <a:spcPts val="600"/>
              </a:spcBef>
              <a:spcAft>
                <a:spcPts val="600"/>
              </a:spcAft>
              <a:buClr>
                <a:schemeClr val="dk1"/>
              </a:buClr>
              <a:buSzPct val="45833"/>
            </a:pPr>
            <a:r>
              <a:rPr lang="en-US" sz="1200" b="1">
                <a:solidFill>
                  <a:schemeClr val="lt1"/>
                </a:solidFill>
                <a:latin typeface="Poppins"/>
                <a:ea typeface="Poppins"/>
                <a:cs typeface="Poppins"/>
                <a:sym typeface="Poppins"/>
              </a:rPr>
              <a:t>Identification des produits éclaircissants pour la peau au mercure (SLP au Hg)</a:t>
            </a:r>
            <a:endParaRPr sz="1200" b="1">
              <a:solidFill>
                <a:srgbClr val="FFFFFF"/>
              </a:solidFill>
              <a:latin typeface="Poppins"/>
              <a:ea typeface="Poppins"/>
              <a:cs typeface="Poppins"/>
              <a:sym typeface="Poppins"/>
            </a:endParaRPr>
          </a:p>
        </p:txBody>
      </p:sp>
      <p:cxnSp>
        <p:nvCxnSpPr>
          <p:cNvPr id="169" name="Google Shape;169;p7"/>
          <p:cNvCxnSpPr/>
          <p:nvPr/>
        </p:nvCxnSpPr>
        <p:spPr>
          <a:xfrm>
            <a:off x="366191" y="809625"/>
            <a:ext cx="1538810"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70" name="Google Shape;170;p7"/>
          <p:cNvSpPr txBox="1"/>
          <p:nvPr/>
        </p:nvSpPr>
        <p:spPr>
          <a:xfrm>
            <a:off x="2647363" y="416850"/>
            <a:ext cx="6269100" cy="4527373"/>
          </a:xfrm>
          <a:prstGeom prst="rect">
            <a:avLst/>
          </a:prstGeom>
          <a:noFill/>
          <a:ln>
            <a:noFill/>
          </a:ln>
        </p:spPr>
        <p:txBody>
          <a:bodyPr spcFirstLastPara="1" wrap="square" lIns="45713" tIns="22850" rIns="45713" bIns="22850" anchor="t" anchorCtr="0">
            <a:spAutoFit/>
          </a:bodyPr>
          <a:lstStyle/>
          <a:p>
            <a:pPr>
              <a:buClr>
                <a:schemeClr val="dk1"/>
              </a:buClr>
              <a:buSzPts val="2800"/>
            </a:pPr>
            <a:r>
              <a:rPr lang="en-US" b="1">
                <a:solidFill>
                  <a:srgbClr val="070D55"/>
                </a:solidFill>
                <a:latin typeface="Poppins"/>
                <a:ea typeface="Poppins"/>
                <a:cs typeface="Poppins"/>
                <a:sym typeface="Poppins"/>
              </a:rPr>
              <a:t>Composante 2 : Compréhension des tendances des SLP au mercure grâce à l’identification et aux tests rapides</a:t>
            </a:r>
            <a:endParaRPr b="1">
              <a:solidFill>
                <a:srgbClr val="070D55"/>
              </a:solidFill>
              <a:latin typeface="Poppins"/>
              <a:ea typeface="Poppins"/>
              <a:cs typeface="Poppins"/>
              <a:sym typeface="Poppins"/>
            </a:endParaRPr>
          </a:p>
          <a:p>
            <a:pPr>
              <a:buSzPts val="2800"/>
            </a:pPr>
            <a:endParaRPr>
              <a:solidFill>
                <a:srgbClr val="070D55"/>
              </a:solidFill>
              <a:latin typeface="Poppins"/>
              <a:ea typeface="Poppins"/>
              <a:cs typeface="Poppins"/>
              <a:sym typeface="Poppins"/>
            </a:endParaRPr>
          </a:p>
          <a:p>
            <a:pPr>
              <a:lnSpc>
                <a:spcPct val="115000"/>
              </a:lnSpc>
              <a:spcBef>
                <a:spcPts val="600"/>
              </a:spcBef>
              <a:buClr>
                <a:schemeClr val="dk1"/>
              </a:buClr>
              <a:buSzPts val="1100"/>
            </a:pPr>
            <a:r>
              <a:rPr lang="en-US">
                <a:solidFill>
                  <a:srgbClr val="070D55"/>
                </a:solidFill>
                <a:latin typeface="Poppins"/>
                <a:ea typeface="Poppins"/>
                <a:cs typeface="Poppins"/>
                <a:sym typeface="Poppins"/>
              </a:rPr>
              <a:t>La standardisation des métadonnées permet d’assurer la transparence et la comparabilité entre les pays, les agences, etc.</a:t>
            </a:r>
            <a:endParaRPr>
              <a:solidFill>
                <a:srgbClr val="070D55"/>
              </a:solidFill>
              <a:latin typeface="Poppins"/>
              <a:ea typeface="Poppins"/>
              <a:cs typeface="Poppins"/>
              <a:sym typeface="Poppins"/>
            </a:endParaRPr>
          </a:p>
          <a:p>
            <a:pPr>
              <a:spcBef>
                <a:spcPts val="600"/>
              </a:spcBef>
              <a:buSzPts val="2800"/>
            </a:pPr>
            <a:endParaRPr>
              <a:solidFill>
                <a:srgbClr val="070D55"/>
              </a:solidFill>
              <a:latin typeface="Poppins"/>
              <a:ea typeface="Poppins"/>
              <a:cs typeface="Poppins"/>
              <a:sym typeface="Poppins"/>
            </a:endParaRPr>
          </a:p>
          <a:p>
            <a:pPr>
              <a:buSzPts val="2800"/>
            </a:pPr>
            <a:r>
              <a:rPr lang="en-US">
                <a:solidFill>
                  <a:srgbClr val="070D55"/>
                </a:solidFill>
                <a:latin typeface="Poppins"/>
                <a:ea typeface="Poppins"/>
                <a:cs typeface="Poppins"/>
                <a:sym typeface="Poppins"/>
              </a:rPr>
              <a:t>Les produits collectés seront enregistrés avec les informations disponibles sur l’emballage, telles que :</a:t>
            </a:r>
            <a:endParaRPr sz="900"/>
          </a:p>
          <a:p>
            <a:pPr marL="457200" lvl="1" indent="-203200">
              <a:buClr>
                <a:srgbClr val="070D55"/>
              </a:buClr>
              <a:buSzPts val="2800"/>
              <a:buChar char="•"/>
            </a:pPr>
            <a:r>
              <a:rPr lang="en-US">
                <a:solidFill>
                  <a:srgbClr val="070D55"/>
                </a:solidFill>
                <a:latin typeface="Poppins"/>
                <a:ea typeface="Poppins"/>
                <a:cs typeface="Poppins"/>
                <a:sym typeface="Poppins"/>
              </a:rPr>
              <a:t>Code d’étiquette de l’échantillon</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Nom du produit</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Pays d’achat / Lieu d’achat dans le pays</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Entreprise de fabrication</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Pays de fabrication</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Distributeur</a:t>
            </a:r>
            <a:endParaRPr>
              <a:solidFill>
                <a:srgbClr val="070D55"/>
              </a:solidFill>
              <a:latin typeface="Poppins"/>
              <a:ea typeface="Poppins"/>
              <a:cs typeface="Poppins"/>
              <a:sym typeface="Poppins"/>
            </a:endParaRPr>
          </a:p>
          <a:p>
            <a:pPr marL="457200" lvl="1" indent="-203200">
              <a:buClr>
                <a:srgbClr val="070D55"/>
              </a:buClr>
              <a:buSzPts val="2800"/>
              <a:buChar char="•"/>
            </a:pPr>
            <a:r>
              <a:rPr lang="en-US">
                <a:solidFill>
                  <a:srgbClr val="070D55"/>
                </a:solidFill>
                <a:latin typeface="Poppins"/>
                <a:ea typeface="Poppins"/>
                <a:cs typeface="Poppins"/>
                <a:sym typeface="Poppins"/>
              </a:rPr>
              <a:t>Numéro de lot / Code-barres / Date de fabrication</a:t>
            </a:r>
            <a:endParaRPr>
              <a:solidFill>
                <a:srgbClr val="070D55"/>
              </a:solidFill>
              <a:latin typeface="Poppins"/>
              <a:ea typeface="Poppins"/>
              <a:cs typeface="Poppins"/>
              <a:sym typeface="Poppins"/>
            </a:endParaRPr>
          </a:p>
          <a:p>
            <a:pPr marL="400050" lvl="1" indent="-184150">
              <a:buClr>
                <a:srgbClr val="070D55"/>
              </a:buClr>
              <a:buSzPts val="2800"/>
              <a:buFont typeface="Arial"/>
              <a:buChar char="•"/>
            </a:pPr>
            <a:r>
              <a:rPr lang="en-US">
                <a:solidFill>
                  <a:srgbClr val="070D55"/>
                </a:solidFill>
                <a:latin typeface="Poppins"/>
                <a:ea typeface="Poppins"/>
                <a:cs typeface="Poppins"/>
                <a:sym typeface="Poppins"/>
              </a:rPr>
              <a:t>Lien photo ou identification</a:t>
            </a:r>
            <a:endParaRPr>
              <a:solidFill>
                <a:srgbClr val="070D55"/>
              </a:solidFill>
              <a:latin typeface="Poppins"/>
              <a:ea typeface="Poppins"/>
              <a:cs typeface="Poppins"/>
              <a:sym typeface="Poppins"/>
            </a:endParaRPr>
          </a:p>
          <a:p>
            <a:pPr>
              <a:buSzPts val="2800"/>
            </a:pPr>
            <a:endParaRPr b="1">
              <a:solidFill>
                <a:srgbClr val="070D55"/>
              </a:solidFill>
              <a:latin typeface="Poppins"/>
              <a:ea typeface="Poppins"/>
              <a:cs typeface="Poppins"/>
              <a:sym typeface="Poppins"/>
            </a:endParaRPr>
          </a:p>
          <a:p>
            <a:pPr>
              <a:buSzPts val="2800"/>
            </a:pPr>
            <a:endParaRPr b="1">
              <a:solidFill>
                <a:srgbClr val="070D55"/>
              </a:solidFill>
              <a:latin typeface="Poppins"/>
              <a:ea typeface="Poppins"/>
              <a:cs typeface="Poppins"/>
              <a:sym typeface="Poppins"/>
            </a:endParaRPr>
          </a:p>
          <a:p>
            <a:pPr marL="228600" lvl="1">
              <a:buSzPts val="2800"/>
            </a:pPr>
            <a:endParaRPr>
              <a:solidFill>
                <a:srgbClr val="070D55"/>
              </a:solidFill>
              <a:latin typeface="Poppins"/>
              <a:ea typeface="Poppins"/>
              <a:cs typeface="Poppins"/>
              <a:sym typeface="Poppins"/>
            </a:endParaRPr>
          </a:p>
          <a:p>
            <a:pPr>
              <a:buSzPts val="2200"/>
            </a:pPr>
            <a:endParaRPr sz="1100">
              <a:solidFill>
                <a:schemeClr val="dk1"/>
              </a:solidFill>
              <a:latin typeface="Calibri"/>
              <a:ea typeface="Calibri"/>
              <a:cs typeface="Calibri"/>
              <a:sym typeface="Calibri"/>
            </a:endParaRPr>
          </a:p>
        </p:txBody>
      </p:sp>
      <p:pic>
        <p:nvPicPr>
          <p:cNvPr id="171" name="Google Shape;171;p7"/>
          <p:cNvPicPr preferRelativeResize="0"/>
          <p:nvPr/>
        </p:nvPicPr>
        <p:blipFill rotWithShape="1">
          <a:blip r:embed="rId4">
            <a:alphaModFix/>
          </a:blip>
          <a:srcRect l="6397" r="3981"/>
          <a:stretch/>
        </p:blipFill>
        <p:spPr>
          <a:xfrm rot="-951078">
            <a:off x="384107" y="2382096"/>
            <a:ext cx="1402961" cy="2017448"/>
          </a:xfrm>
          <a:prstGeom prst="rect">
            <a:avLst/>
          </a:prstGeom>
          <a:noFill/>
          <a:ln>
            <a:noFill/>
          </a:ln>
        </p:spPr>
      </p:pic>
      <p:sp>
        <p:nvSpPr>
          <p:cNvPr id="172" name="Google Shape;172;p7"/>
          <p:cNvSpPr txBox="1"/>
          <p:nvPr/>
        </p:nvSpPr>
        <p:spPr>
          <a:xfrm>
            <a:off x="5650" y="4613399"/>
            <a:ext cx="3056167" cy="283134"/>
          </a:xfrm>
          <a:prstGeom prst="rect">
            <a:avLst/>
          </a:prstGeom>
          <a:noFill/>
          <a:ln>
            <a:noFill/>
          </a:ln>
        </p:spPr>
        <p:txBody>
          <a:bodyPr spcFirstLastPara="1" wrap="square" lIns="45713" tIns="22850" rIns="45713" bIns="22850" anchor="t" anchorCtr="0">
            <a:spAutoFit/>
          </a:bodyPr>
          <a:lstStyle/>
          <a:p>
            <a:pPr>
              <a:lnSpc>
                <a:spcPct val="139968"/>
              </a:lnSpc>
              <a:buClr>
                <a:srgbClr val="38B6FF"/>
              </a:buClr>
              <a:buSzPts val="1400"/>
            </a:pPr>
            <a:r>
              <a:rPr lang="en-US" sz="700" u="sng">
                <a:solidFill>
                  <a:srgbClr val="38B6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Cosmetic Sampling Methods | Global Mercury Partnership</a:t>
            </a:r>
            <a:endParaRPr sz="700">
              <a:solidFill>
                <a:srgbClr val="38B6FF"/>
              </a:solidFill>
              <a:latin typeface="Calibri"/>
              <a:ea typeface="Calibri"/>
              <a:cs typeface="Calibri"/>
              <a:sym typeface="Calibri"/>
            </a:endParaRPr>
          </a:p>
          <a:p>
            <a:pPr>
              <a:lnSpc>
                <a:spcPct val="139968"/>
              </a:lnSpc>
              <a:buSzPts val="800"/>
            </a:pPr>
            <a:r>
              <a:rPr lang="en-US" sz="400">
                <a:latin typeface="Fira Sans"/>
                <a:ea typeface="Fira Sans"/>
                <a:cs typeface="Fira Sans"/>
                <a:sym typeface="Fira Sans"/>
              </a:rPr>
              <a:t>https://www.unep.org/globalmercurypartnership/resources/tool/cosmetic-sampling-methods</a:t>
            </a:r>
            <a:endParaRPr sz="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179" name="Google Shape;179;p8"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180" name="Google Shape;180;p8"/>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81" name="Google Shape;181;p8"/>
          <p:cNvSpPr txBox="1"/>
          <p:nvPr/>
        </p:nvSpPr>
        <p:spPr>
          <a:xfrm>
            <a:off x="990600" y="1047750"/>
            <a:ext cx="5638800" cy="2994474"/>
          </a:xfrm>
          <a:prstGeom prst="rect">
            <a:avLst/>
          </a:prstGeom>
          <a:noFill/>
          <a:ln>
            <a:noFill/>
          </a:ln>
        </p:spPr>
        <p:txBody>
          <a:bodyPr spcFirstLastPara="1" wrap="square" lIns="0" tIns="0" rIns="0" bIns="0" anchor="t" anchorCtr="0">
            <a:spAutoFit/>
          </a:bodyPr>
          <a:lstStyle/>
          <a:p>
            <a:pPr>
              <a:lnSpc>
                <a:spcPct val="115000"/>
              </a:lnSpc>
              <a:spcBef>
                <a:spcPts val="600"/>
              </a:spcBef>
              <a:buClr>
                <a:schemeClr val="dk1"/>
              </a:buClr>
              <a:buSzPts val="1100"/>
            </a:pPr>
            <a:r>
              <a:rPr lang="en-US">
                <a:solidFill>
                  <a:srgbClr val="070D55"/>
                </a:solidFill>
              </a:rPr>
              <a:t>L’échantillonnage est réalisé en </a:t>
            </a:r>
            <a:r>
              <a:rPr lang="en-US" b="1">
                <a:solidFill>
                  <a:srgbClr val="070D55"/>
                </a:solidFill>
              </a:rPr>
              <a:t>deux phases :</a:t>
            </a:r>
            <a:endParaRPr>
              <a:solidFill>
                <a:srgbClr val="070D55"/>
              </a:solidFill>
            </a:endParaRPr>
          </a:p>
          <a:p>
            <a:pPr algn="just">
              <a:lnSpc>
                <a:spcPct val="113392"/>
              </a:lnSpc>
              <a:spcBef>
                <a:spcPts val="600"/>
              </a:spcBef>
              <a:buClr>
                <a:schemeClr val="dk1"/>
              </a:buClr>
              <a:buSzPts val="2800"/>
            </a:pPr>
            <a:endParaRPr>
              <a:solidFill>
                <a:srgbClr val="070D55"/>
              </a:solidFill>
            </a:endParaRPr>
          </a:p>
          <a:p>
            <a:pPr algn="just">
              <a:lnSpc>
                <a:spcPct val="113392"/>
              </a:lnSpc>
              <a:buClr>
                <a:srgbClr val="070D55"/>
              </a:buClr>
              <a:buSzPts val="2800"/>
            </a:pPr>
            <a:r>
              <a:rPr lang="en-US" b="1">
                <a:solidFill>
                  <a:srgbClr val="070D55"/>
                </a:solidFill>
              </a:rPr>
              <a:t>PHASE I: Sélection</a:t>
            </a:r>
            <a:endParaRPr sz="700"/>
          </a:p>
          <a:p>
            <a:pPr algn="just">
              <a:lnSpc>
                <a:spcPct val="113392"/>
              </a:lnSpc>
              <a:buClr>
                <a:schemeClr val="dk1"/>
              </a:buClr>
              <a:buSzPts val="2800"/>
            </a:pPr>
            <a:endParaRPr>
              <a:solidFill>
                <a:srgbClr val="070D55"/>
              </a:solidFill>
            </a:endParaRPr>
          </a:p>
          <a:p>
            <a:pPr>
              <a:lnSpc>
                <a:spcPct val="115000"/>
              </a:lnSpc>
              <a:spcBef>
                <a:spcPts val="600"/>
              </a:spcBef>
            </a:pPr>
            <a:r>
              <a:rPr lang="en-US">
                <a:solidFill>
                  <a:srgbClr val="070D55"/>
                </a:solidFill>
              </a:rPr>
              <a:t>Comprendre l’univers des SLP : </a:t>
            </a:r>
            <a:r>
              <a:rPr lang="en-US" b="1">
                <a:solidFill>
                  <a:srgbClr val="070D55"/>
                </a:solidFill>
              </a:rPr>
              <a:t>évaluation de référence</a:t>
            </a:r>
            <a:r>
              <a:rPr lang="en-US">
                <a:solidFill>
                  <a:srgbClr val="070D55"/>
                </a:solidFill>
              </a:rPr>
              <a:t> des produits</a:t>
            </a:r>
            <a:endParaRPr>
              <a:solidFill>
                <a:srgbClr val="070D55"/>
              </a:solidFill>
            </a:endParaRPr>
          </a:p>
          <a:p>
            <a:pPr marL="457200" lvl="1" indent="-203200" algn="just">
              <a:lnSpc>
                <a:spcPct val="113392"/>
              </a:lnSpc>
              <a:spcBef>
                <a:spcPts val="600"/>
              </a:spcBef>
              <a:buClr>
                <a:srgbClr val="070D55"/>
              </a:buClr>
              <a:buSzPts val="2800"/>
              <a:buChar char="○"/>
            </a:pPr>
            <a:r>
              <a:rPr lang="en-US">
                <a:solidFill>
                  <a:srgbClr val="070D55"/>
                </a:solidFill>
              </a:rPr>
              <a:t>Marchés formels et informels</a:t>
            </a:r>
            <a:endParaRPr>
              <a:solidFill>
                <a:srgbClr val="070D55"/>
              </a:solidFill>
            </a:endParaRPr>
          </a:p>
          <a:p>
            <a:pPr marL="457200" lvl="1" indent="-203200" algn="just">
              <a:lnSpc>
                <a:spcPct val="113392"/>
              </a:lnSpc>
              <a:buClr>
                <a:srgbClr val="070D55"/>
              </a:buClr>
              <a:buSzPts val="2800"/>
              <a:buFont typeface="Arial"/>
              <a:buChar char="○"/>
            </a:pPr>
            <a:r>
              <a:rPr lang="en-US">
                <a:solidFill>
                  <a:srgbClr val="070D55"/>
                </a:solidFill>
              </a:rPr>
              <a:t>La taille des échantillons variait en fonction de la disponibilité</a:t>
            </a:r>
            <a:endParaRPr>
              <a:solidFill>
                <a:srgbClr val="070D55"/>
              </a:solidFill>
            </a:endParaRPr>
          </a:p>
          <a:p>
            <a:pPr marL="228600" lvl="1" algn="just">
              <a:lnSpc>
                <a:spcPct val="113392"/>
              </a:lnSpc>
              <a:buSzPts val="2800"/>
            </a:pPr>
            <a:endParaRPr>
              <a:solidFill>
                <a:srgbClr val="070D55"/>
              </a:solidFill>
            </a:endParaRPr>
          </a:p>
          <a:p>
            <a:pPr marL="228600" lvl="1" algn="just">
              <a:lnSpc>
                <a:spcPct val="113392"/>
              </a:lnSpc>
              <a:buSzPts val="2800"/>
            </a:pPr>
            <a:endParaRPr>
              <a:solidFill>
                <a:srgbClr val="070D55"/>
              </a:solidFill>
            </a:endParaRPr>
          </a:p>
          <a:p>
            <a:pPr algn="just">
              <a:lnSpc>
                <a:spcPct val="113392"/>
              </a:lnSpc>
              <a:buClr>
                <a:schemeClr val="dk1"/>
              </a:buClr>
              <a:buSzPts val="2800"/>
            </a:pPr>
            <a:endParaRPr>
              <a:solidFill>
                <a:srgbClr val="070D55"/>
              </a:solidFill>
            </a:endParaRPr>
          </a:p>
          <a:p>
            <a:pPr algn="just">
              <a:lnSpc>
                <a:spcPct val="113392"/>
              </a:lnSpc>
              <a:buClr>
                <a:srgbClr val="070D55"/>
              </a:buClr>
              <a:buSzPts val="2800"/>
            </a:pPr>
            <a:r>
              <a:rPr lang="en-US">
                <a:solidFill>
                  <a:srgbClr val="070D55"/>
                </a:solidFill>
              </a:rPr>
              <a:t> </a:t>
            </a:r>
            <a:endParaRPr sz="700"/>
          </a:p>
        </p:txBody>
      </p:sp>
      <p:sp>
        <p:nvSpPr>
          <p:cNvPr id="182" name="Google Shape;182;p8"/>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018"/>
            </a:pPr>
            <a:r>
              <a:rPr lang="en-US" sz="3300" b="1">
                <a:solidFill>
                  <a:srgbClr val="070D55"/>
                </a:solidFill>
              </a:rPr>
              <a:t>Protocole d’échantillonnage recommandé</a:t>
            </a:r>
            <a:endParaRPr sz="3300" b="1">
              <a:solidFill>
                <a:srgbClr val="070D55"/>
              </a:solidFill>
            </a:endParaRPr>
          </a:p>
        </p:txBody>
      </p:sp>
      <p:sp>
        <p:nvSpPr>
          <p:cNvPr id="183" name="Google Shape;183;p8"/>
          <p:cNvSpPr txBox="1"/>
          <p:nvPr/>
        </p:nvSpPr>
        <p:spPr>
          <a:xfrm rot="-270">
            <a:off x="639290" y="3232732"/>
            <a:ext cx="3822900" cy="1124198"/>
          </a:xfrm>
          <a:prstGeom prst="rect">
            <a:avLst/>
          </a:prstGeom>
          <a:noFill/>
          <a:ln>
            <a:noFill/>
          </a:ln>
        </p:spPr>
        <p:txBody>
          <a:bodyPr spcFirstLastPara="1" wrap="square" lIns="45713" tIns="22850" rIns="45713" bIns="22850" anchor="t" anchorCtr="0">
            <a:spAutoFit/>
          </a:bodyPr>
          <a:lstStyle/>
          <a:p>
            <a:pPr lvl="1">
              <a:lnSpc>
                <a:spcPct val="113392"/>
              </a:lnSpc>
              <a:buSzPts val="2400"/>
            </a:pPr>
            <a:r>
              <a:rPr lang="en-US" sz="1200" i="1">
                <a:solidFill>
                  <a:srgbClr val="070D55"/>
                </a:solidFill>
              </a:rPr>
              <a:t>Pour le consommateur moyen de produits éclaircissants pour la peau (SLP), quelle est l’accessibilité des SLP et quelle est la probabilité que les SLP achetés contiennent du mercure (Hg) ?</a:t>
            </a:r>
            <a:endParaRPr sz="700"/>
          </a:p>
          <a:p>
            <a:pPr lvl="1" algn="just">
              <a:lnSpc>
                <a:spcPct val="113392"/>
              </a:lnSpc>
              <a:buSzPts val="2800"/>
            </a:pPr>
            <a:endParaRPr>
              <a:solidFill>
                <a:srgbClr val="070D55"/>
              </a:solidFill>
            </a:endParaRPr>
          </a:p>
        </p:txBody>
      </p:sp>
      <p:sp>
        <p:nvSpPr>
          <p:cNvPr id="184" name="Google Shape;184;p8"/>
          <p:cNvSpPr txBox="1"/>
          <p:nvPr/>
        </p:nvSpPr>
        <p:spPr>
          <a:xfrm rot="-462">
            <a:off x="5302425" y="3194870"/>
            <a:ext cx="3345000" cy="1470511"/>
          </a:xfrm>
          <a:prstGeom prst="rect">
            <a:avLst/>
          </a:prstGeom>
          <a:noFill/>
          <a:ln>
            <a:noFill/>
          </a:ln>
        </p:spPr>
        <p:txBody>
          <a:bodyPr spcFirstLastPara="1" wrap="square" lIns="45713" tIns="22850" rIns="45713" bIns="22850" anchor="t" anchorCtr="0">
            <a:spAutoFit/>
          </a:bodyPr>
          <a:lstStyle/>
          <a:p>
            <a:pPr>
              <a:lnSpc>
                <a:spcPct val="115000"/>
              </a:lnSpc>
              <a:spcBef>
                <a:spcPts val="600"/>
              </a:spcBef>
              <a:buClr>
                <a:schemeClr val="dk1"/>
              </a:buClr>
              <a:buSzPts val="1100"/>
            </a:pPr>
            <a:r>
              <a:rPr lang="en-US" sz="1200" i="1">
                <a:solidFill>
                  <a:srgbClr val="070D55"/>
                </a:solidFill>
              </a:rPr>
              <a:t>Les SLP ciblés, annoncés comme « éclaircissants », « illuminants », « blanchissants », etc., ont été achetés auprès de détaillants formels et informels pour des tests de mercure (Hg).</a:t>
            </a:r>
            <a:endParaRPr sz="1200" i="1">
              <a:solidFill>
                <a:srgbClr val="070D55"/>
              </a:solidFill>
            </a:endParaRPr>
          </a:p>
          <a:p>
            <a:pPr lvl="1" algn="just">
              <a:lnSpc>
                <a:spcPct val="113392"/>
              </a:lnSpc>
              <a:spcBef>
                <a:spcPts val="600"/>
              </a:spcBef>
              <a:buSzPts val="2400"/>
            </a:pPr>
            <a:endParaRPr sz="1200" i="1">
              <a:solidFill>
                <a:srgbClr val="070D55"/>
              </a:solidFill>
            </a:endParaRPr>
          </a:p>
        </p:txBody>
      </p:sp>
      <p:sp>
        <p:nvSpPr>
          <p:cNvPr id="185" name="Google Shape;185;p8"/>
          <p:cNvSpPr txBox="1"/>
          <p:nvPr/>
        </p:nvSpPr>
        <p:spPr>
          <a:xfrm>
            <a:off x="7314177"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192" name="Google Shape;192;p9"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193" name="Google Shape;193;p9"/>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194" name="Google Shape;194;p9"/>
          <p:cNvSpPr txBox="1"/>
          <p:nvPr/>
        </p:nvSpPr>
        <p:spPr>
          <a:xfrm>
            <a:off x="219075" y="1328188"/>
            <a:ext cx="3741600" cy="3651962"/>
          </a:xfrm>
          <a:prstGeom prst="rect">
            <a:avLst/>
          </a:prstGeom>
          <a:noFill/>
          <a:ln>
            <a:noFill/>
          </a:ln>
        </p:spPr>
        <p:txBody>
          <a:bodyPr spcFirstLastPara="1" wrap="square" lIns="0" tIns="0" rIns="0" bIns="0" anchor="t" anchorCtr="0">
            <a:spAutoFit/>
          </a:bodyPr>
          <a:lstStyle/>
          <a:p>
            <a:pPr>
              <a:lnSpc>
                <a:spcPct val="113392"/>
              </a:lnSpc>
              <a:buClr>
                <a:srgbClr val="070D55"/>
              </a:buClr>
              <a:buSzPts val="2800"/>
            </a:pPr>
            <a:r>
              <a:rPr lang="en-US" b="1">
                <a:solidFill>
                  <a:srgbClr val="070D55"/>
                </a:solidFill>
              </a:rPr>
              <a:t>PHASE I</a:t>
            </a:r>
            <a:endParaRPr sz="700"/>
          </a:p>
          <a:p>
            <a:pPr>
              <a:lnSpc>
                <a:spcPct val="113392"/>
              </a:lnSpc>
              <a:buClr>
                <a:schemeClr val="dk1"/>
              </a:buClr>
              <a:buSzPts val="2800"/>
            </a:pPr>
            <a:endParaRPr b="1">
              <a:solidFill>
                <a:srgbClr val="070D55"/>
              </a:solidFill>
            </a:endParaRPr>
          </a:p>
          <a:p>
            <a:pPr>
              <a:lnSpc>
                <a:spcPct val="113392"/>
              </a:lnSpc>
              <a:buSzPts val="2800"/>
            </a:pPr>
            <a:r>
              <a:rPr lang="en-US" b="1">
                <a:solidFill>
                  <a:srgbClr val="070D55"/>
                </a:solidFill>
              </a:rPr>
              <a:t>220 ÉCHANTILLONS prélevés</a:t>
            </a:r>
            <a:endParaRPr sz="700"/>
          </a:p>
          <a:p>
            <a:pPr marL="457200" lvl="1" indent="-203200">
              <a:lnSpc>
                <a:spcPct val="113392"/>
              </a:lnSpc>
              <a:buClr>
                <a:srgbClr val="070D55"/>
              </a:buClr>
              <a:buSzPts val="2800"/>
              <a:buChar char="○"/>
            </a:pPr>
            <a:r>
              <a:rPr lang="en-US">
                <a:solidFill>
                  <a:srgbClr val="070D55"/>
                </a:solidFill>
              </a:rPr>
              <a:t>218† échantillons analysés au laboratoire de toxicologie du BRI</a:t>
            </a:r>
            <a:endParaRPr>
              <a:solidFill>
                <a:srgbClr val="070D55"/>
              </a:solidFill>
            </a:endParaRPr>
          </a:p>
          <a:p>
            <a:pPr marL="457200" lvl="1" indent="-203200">
              <a:lnSpc>
                <a:spcPct val="113392"/>
              </a:lnSpc>
              <a:buClr>
                <a:srgbClr val="070D55"/>
              </a:buClr>
              <a:buSzPts val="2800"/>
              <a:buChar char="○"/>
            </a:pPr>
            <a:r>
              <a:rPr lang="en-US">
                <a:solidFill>
                  <a:srgbClr val="070D55"/>
                </a:solidFill>
              </a:rPr>
              <a:t>50 échantillons ont été envoyés à Libreville pour y subir des analyses en laboratoire et dans le cadre d'un exercice de renforcement des capacités</a:t>
            </a:r>
            <a:endParaRPr>
              <a:solidFill>
                <a:srgbClr val="070D55"/>
              </a:solidFill>
            </a:endParaRPr>
          </a:p>
          <a:p>
            <a:pPr marL="228600" lvl="1">
              <a:lnSpc>
                <a:spcPct val="113392"/>
              </a:lnSpc>
              <a:buSzPts val="2800"/>
            </a:pPr>
            <a:endParaRPr>
              <a:solidFill>
                <a:srgbClr val="070D55"/>
              </a:solidFill>
            </a:endParaRPr>
          </a:p>
          <a:p>
            <a:pPr>
              <a:lnSpc>
                <a:spcPct val="113392"/>
              </a:lnSpc>
              <a:buClr>
                <a:schemeClr val="dk1"/>
              </a:buClr>
              <a:buSzPts val="1100"/>
            </a:pPr>
            <a:r>
              <a:rPr lang="en-US" b="1">
                <a:solidFill>
                  <a:srgbClr val="070D55"/>
                </a:solidFill>
              </a:rPr>
              <a:t>5 villes échantillonnées :</a:t>
            </a:r>
            <a:endParaRPr b="1">
              <a:solidFill>
                <a:srgbClr val="070D55"/>
              </a:solidFill>
            </a:endParaRPr>
          </a:p>
          <a:p>
            <a:pPr>
              <a:lnSpc>
                <a:spcPct val="113392"/>
              </a:lnSpc>
              <a:buSzPts val="2800"/>
            </a:pPr>
            <a:r>
              <a:rPr lang="en-US" b="1">
                <a:solidFill>
                  <a:srgbClr val="070D55"/>
                </a:solidFill>
              </a:rPr>
              <a:t>Libreville (3 marchés), Oyem, Lambaréné, Port-Gentil, Bitam</a:t>
            </a:r>
            <a:endParaRPr b="1">
              <a:solidFill>
                <a:srgbClr val="070D55"/>
              </a:solidFill>
            </a:endParaRPr>
          </a:p>
          <a:p>
            <a:pPr>
              <a:lnSpc>
                <a:spcPct val="113392"/>
              </a:lnSpc>
              <a:buSzPts val="2800"/>
            </a:pPr>
            <a:endParaRPr>
              <a:solidFill>
                <a:srgbClr val="070D55"/>
              </a:solidFill>
            </a:endParaRPr>
          </a:p>
          <a:p>
            <a:pPr marL="457200" lvl="1" indent="-139700">
              <a:lnSpc>
                <a:spcPct val="113392"/>
              </a:lnSpc>
              <a:buClr>
                <a:schemeClr val="dk1"/>
              </a:buClr>
              <a:buSzPts val="2800"/>
            </a:pPr>
            <a:endParaRPr>
              <a:solidFill>
                <a:srgbClr val="070D55"/>
              </a:solidFill>
            </a:endParaRPr>
          </a:p>
        </p:txBody>
      </p:sp>
      <p:sp>
        <p:nvSpPr>
          <p:cNvPr id="195" name="Google Shape;195;p9"/>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92500"/>
          </a:bodyPr>
          <a:lstStyle/>
          <a:p>
            <a:pPr>
              <a:lnSpc>
                <a:spcPct val="90000"/>
              </a:lnSpc>
              <a:buClr>
                <a:srgbClr val="070D55"/>
              </a:buClr>
              <a:buSzPct val="100000"/>
            </a:pPr>
            <a:r>
              <a:rPr lang="en-US" sz="3300" b="1">
                <a:solidFill>
                  <a:srgbClr val="070D55"/>
                </a:solidFill>
              </a:rPr>
              <a:t>Protocole d’échantillonnage recommandé</a:t>
            </a:r>
            <a:endParaRPr sz="3300" b="1">
              <a:solidFill>
                <a:srgbClr val="070D55"/>
              </a:solidFill>
            </a:endParaRPr>
          </a:p>
        </p:txBody>
      </p:sp>
      <p:sp>
        <p:nvSpPr>
          <p:cNvPr id="196" name="Google Shape;196;p9"/>
          <p:cNvSpPr txBox="1"/>
          <p:nvPr/>
        </p:nvSpPr>
        <p:spPr>
          <a:xfrm>
            <a:off x="4201838" y="3917823"/>
            <a:ext cx="4800600" cy="810715"/>
          </a:xfrm>
          <a:prstGeom prst="rect">
            <a:avLst/>
          </a:prstGeom>
          <a:noFill/>
          <a:ln>
            <a:noFill/>
          </a:ln>
        </p:spPr>
        <p:txBody>
          <a:bodyPr spcFirstLastPara="1" wrap="square" lIns="45713" tIns="22850" rIns="45713" bIns="22850" anchor="t" anchorCtr="0">
            <a:spAutoFit/>
          </a:bodyPr>
          <a:lstStyle/>
          <a:p>
            <a:pPr marL="457200" lvl="2" algn="just">
              <a:lnSpc>
                <a:spcPct val="113392"/>
              </a:lnSpc>
              <a:buSzPts val="1800"/>
            </a:pPr>
            <a:r>
              <a:rPr lang="en-US" sz="900" i="1">
                <a:solidFill>
                  <a:srgbClr val="070D55"/>
                </a:solidFill>
              </a:rPr>
              <a:t>†1 produit endommagé pendant le transport</a:t>
            </a:r>
            <a:br>
              <a:rPr lang="en-US" sz="900" i="1">
                <a:solidFill>
                  <a:srgbClr val="070D55"/>
                </a:solidFill>
              </a:rPr>
            </a:br>
            <a:r>
              <a:rPr lang="en-US" sz="900" i="1">
                <a:solidFill>
                  <a:srgbClr val="070D55"/>
                </a:solidFill>
              </a:rPr>
              <a:t> 1 produit ne disposant pas d’un bouchon hermétique – échantillon conservé au Gabon pour analyse locale</a:t>
            </a:r>
            <a:endParaRPr sz="900" i="1">
              <a:solidFill>
                <a:srgbClr val="070D55"/>
              </a:solidFill>
            </a:endParaRPr>
          </a:p>
          <a:p>
            <a:pPr marL="457200" lvl="2" algn="just">
              <a:lnSpc>
                <a:spcPct val="113392"/>
              </a:lnSpc>
              <a:buSzPts val="1800"/>
            </a:pPr>
            <a:endParaRPr sz="900" i="1">
              <a:solidFill>
                <a:srgbClr val="070D55"/>
              </a:solidFill>
            </a:endParaRPr>
          </a:p>
          <a:p>
            <a:pPr>
              <a:buSzPts val="1800"/>
            </a:pPr>
            <a:endParaRPr sz="900">
              <a:solidFill>
                <a:schemeClr val="dk1"/>
              </a:solidFill>
              <a:latin typeface="Calibri"/>
              <a:ea typeface="Calibri"/>
              <a:cs typeface="Calibri"/>
              <a:sym typeface="Calibri"/>
            </a:endParaRPr>
          </a:p>
        </p:txBody>
      </p:sp>
      <p:pic>
        <p:nvPicPr>
          <p:cNvPr id="197" name="Google Shape;197;p9"/>
          <p:cNvPicPr preferRelativeResize="0"/>
          <p:nvPr/>
        </p:nvPicPr>
        <p:blipFill rotWithShape="1">
          <a:blip r:embed="rId4">
            <a:alphaModFix/>
          </a:blip>
          <a:srcRect/>
          <a:stretch/>
        </p:blipFill>
        <p:spPr>
          <a:xfrm>
            <a:off x="7180838" y="1328187"/>
            <a:ext cx="1854150" cy="1916270"/>
          </a:xfrm>
          <a:prstGeom prst="rect">
            <a:avLst/>
          </a:prstGeom>
          <a:noFill/>
          <a:ln>
            <a:noFill/>
          </a:ln>
        </p:spPr>
      </p:pic>
      <p:sp>
        <p:nvSpPr>
          <p:cNvPr id="198" name="Google Shape;198;p9"/>
          <p:cNvSpPr txBox="1"/>
          <p:nvPr/>
        </p:nvSpPr>
        <p:spPr>
          <a:xfrm>
            <a:off x="4201838" y="1515488"/>
            <a:ext cx="2979000" cy="2840586"/>
          </a:xfrm>
          <a:prstGeom prst="rect">
            <a:avLst/>
          </a:prstGeom>
          <a:noFill/>
          <a:ln>
            <a:noFill/>
          </a:ln>
        </p:spPr>
        <p:txBody>
          <a:bodyPr spcFirstLastPara="1" wrap="square" lIns="0" tIns="0" rIns="0" bIns="0" anchor="t" anchorCtr="0">
            <a:spAutoFit/>
          </a:bodyPr>
          <a:lstStyle/>
          <a:p>
            <a:pPr>
              <a:lnSpc>
                <a:spcPct val="113392"/>
              </a:lnSpc>
              <a:buClr>
                <a:schemeClr val="dk1"/>
              </a:buClr>
              <a:buSzPts val="2800"/>
            </a:pPr>
            <a:endParaRPr>
              <a:solidFill>
                <a:srgbClr val="070D55"/>
              </a:solidFill>
            </a:endParaRPr>
          </a:p>
          <a:p>
            <a:pPr>
              <a:lnSpc>
                <a:spcPct val="113392"/>
              </a:lnSpc>
              <a:buClr>
                <a:srgbClr val="070D55"/>
              </a:buClr>
              <a:buSzPts val="2800"/>
            </a:pPr>
            <a:r>
              <a:rPr lang="en-US" b="1">
                <a:solidFill>
                  <a:srgbClr val="070D55"/>
                </a:solidFill>
              </a:rPr>
              <a:t>PHASE II: DÉPISTAGE CIBLÉ</a:t>
            </a:r>
            <a:endParaRPr sz="700"/>
          </a:p>
          <a:p>
            <a:pPr>
              <a:lnSpc>
                <a:spcPct val="113392"/>
              </a:lnSpc>
              <a:buClr>
                <a:schemeClr val="dk1"/>
              </a:buClr>
              <a:buSzPts val="2800"/>
            </a:pPr>
            <a:endParaRPr>
              <a:solidFill>
                <a:srgbClr val="070D55"/>
              </a:solidFill>
            </a:endParaRPr>
          </a:p>
          <a:p>
            <a:pPr>
              <a:lnSpc>
                <a:spcPct val="115000"/>
              </a:lnSpc>
              <a:spcBef>
                <a:spcPts val="600"/>
              </a:spcBef>
            </a:pPr>
            <a:r>
              <a:rPr lang="en-US">
                <a:solidFill>
                  <a:srgbClr val="070D55"/>
                </a:solidFill>
              </a:rPr>
              <a:t>Comprendre la variabilité entre les produits et au sein d’un même produit</a:t>
            </a:r>
            <a:endParaRPr>
              <a:solidFill>
                <a:srgbClr val="070D55"/>
              </a:solidFill>
            </a:endParaRPr>
          </a:p>
          <a:p>
            <a:pPr marL="457200" lvl="1" indent="-203200">
              <a:lnSpc>
                <a:spcPct val="113392"/>
              </a:lnSpc>
              <a:spcBef>
                <a:spcPts val="600"/>
              </a:spcBef>
              <a:buClr>
                <a:srgbClr val="070D55"/>
              </a:buClr>
              <a:buSzPts val="2800"/>
              <a:buChar char="○"/>
            </a:pPr>
            <a:r>
              <a:rPr lang="en-US">
                <a:solidFill>
                  <a:srgbClr val="070D55"/>
                </a:solidFill>
              </a:rPr>
              <a:t>5 à 10 réplicats de SLPs &gt;1 µg/g issus de la Phase 1</a:t>
            </a:r>
            <a:endParaRPr>
              <a:solidFill>
                <a:srgbClr val="070D55"/>
              </a:solidFill>
            </a:endParaRPr>
          </a:p>
          <a:p>
            <a:pPr marL="457200" lvl="1" indent="-228600">
              <a:lnSpc>
                <a:spcPct val="113392"/>
              </a:lnSpc>
              <a:buClr>
                <a:srgbClr val="070D55"/>
              </a:buClr>
              <a:buSzPts val="2800"/>
              <a:buFont typeface="Arial"/>
              <a:buChar char="○"/>
            </a:pPr>
            <a:r>
              <a:rPr lang="en-US">
                <a:solidFill>
                  <a:srgbClr val="070D55"/>
                </a:solidFill>
              </a:rPr>
              <a:t>Quantifier la variation entre les lots, les contenants, etc.</a:t>
            </a:r>
            <a:endParaRPr>
              <a:solidFill>
                <a:srgbClr val="070D55"/>
              </a:solidFill>
            </a:endParaRPr>
          </a:p>
          <a:p>
            <a:pPr>
              <a:lnSpc>
                <a:spcPct val="113392"/>
              </a:lnSpc>
              <a:buClr>
                <a:schemeClr val="dk1"/>
              </a:buClr>
              <a:buSzPts val="2800"/>
            </a:pPr>
            <a:endParaRPr>
              <a:solidFill>
                <a:srgbClr val="070D55"/>
              </a:solidFill>
            </a:endParaRPr>
          </a:p>
          <a:p>
            <a:pPr>
              <a:lnSpc>
                <a:spcPct val="113392"/>
              </a:lnSpc>
              <a:buClr>
                <a:srgbClr val="070D55"/>
              </a:buClr>
              <a:buSzPts val="2800"/>
            </a:pPr>
            <a:r>
              <a:rPr lang="en-US">
                <a:solidFill>
                  <a:srgbClr val="070D55"/>
                </a:solidFill>
              </a:rPr>
              <a:t> </a:t>
            </a:r>
            <a:endParaRPr sz="700"/>
          </a:p>
        </p:txBody>
      </p:sp>
      <p:sp>
        <p:nvSpPr>
          <p:cNvPr id="199" name="Google Shape;199;p9"/>
          <p:cNvSpPr txBox="1"/>
          <p:nvPr/>
        </p:nvSpPr>
        <p:spPr>
          <a:xfrm>
            <a:off x="1440600" y="915000"/>
            <a:ext cx="4130700" cy="493967"/>
          </a:xfrm>
          <a:prstGeom prst="rect">
            <a:avLst/>
          </a:prstGeom>
          <a:noFill/>
          <a:ln>
            <a:noFill/>
          </a:ln>
        </p:spPr>
        <p:txBody>
          <a:bodyPr spcFirstLastPara="1" wrap="square" lIns="45713" tIns="45713" rIns="45713" bIns="45713" anchor="t" anchorCtr="0">
            <a:spAutoFit/>
          </a:bodyPr>
          <a:lstStyle/>
          <a:p>
            <a:pPr>
              <a:lnSpc>
                <a:spcPct val="115000"/>
              </a:lnSpc>
              <a:spcBef>
                <a:spcPts val="600"/>
              </a:spcBef>
              <a:spcAft>
                <a:spcPts val="600"/>
              </a:spcAft>
              <a:buClr>
                <a:schemeClr val="dk1"/>
              </a:buClr>
              <a:buSzPts val="1100"/>
            </a:pPr>
            <a:r>
              <a:rPr lang="en-US">
                <a:solidFill>
                  <a:srgbClr val="070D55"/>
                </a:solidFill>
              </a:rPr>
              <a:t>Le prélèvement a été effectué en</a:t>
            </a:r>
            <a:r>
              <a:rPr lang="en-US" b="1">
                <a:solidFill>
                  <a:srgbClr val="070D55"/>
                </a:solidFill>
              </a:rPr>
              <a:t> deux phases </a:t>
            </a:r>
            <a:r>
              <a:rPr lang="en-US">
                <a:solidFill>
                  <a:srgbClr val="070D55"/>
                </a:solidFill>
              </a:rPr>
              <a:t>:</a:t>
            </a:r>
            <a:endParaRPr>
              <a:solidFill>
                <a:srgbClr val="070D55"/>
              </a:solidFill>
            </a:endParaRPr>
          </a:p>
        </p:txBody>
      </p:sp>
      <p:sp>
        <p:nvSpPr>
          <p:cNvPr id="200" name="Google Shape;200;p9"/>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07" name="Google Shape;207;p12"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sp>
        <p:nvSpPr>
          <p:cNvPr id="208" name="Google Shape;208;p12"/>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92500"/>
          </a:bodyPr>
          <a:lstStyle/>
          <a:p>
            <a:pPr>
              <a:lnSpc>
                <a:spcPct val="90000"/>
              </a:lnSpc>
              <a:buClr>
                <a:srgbClr val="070D55"/>
              </a:buClr>
              <a:buSzPct val="100000"/>
            </a:pPr>
            <a:r>
              <a:rPr lang="en-US" sz="3300" b="1">
                <a:solidFill>
                  <a:srgbClr val="070D55"/>
                </a:solidFill>
              </a:rPr>
              <a:t>Protocole d’échantillonnage recommandé</a:t>
            </a:r>
            <a:endParaRPr sz="3300" b="1">
              <a:solidFill>
                <a:srgbClr val="070D55"/>
              </a:solidFill>
            </a:endParaRPr>
          </a:p>
        </p:txBody>
      </p:sp>
      <p:cxnSp>
        <p:nvCxnSpPr>
          <p:cNvPr id="209" name="Google Shape;209;p12"/>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10" name="Google Shape;210;p12"/>
          <p:cNvSpPr txBox="1"/>
          <p:nvPr/>
        </p:nvSpPr>
        <p:spPr>
          <a:xfrm>
            <a:off x="1348725" y="949488"/>
            <a:ext cx="6682650" cy="3542508"/>
          </a:xfrm>
          <a:prstGeom prst="rect">
            <a:avLst/>
          </a:prstGeom>
          <a:noFill/>
          <a:ln>
            <a:noFill/>
          </a:ln>
        </p:spPr>
        <p:txBody>
          <a:bodyPr spcFirstLastPara="1" wrap="square" lIns="0" tIns="0" rIns="0" bIns="0" anchor="t" anchorCtr="0">
            <a:spAutoFit/>
          </a:bodyPr>
          <a:lstStyle/>
          <a:p>
            <a:pPr>
              <a:buClr>
                <a:srgbClr val="070D55"/>
              </a:buClr>
              <a:buSzPts val="3600"/>
            </a:pPr>
            <a:r>
              <a:rPr lang="en-US" sz="1800" b="1" u="sng">
                <a:solidFill>
                  <a:srgbClr val="070D55"/>
                </a:solidFill>
                <a:latin typeface="Poppins"/>
                <a:ea typeface="Poppins"/>
                <a:cs typeface="Poppins"/>
                <a:sym typeface="Poppins"/>
              </a:rPr>
              <a:t>Méthode de test en 2 étapes</a:t>
            </a:r>
            <a:endParaRPr sz="700"/>
          </a:p>
          <a:p>
            <a:pPr>
              <a:buClr>
                <a:schemeClr val="dk1"/>
              </a:buClr>
              <a:buSzPts val="3199"/>
            </a:pPr>
            <a:endParaRPr sz="1600" b="1">
              <a:solidFill>
                <a:srgbClr val="070D55"/>
              </a:solidFill>
              <a:latin typeface="Poppins"/>
              <a:ea typeface="Poppins"/>
              <a:cs typeface="Poppins"/>
              <a:sym typeface="Poppins"/>
            </a:endParaRPr>
          </a:p>
          <a:p>
            <a:pPr>
              <a:buClr>
                <a:schemeClr val="dk1"/>
              </a:buClr>
              <a:buSzPts val="1100"/>
            </a:pPr>
            <a:r>
              <a:rPr lang="en-US" sz="1600" b="1">
                <a:solidFill>
                  <a:srgbClr val="070D55"/>
                </a:solidFill>
                <a:latin typeface="Poppins"/>
                <a:ea typeface="Poppins"/>
                <a:cs typeface="Poppins"/>
                <a:sym typeface="Poppins"/>
              </a:rPr>
              <a:t>Étape 1 : Sélection</a:t>
            </a:r>
            <a:endParaRPr sz="1600" b="1">
              <a:solidFill>
                <a:srgbClr val="070D55"/>
              </a:solidFill>
              <a:latin typeface="Poppins"/>
              <a:ea typeface="Poppins"/>
              <a:cs typeface="Poppins"/>
              <a:sym typeface="Poppins"/>
            </a:endParaRPr>
          </a:p>
          <a:p>
            <a:pPr>
              <a:buSzPts val="3199"/>
            </a:pPr>
            <a:r>
              <a:rPr lang="en-US" sz="1600">
                <a:solidFill>
                  <a:srgbClr val="070D55"/>
                </a:solidFill>
                <a:latin typeface="Poppins"/>
                <a:ea typeface="Poppins"/>
                <a:cs typeface="Poppins"/>
                <a:sym typeface="Poppins"/>
              </a:rPr>
              <a:t>Le XRF a été utilisé pour détecter les échantillons contenant plus d’environ 10 µg/g.</a:t>
            </a:r>
            <a:endParaRPr sz="1600">
              <a:solidFill>
                <a:srgbClr val="070D55"/>
              </a:solidFill>
              <a:latin typeface="Poppins"/>
              <a:ea typeface="Poppins"/>
              <a:cs typeface="Poppins"/>
              <a:sym typeface="Poppins"/>
            </a:endParaRPr>
          </a:p>
          <a:p>
            <a:pPr>
              <a:buClr>
                <a:schemeClr val="dk1"/>
              </a:buClr>
              <a:buSzPts val="1000"/>
            </a:pPr>
            <a:endParaRPr sz="500">
              <a:solidFill>
                <a:srgbClr val="070D55"/>
              </a:solidFill>
              <a:latin typeface="Poppins"/>
              <a:ea typeface="Poppins"/>
              <a:cs typeface="Poppins"/>
              <a:sym typeface="Poppins"/>
            </a:endParaRPr>
          </a:p>
          <a:p>
            <a:pPr>
              <a:lnSpc>
                <a:spcPct val="115000"/>
              </a:lnSpc>
              <a:spcBef>
                <a:spcPts val="600"/>
              </a:spcBef>
              <a:buClr>
                <a:schemeClr val="dk1"/>
              </a:buClr>
              <a:buSzPts val="1100"/>
            </a:pPr>
            <a:r>
              <a:rPr lang="en-US" sz="1200" i="1">
                <a:solidFill>
                  <a:srgbClr val="070D55"/>
                </a:solidFill>
                <a:latin typeface="Poppins"/>
                <a:ea typeface="Poppins"/>
                <a:cs typeface="Poppins"/>
                <a:sym typeface="Poppins"/>
              </a:rPr>
              <a:t>(Les concentrations plus élevées de mercure dans les échantillons de SLP peuvent endommager les analyseurs de mercure plus sensibles).</a:t>
            </a:r>
            <a:endParaRPr sz="1200" i="1">
              <a:solidFill>
                <a:srgbClr val="070D55"/>
              </a:solidFill>
              <a:latin typeface="Poppins"/>
              <a:ea typeface="Poppins"/>
              <a:cs typeface="Poppins"/>
              <a:sym typeface="Poppins"/>
            </a:endParaRPr>
          </a:p>
          <a:p>
            <a:pPr>
              <a:spcBef>
                <a:spcPts val="600"/>
              </a:spcBef>
              <a:buSzPts val="2400"/>
            </a:pPr>
            <a:endParaRPr sz="1200" i="1">
              <a:solidFill>
                <a:srgbClr val="070D55"/>
              </a:solidFill>
              <a:latin typeface="Poppins"/>
              <a:ea typeface="Poppins"/>
              <a:cs typeface="Poppins"/>
              <a:sym typeface="Poppins"/>
            </a:endParaRPr>
          </a:p>
          <a:p>
            <a:pPr>
              <a:buClr>
                <a:schemeClr val="dk1"/>
              </a:buClr>
              <a:buSzPts val="1100"/>
            </a:pPr>
            <a:r>
              <a:rPr lang="en-US" sz="1600" b="1">
                <a:solidFill>
                  <a:srgbClr val="070D55"/>
                </a:solidFill>
                <a:latin typeface="Poppins"/>
                <a:ea typeface="Poppins"/>
                <a:cs typeface="Poppins"/>
                <a:sym typeface="Poppins"/>
              </a:rPr>
              <a:t>Étape 2 : Analyse </a:t>
            </a:r>
            <a:endParaRPr sz="1600" b="1">
              <a:solidFill>
                <a:srgbClr val="070D55"/>
              </a:solidFill>
              <a:latin typeface="Poppins"/>
              <a:ea typeface="Poppins"/>
              <a:cs typeface="Poppins"/>
              <a:sym typeface="Poppins"/>
            </a:endParaRPr>
          </a:p>
          <a:p>
            <a:pPr>
              <a:lnSpc>
                <a:spcPct val="115000"/>
              </a:lnSpc>
              <a:spcBef>
                <a:spcPts val="600"/>
              </a:spcBef>
              <a:buClr>
                <a:schemeClr val="dk1"/>
              </a:buClr>
              <a:buSzPts val="1100"/>
            </a:pPr>
            <a:r>
              <a:rPr lang="en-US" sz="1600">
                <a:solidFill>
                  <a:srgbClr val="070D55"/>
                </a:solidFill>
                <a:latin typeface="Poppins"/>
                <a:ea typeface="Poppins"/>
                <a:cs typeface="Poppins"/>
                <a:sym typeface="Poppins"/>
              </a:rPr>
              <a:t>Un analyseur direct de mercure (DMA) sera utilisé pour confirmer et déterminer les concentrations exactes de mercure.</a:t>
            </a:r>
            <a:endParaRPr sz="500">
              <a:solidFill>
                <a:srgbClr val="070D55"/>
              </a:solidFill>
              <a:latin typeface="Poppins"/>
              <a:ea typeface="Poppins"/>
              <a:cs typeface="Poppins"/>
              <a:sym typeface="Poppins"/>
            </a:endParaRPr>
          </a:p>
          <a:p>
            <a:pPr>
              <a:lnSpc>
                <a:spcPct val="115000"/>
              </a:lnSpc>
              <a:spcBef>
                <a:spcPts val="600"/>
              </a:spcBef>
              <a:buClr>
                <a:schemeClr val="dk1"/>
              </a:buClr>
              <a:buSzPts val="1100"/>
            </a:pPr>
            <a:r>
              <a:rPr lang="en-US" sz="1200" i="1">
                <a:solidFill>
                  <a:srgbClr val="070D55"/>
                </a:solidFill>
                <a:latin typeface="Poppins"/>
                <a:ea typeface="Poppins"/>
                <a:cs typeface="Poppins"/>
                <a:sym typeface="Poppins"/>
              </a:rPr>
              <a:t>Les échantillons contenant plus de 10 µg/g de mercure seront dilués pour l’analyse.</a:t>
            </a:r>
            <a:endParaRPr sz="1200" i="1">
              <a:solidFill>
                <a:srgbClr val="070D55"/>
              </a:solidFill>
              <a:latin typeface="Poppins"/>
              <a:ea typeface="Poppins"/>
              <a:cs typeface="Poppins"/>
              <a:sym typeface="Poppins"/>
            </a:endParaRPr>
          </a:p>
          <a:p>
            <a:pPr>
              <a:spcBef>
                <a:spcPts val="600"/>
              </a:spcBef>
              <a:buSzPts val="2400"/>
            </a:pPr>
            <a:endParaRPr sz="1200" i="1">
              <a:solidFill>
                <a:srgbClr val="070D55"/>
              </a:solidFill>
              <a:latin typeface="Poppins"/>
              <a:ea typeface="Poppins"/>
              <a:cs typeface="Poppins"/>
              <a:sym typeface="Poppins"/>
            </a:endParaRPr>
          </a:p>
        </p:txBody>
      </p:sp>
      <p:pic>
        <p:nvPicPr>
          <p:cNvPr id="211" name="Google Shape;211;p12"/>
          <p:cNvPicPr preferRelativeResize="0"/>
          <p:nvPr/>
        </p:nvPicPr>
        <p:blipFill rotWithShape="1">
          <a:blip r:embed="rId4">
            <a:alphaModFix/>
          </a:blip>
          <a:srcRect/>
          <a:stretch/>
        </p:blipFill>
        <p:spPr>
          <a:xfrm rot="-1438100">
            <a:off x="615612" y="1680465"/>
            <a:ext cx="612797" cy="722413"/>
          </a:xfrm>
          <a:prstGeom prst="rect">
            <a:avLst/>
          </a:prstGeom>
          <a:noFill/>
          <a:ln>
            <a:noFill/>
          </a:ln>
        </p:spPr>
      </p:pic>
      <p:pic>
        <p:nvPicPr>
          <p:cNvPr id="212" name="Google Shape;212;p12"/>
          <p:cNvPicPr preferRelativeResize="0"/>
          <p:nvPr/>
        </p:nvPicPr>
        <p:blipFill rotWithShape="1">
          <a:blip r:embed="rId5">
            <a:alphaModFix/>
          </a:blip>
          <a:srcRect/>
          <a:stretch/>
        </p:blipFill>
        <p:spPr>
          <a:xfrm>
            <a:off x="7717267" y="2423388"/>
            <a:ext cx="1094411" cy="1090651"/>
          </a:xfrm>
          <a:prstGeom prst="rect">
            <a:avLst/>
          </a:prstGeom>
          <a:noFill/>
          <a:ln>
            <a:noFill/>
          </a:ln>
        </p:spPr>
      </p:pic>
      <p:sp>
        <p:nvSpPr>
          <p:cNvPr id="213" name="Google Shape;213;p12"/>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20" name="Google Shape;220;p13"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21" name="Google Shape;221;p13"/>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22" name="Google Shape;222;p13"/>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100"/>
            </a:pPr>
            <a:r>
              <a:rPr lang="en-US" sz="3300" b="1">
                <a:solidFill>
                  <a:srgbClr val="070D55"/>
                </a:solidFill>
              </a:rPr>
              <a:t>Résultats de l’évaluation rapide : Phase I</a:t>
            </a:r>
            <a:endParaRPr sz="3300" b="1">
              <a:solidFill>
                <a:srgbClr val="070D55"/>
              </a:solidFill>
            </a:endParaRPr>
          </a:p>
        </p:txBody>
      </p:sp>
      <p:graphicFrame>
        <p:nvGraphicFramePr>
          <p:cNvPr id="223" name="Google Shape;223;p13"/>
          <p:cNvGraphicFramePr/>
          <p:nvPr/>
        </p:nvGraphicFramePr>
        <p:xfrm>
          <a:off x="455377" y="1047750"/>
          <a:ext cx="1500000" cy="1500000"/>
        </p:xfrm>
        <a:graphic>
          <a:graphicData uri="http://schemas.openxmlformats.org/drawingml/2006/table">
            <a:tbl>
              <a:tblPr firstRow="1" bandRow="1">
                <a:noFill/>
              </a:tblPr>
              <a:tblGrid>
                <a:gridCol w="165262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11400">
                  <a:extLst>
                    <a:ext uri="{9D8B030D-6E8A-4147-A177-3AD203B41FA5}">
                      <a16:colId xmlns:a16="http://schemas.microsoft.com/office/drawing/2014/main" val="20003"/>
                    </a:ext>
                  </a:extLst>
                </a:gridCol>
                <a:gridCol w="1094413">
                  <a:extLst>
                    <a:ext uri="{9D8B030D-6E8A-4147-A177-3AD203B41FA5}">
                      <a16:colId xmlns:a16="http://schemas.microsoft.com/office/drawing/2014/main" val="20004"/>
                    </a:ext>
                  </a:extLst>
                </a:gridCol>
                <a:gridCol w="1094413">
                  <a:extLst>
                    <a:ext uri="{9D8B030D-6E8A-4147-A177-3AD203B41FA5}">
                      <a16:colId xmlns:a16="http://schemas.microsoft.com/office/drawing/2014/main" val="20005"/>
                    </a:ext>
                  </a:extLst>
                </a:gridCol>
                <a:gridCol w="1094413">
                  <a:extLst>
                    <a:ext uri="{9D8B030D-6E8A-4147-A177-3AD203B41FA5}">
                      <a16:colId xmlns:a16="http://schemas.microsoft.com/office/drawing/2014/main" val="20006"/>
                    </a:ext>
                  </a:extLst>
                </a:gridCol>
              </a:tblGrid>
              <a:tr h="1079378">
                <a:tc>
                  <a:txBody>
                    <a:bodyPr/>
                    <a:lstStyle/>
                    <a:p>
                      <a:pPr marL="0" marR="0" lvl="0" indent="0" algn="l" rtl="0">
                        <a:lnSpc>
                          <a:spcPct val="100000"/>
                        </a:lnSpc>
                        <a:spcBef>
                          <a:spcPts val="0"/>
                        </a:spcBef>
                        <a:spcAft>
                          <a:spcPts val="0"/>
                        </a:spcAft>
                        <a:buClr>
                          <a:schemeClr val="dk1"/>
                        </a:buClr>
                        <a:buSzPts val="2400"/>
                        <a:buFont typeface="Calibri"/>
                        <a:buNone/>
                      </a:pPr>
                      <a:r>
                        <a:rPr lang="en-US" sz="1200"/>
                        <a:t>Nom du produit</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Étape 1 du test : Concentration en mercure – Analyse XRF (ppm)</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Étape 2 du test : Concentration en mercure – Analyse DMA (µg/g)</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Pays de fabrication</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Lieu d’échantillonnage au Gabon</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Numéro de lot / Date de fabrication</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1200" u="none" strike="noStrike" cap="none"/>
                        <a:t>Photo</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extLst>
                  <a:ext uri="{0D108BD9-81ED-4DB2-BD59-A6C34878D82A}">
                    <a16:rowId xmlns:a16="http://schemas.microsoft.com/office/drawing/2014/main" val="10000"/>
                  </a:ext>
                </a:extLst>
              </a:tr>
              <a:tr h="960125">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Natural Face Beauty Cream</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7,151</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7,652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Pakistan</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Zone 3, Mkebo</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Reg. No. 280669, (06/2021)</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Calibri"/>
                        <a:buNone/>
                      </a:pP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1"/>
                  </a:ext>
                </a:extLst>
              </a:tr>
              <a:tr h="960125">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Ujooba Beauty Cream </a:t>
                      </a:r>
                      <a:r>
                        <a:rPr lang="en-US" sz="1200" u="none" strike="noStrike" cap="none">
                          <a:solidFill>
                            <a:srgbClr val="070D55"/>
                          </a:solidFill>
                        </a:rPr>
                        <a:t>with multivitamin Extra white magical formula</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15,311</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17,105</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Pakistan</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US" sz="1200" b="0" u="none" strike="noStrike" cap="none">
                          <a:solidFill>
                            <a:srgbClr val="070D55"/>
                          </a:solidFill>
                        </a:rPr>
                        <a:t>Zone 3, Mkebo</a:t>
                      </a:r>
                      <a:endParaRPr sz="1200" b="0" u="none" strike="noStrike" cap="none">
                        <a:solidFill>
                          <a:srgbClr val="070D55"/>
                        </a:solidFill>
                      </a:endParaRPr>
                    </a:p>
                    <a:p>
                      <a:pPr marL="0" marR="0" lvl="0" indent="0" algn="l" rtl="0">
                        <a:lnSpc>
                          <a:spcPct val="100000"/>
                        </a:lnSpc>
                        <a:spcBef>
                          <a:spcPts val="0"/>
                        </a:spcBef>
                        <a:spcAft>
                          <a:spcPts val="0"/>
                        </a:spcAft>
                        <a:buClr>
                          <a:schemeClr val="dk1"/>
                        </a:buClr>
                        <a:buSzPts val="2400"/>
                        <a:buFont typeface="Calibri"/>
                        <a:buNone/>
                      </a:pP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Lot#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Calibri"/>
                        <a:buNone/>
                      </a:pP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24" name="Google Shape;224;p13"/>
          <p:cNvPicPr preferRelativeResize="0"/>
          <p:nvPr/>
        </p:nvPicPr>
        <p:blipFill rotWithShape="1">
          <a:blip r:embed="rId4">
            <a:alphaModFix/>
          </a:blip>
          <a:srcRect/>
          <a:stretch/>
        </p:blipFill>
        <p:spPr>
          <a:xfrm>
            <a:off x="7716685" y="3185428"/>
            <a:ext cx="835239" cy="738549"/>
          </a:xfrm>
          <a:prstGeom prst="rect">
            <a:avLst/>
          </a:prstGeom>
          <a:noFill/>
          <a:ln>
            <a:noFill/>
          </a:ln>
        </p:spPr>
      </p:pic>
      <p:pic>
        <p:nvPicPr>
          <p:cNvPr id="225" name="Google Shape;225;p13"/>
          <p:cNvPicPr preferRelativeResize="0"/>
          <p:nvPr/>
        </p:nvPicPr>
        <p:blipFill rotWithShape="1">
          <a:blip r:embed="rId5">
            <a:alphaModFix/>
          </a:blip>
          <a:srcRect/>
          <a:stretch/>
        </p:blipFill>
        <p:spPr>
          <a:xfrm>
            <a:off x="7728717" y="2177119"/>
            <a:ext cx="835239" cy="797158"/>
          </a:xfrm>
          <a:prstGeom prst="rect">
            <a:avLst/>
          </a:prstGeom>
          <a:noFill/>
          <a:ln>
            <a:noFill/>
          </a:ln>
        </p:spPr>
      </p:pic>
      <p:sp>
        <p:nvSpPr>
          <p:cNvPr id="226" name="Google Shape;226;p13"/>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4"/>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33" name="Google Shape;233;p14"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34" name="Google Shape;234;p14"/>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35" name="Google Shape;235;p14"/>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100"/>
            </a:pPr>
            <a:r>
              <a:rPr lang="en-US" sz="3300" b="1">
                <a:solidFill>
                  <a:srgbClr val="070D55"/>
                </a:solidFill>
              </a:rPr>
              <a:t>Résultats de l’évaluation rapide : Phase II</a:t>
            </a:r>
            <a:endParaRPr sz="3300" b="1">
              <a:solidFill>
                <a:srgbClr val="070D55"/>
              </a:solidFill>
            </a:endParaRPr>
          </a:p>
        </p:txBody>
      </p:sp>
      <p:graphicFrame>
        <p:nvGraphicFramePr>
          <p:cNvPr id="236" name="Google Shape;236;p14"/>
          <p:cNvGraphicFramePr/>
          <p:nvPr/>
        </p:nvGraphicFramePr>
        <p:xfrm>
          <a:off x="1068130" y="1047750"/>
          <a:ext cx="1500000" cy="1500000"/>
        </p:xfrm>
        <a:graphic>
          <a:graphicData uri="http://schemas.openxmlformats.org/drawingml/2006/table">
            <a:tbl>
              <a:tblPr firstRow="1" bandRow="1">
                <a:noFill/>
              </a:tblPr>
              <a:tblGrid>
                <a:gridCol w="1439875">
                  <a:extLst>
                    <a:ext uri="{9D8B030D-6E8A-4147-A177-3AD203B41FA5}">
                      <a16:colId xmlns:a16="http://schemas.microsoft.com/office/drawing/2014/main" val="20000"/>
                    </a:ext>
                  </a:extLst>
                </a:gridCol>
                <a:gridCol w="995863">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1031725">
                <a:tc>
                  <a:txBody>
                    <a:bodyPr/>
                    <a:lstStyle/>
                    <a:p>
                      <a:pPr marL="0" lvl="0" indent="0" algn="l" rtl="0">
                        <a:spcBef>
                          <a:spcPts val="0"/>
                        </a:spcBef>
                        <a:spcAft>
                          <a:spcPts val="0"/>
                        </a:spcAft>
                        <a:buClr>
                          <a:schemeClr val="dk1"/>
                        </a:buClr>
                        <a:buSzPts val="2400"/>
                        <a:buFont typeface="Calibri"/>
                        <a:buNone/>
                      </a:pPr>
                      <a:r>
                        <a:rPr lang="en-US" sz="1200"/>
                        <a:t>Nom du produit</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Pays de fabrication</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Étape 1 du test : Concentration en mercure – Analyse XRF (ppm)</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US" sz="1200"/>
                        <a:t>Étape 2 du test : Concentration en mercure – Analyse DMA (µg/g)</a:t>
                      </a: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lvl="0" indent="0" algn="l" rtl="0">
                        <a:lnSpc>
                          <a:spcPct val="115000"/>
                        </a:lnSpc>
                        <a:spcBef>
                          <a:spcPts val="1200"/>
                        </a:spcBef>
                        <a:spcAft>
                          <a:spcPts val="0"/>
                        </a:spcAft>
                        <a:buClr>
                          <a:schemeClr val="dk1"/>
                        </a:buClr>
                        <a:buSzPts val="1100"/>
                        <a:buFont typeface="Arial"/>
                        <a:buNone/>
                      </a:pPr>
                      <a:r>
                        <a:rPr lang="en-US" sz="1200"/>
                        <a:t>Numéro de lot / Date de fabrication</a:t>
                      </a:r>
                      <a:endParaRPr sz="1200"/>
                    </a:p>
                    <a:p>
                      <a:pPr marL="0" marR="0" lvl="0" indent="0" algn="l" rtl="0">
                        <a:lnSpc>
                          <a:spcPct val="100000"/>
                        </a:lnSpc>
                        <a:spcBef>
                          <a:spcPts val="1200"/>
                        </a:spcBef>
                        <a:spcAft>
                          <a:spcPts val="0"/>
                        </a:spcAft>
                        <a:buClr>
                          <a:schemeClr val="dk1"/>
                        </a:buClr>
                        <a:buSzPts val="2400"/>
                        <a:buFont typeface="Calibri"/>
                        <a:buNone/>
                      </a:pPr>
                      <a:endParaRPr sz="1200"/>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extLst>
                  <a:ext uri="{0D108BD9-81ED-4DB2-BD59-A6C34878D82A}">
                    <a16:rowId xmlns:a16="http://schemas.microsoft.com/office/drawing/2014/main" val="10000"/>
                  </a:ext>
                </a:extLst>
              </a:tr>
              <a:tr h="411485">
                <a:tc rowSpan="9">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Ujooba Beauty Cream </a:t>
                      </a:r>
                      <a:r>
                        <a:rPr lang="en-US" sz="1200" u="none" strike="noStrike" cap="none">
                          <a:solidFill>
                            <a:srgbClr val="070D55"/>
                          </a:solidFill>
                        </a:rPr>
                        <a:t>with multivitamin Extra white magical formula</a:t>
                      </a:r>
                      <a:endParaRPr sz="1200" u="none" strike="noStrike" cap="none">
                        <a:solidFill>
                          <a:srgbClr val="070D55"/>
                        </a:solidFill>
                      </a:endParaRPr>
                    </a:p>
                    <a:p>
                      <a:pPr marL="0" marR="0" lvl="0" indent="0" algn="l" rtl="0">
                        <a:lnSpc>
                          <a:spcPct val="100000"/>
                        </a:lnSpc>
                        <a:spcBef>
                          <a:spcPts val="0"/>
                        </a:spcBef>
                        <a:spcAft>
                          <a:spcPts val="0"/>
                        </a:spcAft>
                        <a:buClr>
                          <a:schemeClr val="dk1"/>
                        </a:buClr>
                        <a:buSzPts val="2400"/>
                        <a:buFont typeface="Calibri"/>
                        <a:buNone/>
                      </a:pP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rowSpan="9">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Pakistan</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15,311</a:t>
                      </a:r>
                      <a:endParaRPr sz="1200" b="1" u="none" strike="noStrike" cap="none">
                        <a:solidFill>
                          <a:srgbClr val="070D55"/>
                        </a:solidFill>
                      </a:endParaRPr>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17,105</a:t>
                      </a:r>
                      <a:endParaRPr sz="1200" b="1" u="none" strike="noStrike" cap="none">
                        <a:solidFill>
                          <a:srgbClr val="070D55"/>
                        </a:solidFill>
                      </a:endParaRPr>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1"/>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22,259</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22,161</a:t>
                      </a:r>
                      <a:endParaRPr sz="700" b="1" u="none" strike="noStrike" cap="none"/>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2"/>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21,072</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18,282</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3"/>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20,137</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24,397</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4"/>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21,035</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20,638</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5"/>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21,041</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21,646</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6"/>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19,339</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17,694</a:t>
                      </a:r>
                      <a:endParaRPr sz="700" b="1"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Batch OT-1787, (10/2022)</a:t>
                      </a:r>
                      <a:endParaRPr sz="1200" b="1"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7"/>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15,872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15,532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JU-1991, (06/2024)</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8"/>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20,461</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15,968</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MY-1978, (05/2024)</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37" name="Google Shape;237;p14"/>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5"/>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44" name="Google Shape;244;p15"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45" name="Google Shape;245;p15"/>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46" name="Google Shape;246;p15"/>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100"/>
            </a:pPr>
            <a:r>
              <a:rPr lang="en-US" sz="3300" b="1">
                <a:solidFill>
                  <a:srgbClr val="070D55"/>
                </a:solidFill>
              </a:rPr>
              <a:t>Résultats de l’évaluation rapide : Phase II</a:t>
            </a:r>
            <a:endParaRPr sz="3300" b="1">
              <a:solidFill>
                <a:srgbClr val="070D55"/>
              </a:solidFill>
            </a:endParaRPr>
          </a:p>
        </p:txBody>
      </p:sp>
      <p:graphicFrame>
        <p:nvGraphicFramePr>
          <p:cNvPr id="247" name="Google Shape;247;p15"/>
          <p:cNvGraphicFramePr/>
          <p:nvPr/>
        </p:nvGraphicFramePr>
        <p:xfrm>
          <a:off x="1068130" y="1047750"/>
          <a:ext cx="1500000" cy="1500000"/>
        </p:xfrm>
        <a:graphic>
          <a:graphicData uri="http://schemas.openxmlformats.org/drawingml/2006/table">
            <a:tbl>
              <a:tblPr firstRow="1" bandRow="1">
                <a:noFill/>
              </a:tblPr>
              <a:tblGrid>
                <a:gridCol w="1439875">
                  <a:extLst>
                    <a:ext uri="{9D8B030D-6E8A-4147-A177-3AD203B41FA5}">
                      <a16:colId xmlns:a16="http://schemas.microsoft.com/office/drawing/2014/main" val="20000"/>
                    </a:ext>
                  </a:extLst>
                </a:gridCol>
                <a:gridCol w="995863">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1031725">
                <a:tc>
                  <a:txBody>
                    <a:bodyPr/>
                    <a:lstStyle/>
                    <a:p>
                      <a:pPr marL="0" marR="0" lvl="0" indent="0" algn="l" rtl="0">
                        <a:lnSpc>
                          <a:spcPct val="100000"/>
                        </a:lnSpc>
                        <a:spcBef>
                          <a:spcPts val="0"/>
                        </a:spcBef>
                        <a:spcAft>
                          <a:spcPts val="0"/>
                        </a:spcAft>
                        <a:buClr>
                          <a:schemeClr val="dk1"/>
                        </a:buClr>
                        <a:buSzPts val="2400"/>
                        <a:buFont typeface="Calibri"/>
                        <a:buNone/>
                      </a:pPr>
                      <a:r>
                        <a:rPr lang="en-US" sz="1200" u="none" strike="noStrike" cap="none"/>
                        <a:t>Product Name</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1200" u="none" strike="noStrike" cap="none"/>
                        <a:t>Country of Manufacture</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marR="0" lvl="0" indent="0" algn="r" rtl="0">
                        <a:lnSpc>
                          <a:spcPct val="100000"/>
                        </a:lnSpc>
                        <a:spcBef>
                          <a:spcPts val="0"/>
                        </a:spcBef>
                        <a:spcAft>
                          <a:spcPts val="0"/>
                        </a:spcAft>
                        <a:buClr>
                          <a:schemeClr val="dk1"/>
                        </a:buClr>
                        <a:buSzPts val="2400"/>
                        <a:buFont typeface="Calibri"/>
                        <a:buNone/>
                      </a:pPr>
                      <a:r>
                        <a:rPr lang="en-US" sz="1200" u="none" strike="noStrike" cap="none"/>
                        <a:t>Testing Step 1: </a:t>
                      </a:r>
                      <a:endParaRPr sz="700" u="none" strike="noStrike" cap="none"/>
                    </a:p>
                    <a:p>
                      <a:pPr marL="0" marR="0" lvl="0" indent="0" algn="r" rtl="0">
                        <a:lnSpc>
                          <a:spcPct val="100000"/>
                        </a:lnSpc>
                        <a:spcBef>
                          <a:spcPts val="0"/>
                        </a:spcBef>
                        <a:spcAft>
                          <a:spcPts val="0"/>
                        </a:spcAft>
                        <a:buClr>
                          <a:schemeClr val="dk1"/>
                        </a:buClr>
                        <a:buSzPts val="2400"/>
                        <a:buFont typeface="Calibri"/>
                        <a:buNone/>
                      </a:pPr>
                      <a:r>
                        <a:rPr lang="en-US" sz="1200" u="none" strike="noStrike" cap="none"/>
                        <a:t>Mercury Concentration- </a:t>
                      </a:r>
                      <a:endParaRPr sz="700" u="none" strike="noStrike" cap="none"/>
                    </a:p>
                    <a:p>
                      <a:pPr marL="0" marR="0" lvl="0" indent="0" algn="r" rtl="0">
                        <a:lnSpc>
                          <a:spcPct val="100000"/>
                        </a:lnSpc>
                        <a:spcBef>
                          <a:spcPts val="0"/>
                        </a:spcBef>
                        <a:spcAft>
                          <a:spcPts val="0"/>
                        </a:spcAft>
                        <a:buClr>
                          <a:schemeClr val="dk1"/>
                        </a:buClr>
                        <a:buSzPts val="2400"/>
                        <a:buFont typeface="Calibri"/>
                        <a:buNone/>
                      </a:pPr>
                      <a:r>
                        <a:rPr lang="en-US" sz="1200" u="none" strike="noStrike" cap="none"/>
                        <a:t>XRF analysis</a:t>
                      </a:r>
                      <a:endParaRPr sz="700" u="none" strike="noStrike" cap="none"/>
                    </a:p>
                    <a:p>
                      <a:pPr marL="0" marR="0" lvl="0" indent="0" algn="r" rtl="0">
                        <a:lnSpc>
                          <a:spcPct val="100000"/>
                        </a:lnSpc>
                        <a:spcBef>
                          <a:spcPts val="0"/>
                        </a:spcBef>
                        <a:spcAft>
                          <a:spcPts val="0"/>
                        </a:spcAft>
                        <a:buClr>
                          <a:schemeClr val="dk1"/>
                        </a:buClr>
                        <a:buSzPts val="2400"/>
                        <a:buFont typeface="Calibri"/>
                        <a:buNone/>
                      </a:pPr>
                      <a:r>
                        <a:rPr lang="en-US" sz="1200" u="none" strike="noStrike" cap="none"/>
                        <a:t>(ppm)</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marR="0" lvl="0" indent="0" algn="r" rtl="0">
                        <a:lnSpc>
                          <a:spcPct val="100000"/>
                        </a:lnSpc>
                        <a:spcBef>
                          <a:spcPts val="0"/>
                        </a:spcBef>
                        <a:spcAft>
                          <a:spcPts val="0"/>
                        </a:spcAft>
                        <a:buClr>
                          <a:schemeClr val="dk1"/>
                        </a:buClr>
                        <a:buSzPts val="2400"/>
                        <a:buFont typeface="Calibri"/>
                        <a:buNone/>
                      </a:pPr>
                      <a:r>
                        <a:rPr lang="en-US" sz="1200" u="none" strike="noStrike" cap="none"/>
                        <a:t>Testing Step 2: Mercury </a:t>
                      </a:r>
                      <a:r>
                        <a:rPr lang="en-US" sz="1200" b="1" u="none" strike="noStrike" cap="none">
                          <a:solidFill>
                            <a:schemeClr val="lt1"/>
                          </a:solidFill>
                          <a:latin typeface="Calibri"/>
                          <a:ea typeface="Calibri"/>
                          <a:cs typeface="Calibri"/>
                          <a:sym typeface="Calibri"/>
                        </a:rPr>
                        <a:t>Concentration- DMA analysis</a:t>
                      </a:r>
                      <a:endParaRPr sz="700" u="none" strike="noStrike" cap="none"/>
                    </a:p>
                    <a:p>
                      <a:pPr marL="0" marR="0" lvl="0" indent="0" algn="r" rtl="0">
                        <a:lnSpc>
                          <a:spcPct val="100000"/>
                        </a:lnSpc>
                        <a:spcBef>
                          <a:spcPts val="0"/>
                        </a:spcBef>
                        <a:spcAft>
                          <a:spcPts val="0"/>
                        </a:spcAft>
                        <a:buClr>
                          <a:schemeClr val="lt1"/>
                        </a:buClr>
                        <a:buSzPts val="2400"/>
                        <a:buFont typeface="Calibri"/>
                        <a:buNone/>
                      </a:pPr>
                      <a:r>
                        <a:rPr lang="en-US" sz="1200" b="1" u="none" strike="noStrike" cap="none">
                          <a:solidFill>
                            <a:schemeClr val="lt1"/>
                          </a:solidFill>
                          <a:latin typeface="Calibri"/>
                          <a:ea typeface="Calibri"/>
                          <a:cs typeface="Calibri"/>
                          <a:sym typeface="Calibri"/>
                        </a:rPr>
                        <a:t>(µg g</a:t>
                      </a:r>
                      <a:r>
                        <a:rPr lang="en-US" sz="1200" b="1" u="none" strike="noStrike" cap="none" baseline="30000">
                          <a:solidFill>
                            <a:schemeClr val="lt1"/>
                          </a:solidFill>
                          <a:latin typeface="Calibri"/>
                          <a:ea typeface="Calibri"/>
                          <a:cs typeface="Calibri"/>
                          <a:sym typeface="Calibri"/>
                        </a:rPr>
                        <a:t>-1</a:t>
                      </a:r>
                      <a:r>
                        <a:rPr lang="en-US" sz="1200" b="1" u="none" strike="noStrike" cap="none">
                          <a:solidFill>
                            <a:schemeClr val="lt1"/>
                          </a:solidFill>
                          <a:latin typeface="Calibri"/>
                          <a:ea typeface="Calibri"/>
                          <a:cs typeface="Calibri"/>
                          <a:sym typeface="Calibri"/>
                        </a:rPr>
                        <a:t>)</a:t>
                      </a:r>
                      <a:endParaRPr sz="7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tc>
                  <a:txBody>
                    <a:bodyPr/>
                    <a:lstStyle/>
                    <a:p>
                      <a:pPr marL="0" marR="0" lvl="0" indent="0" algn="l" rtl="0">
                        <a:lnSpc>
                          <a:spcPct val="100000"/>
                        </a:lnSpc>
                        <a:spcBef>
                          <a:spcPts val="0"/>
                        </a:spcBef>
                        <a:spcAft>
                          <a:spcPts val="0"/>
                        </a:spcAft>
                        <a:buClr>
                          <a:schemeClr val="dk1"/>
                        </a:buClr>
                        <a:buSzPts val="2400"/>
                        <a:buFont typeface="Calibri"/>
                        <a:buNone/>
                      </a:pPr>
                      <a:r>
                        <a:rPr lang="en-US" sz="1200" u="none" strike="noStrike" cap="none"/>
                        <a:t>Batch Number / Manufacturing Date</a:t>
                      </a:r>
                      <a:endParaRPr sz="1200" u="none" strike="noStrike" cap="none"/>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solidFill>
                      <a:srgbClr val="070D55"/>
                    </a:solidFill>
                  </a:tcPr>
                </a:tc>
                <a:extLst>
                  <a:ext uri="{0D108BD9-81ED-4DB2-BD59-A6C34878D82A}">
                    <a16:rowId xmlns:a16="http://schemas.microsoft.com/office/drawing/2014/main" val="10000"/>
                  </a:ext>
                </a:extLst>
              </a:tr>
              <a:tr h="411485">
                <a:tc rowSpan="9">
                  <a:txBody>
                    <a:bodyPr/>
                    <a:lstStyle/>
                    <a:p>
                      <a:pPr marL="0" marR="0" lvl="0" indent="0" algn="l" rtl="0">
                        <a:lnSpc>
                          <a:spcPct val="100000"/>
                        </a:lnSpc>
                        <a:spcBef>
                          <a:spcPts val="0"/>
                        </a:spcBef>
                        <a:spcAft>
                          <a:spcPts val="0"/>
                        </a:spcAft>
                        <a:buClr>
                          <a:srgbClr val="070D55"/>
                        </a:buClr>
                        <a:buSzPts val="2400"/>
                        <a:buFont typeface="Calibri"/>
                        <a:buNone/>
                      </a:pPr>
                      <a:r>
                        <a:rPr lang="en-US" sz="1200" b="1" u="none" strike="noStrike" cap="none">
                          <a:solidFill>
                            <a:srgbClr val="070D55"/>
                          </a:solidFill>
                        </a:rPr>
                        <a:t>Ujooba Beauty Cream </a:t>
                      </a:r>
                      <a:r>
                        <a:rPr lang="en-US" sz="1200" u="none" strike="noStrike" cap="none">
                          <a:solidFill>
                            <a:srgbClr val="070D55"/>
                          </a:solidFill>
                        </a:rPr>
                        <a:t>with multivitamin Extra white magical formula</a:t>
                      </a:r>
                      <a:endParaRPr sz="1200" u="none" strike="noStrike" cap="none">
                        <a:solidFill>
                          <a:srgbClr val="070D55"/>
                        </a:solidFill>
                      </a:endParaRPr>
                    </a:p>
                    <a:p>
                      <a:pPr marL="0" marR="0" lvl="0" indent="0" algn="l" rtl="0">
                        <a:lnSpc>
                          <a:spcPct val="100000"/>
                        </a:lnSpc>
                        <a:spcBef>
                          <a:spcPts val="0"/>
                        </a:spcBef>
                        <a:spcAft>
                          <a:spcPts val="0"/>
                        </a:spcAft>
                        <a:buClr>
                          <a:schemeClr val="dk1"/>
                        </a:buClr>
                        <a:buSzPts val="2400"/>
                        <a:buFont typeface="Calibri"/>
                        <a:buNone/>
                      </a:pP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rowSpan="9">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Pakistan</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15,311</a:t>
                      </a:r>
                      <a:endParaRPr sz="1200" u="none" strike="noStrike" cap="none">
                        <a:solidFill>
                          <a:srgbClr val="070D55"/>
                        </a:solidFill>
                      </a:endParaRPr>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17,105</a:t>
                      </a:r>
                      <a:endParaRPr sz="1200" u="none" strike="noStrike" cap="none">
                        <a:solidFill>
                          <a:srgbClr val="070D55"/>
                        </a:solidFill>
                      </a:endParaRPr>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1"/>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22,259</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22,161</a:t>
                      </a:r>
                      <a:endParaRPr sz="700" u="none" strike="noStrike" cap="none"/>
                    </a:p>
                  </a:txBody>
                  <a:tcPr marL="45725" marR="91438"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2"/>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21,072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18,282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3"/>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20,137</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24,397</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4"/>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21,035</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20,638</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5"/>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21,041</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21,646</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6"/>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19,339</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17,694</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OT-1787, (10/2022)</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7"/>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15,872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15,532</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JU-1991, (06/2024)</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8"/>
                  </a:ext>
                </a:extLst>
              </a:tr>
              <a:tr h="411485">
                <a:tc vMerge="1">
                  <a:txBody>
                    <a:bodyPr/>
                    <a:lstStyle/>
                    <a:p>
                      <a:endParaRPr lang="en-US"/>
                    </a:p>
                  </a:txBody>
                  <a:tcPr/>
                </a:tc>
                <a:tc vMerge="1">
                  <a:txBody>
                    <a:bodyPr/>
                    <a:lstStyle/>
                    <a:p>
                      <a:endParaRPr lang="en-US"/>
                    </a:p>
                  </a:txBody>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20,461</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70D55"/>
                        </a:buClr>
                        <a:buSzPts val="2400"/>
                        <a:buFont typeface="Calibri"/>
                        <a:buNone/>
                      </a:pPr>
                      <a:r>
                        <a:rPr lang="en-US" sz="1200" u="none" strike="noStrike" cap="none">
                          <a:solidFill>
                            <a:srgbClr val="070D55"/>
                          </a:solidFill>
                          <a:latin typeface="Calibri"/>
                          <a:ea typeface="Calibri"/>
                          <a:cs typeface="Calibri"/>
                          <a:sym typeface="Calibri"/>
                        </a:rPr>
                        <a:t>15,968</a:t>
                      </a:r>
                      <a:endParaRPr sz="700" u="none" strike="noStrike" cap="none"/>
                    </a:p>
                  </a:txBody>
                  <a:tcPr marL="4763" marR="91438" marT="4763" marB="0" anchor="b">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70D55"/>
                        </a:buClr>
                        <a:buSzPts val="2400"/>
                        <a:buFont typeface="Calibri"/>
                        <a:buNone/>
                      </a:pPr>
                      <a:r>
                        <a:rPr lang="en-US" sz="1200" u="none" strike="noStrike" cap="none">
                          <a:solidFill>
                            <a:srgbClr val="070D55"/>
                          </a:solidFill>
                        </a:rPr>
                        <a:t>Batch MY-1978, (05/2024)</a:t>
                      </a:r>
                      <a:endParaRPr sz="1200" u="none" strike="noStrike" cap="none">
                        <a:solidFill>
                          <a:srgbClr val="070D55"/>
                        </a:solidFill>
                      </a:endParaRPr>
                    </a:p>
                  </a:txBody>
                  <a:tcPr marL="45725" marR="45725" marT="22863" marB="22863" anchor="ctr">
                    <a:lnL w="12700" cap="flat" cmpd="sng">
                      <a:solidFill>
                        <a:srgbClr val="34639B"/>
                      </a:solidFill>
                      <a:prstDash val="solid"/>
                      <a:round/>
                      <a:headEnd type="none" w="sm" len="sm"/>
                      <a:tailEnd type="none" w="sm" len="sm"/>
                    </a:lnL>
                    <a:lnR w="12700" cap="flat" cmpd="sng">
                      <a:solidFill>
                        <a:srgbClr val="34639B"/>
                      </a:solidFill>
                      <a:prstDash val="solid"/>
                      <a:round/>
                      <a:headEnd type="none" w="sm" len="sm"/>
                      <a:tailEnd type="none" w="sm" len="sm"/>
                    </a:lnR>
                    <a:lnT w="12700" cap="flat" cmpd="sng">
                      <a:solidFill>
                        <a:srgbClr val="34639B"/>
                      </a:solidFill>
                      <a:prstDash val="solid"/>
                      <a:round/>
                      <a:headEnd type="none" w="sm" len="sm"/>
                      <a:tailEnd type="none" w="sm" len="sm"/>
                    </a:lnT>
                    <a:lnB w="12700" cap="flat" cmpd="sng">
                      <a:solidFill>
                        <a:srgbClr val="34639B"/>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48" name="Google Shape;248;p15"/>
          <p:cNvSpPr txBox="1"/>
          <p:nvPr/>
        </p:nvSpPr>
        <p:spPr>
          <a:xfrm>
            <a:off x="1219200" y="1084153"/>
            <a:ext cx="6591300" cy="3062357"/>
          </a:xfrm>
          <a:prstGeom prst="rect">
            <a:avLst/>
          </a:prstGeom>
          <a:solidFill>
            <a:srgbClr val="34639B">
              <a:alpha val="89803"/>
            </a:srgbClr>
          </a:solidFill>
          <a:ln>
            <a:noFill/>
          </a:ln>
        </p:spPr>
        <p:txBody>
          <a:bodyPr spcFirstLastPara="1" wrap="square" lIns="45713" tIns="22850" rIns="45713" bIns="22850" anchor="t" anchorCtr="0">
            <a:spAutoFit/>
          </a:bodyPr>
          <a:lstStyle/>
          <a:p>
            <a:r>
              <a:rPr lang="en-US" b="1">
                <a:solidFill>
                  <a:schemeClr val="lt1"/>
                </a:solidFill>
                <a:latin typeface="Poppins"/>
                <a:ea typeface="Poppins"/>
                <a:cs typeface="Poppins"/>
                <a:sym typeface="Poppins"/>
              </a:rPr>
              <a:t>Variabilité Intra-Lot : Lot OT-1787</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Taille de l’échantillon : 7</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Moyenne : 20 275</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Écart-type : 2 684</a:t>
            </a:r>
            <a:endParaRPr b="1">
              <a:solidFill>
                <a:schemeClr val="lt1"/>
              </a:solidFill>
              <a:latin typeface="Poppins"/>
              <a:ea typeface="Poppins"/>
              <a:cs typeface="Poppins"/>
              <a:sym typeface="Poppins"/>
            </a:endParaRPr>
          </a:p>
          <a:p>
            <a:pPr marL="457200" lvl="1" indent="-228600">
              <a:buClr>
                <a:schemeClr val="lt1"/>
              </a:buClr>
              <a:buSzPts val="2800"/>
              <a:buFont typeface="Arial"/>
              <a:buChar char="•"/>
            </a:pPr>
            <a:r>
              <a:rPr lang="en-US" b="1">
                <a:solidFill>
                  <a:schemeClr val="lt1"/>
                </a:solidFill>
                <a:latin typeface="Poppins"/>
                <a:ea typeface="Poppins"/>
                <a:cs typeface="Poppins"/>
                <a:sym typeface="Poppins"/>
              </a:rPr>
              <a:t>Plage : 17 105 – 24 397</a:t>
            </a:r>
            <a:endParaRPr b="1">
              <a:solidFill>
                <a:schemeClr val="lt1"/>
              </a:solidFill>
              <a:latin typeface="Poppins"/>
              <a:ea typeface="Poppins"/>
              <a:cs typeface="Poppins"/>
              <a:sym typeface="Poppins"/>
            </a:endParaRPr>
          </a:p>
          <a:p>
            <a:pPr marL="228600" lvl="1">
              <a:buSzPts val="2800"/>
            </a:pPr>
            <a:endParaRPr b="1">
              <a:solidFill>
                <a:schemeClr val="lt1"/>
              </a:solidFill>
              <a:latin typeface="Poppins"/>
              <a:ea typeface="Poppins"/>
              <a:cs typeface="Poppins"/>
              <a:sym typeface="Poppins"/>
            </a:endParaRPr>
          </a:p>
          <a:p>
            <a:r>
              <a:rPr lang="en-US" b="1">
                <a:solidFill>
                  <a:schemeClr val="lt1"/>
                </a:solidFill>
                <a:latin typeface="Poppins"/>
                <a:ea typeface="Poppins"/>
                <a:cs typeface="Poppins"/>
                <a:sym typeface="Poppins"/>
              </a:rPr>
              <a:t>Variabilité Inter-Lots : Tous les échantillons</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Taille de l’échantillon : 9</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Moyenne : 19 269</a:t>
            </a:r>
            <a:endParaRPr b="1">
              <a:solidFill>
                <a:schemeClr val="lt1"/>
              </a:solidFill>
              <a:latin typeface="Poppins"/>
              <a:ea typeface="Poppins"/>
              <a:cs typeface="Poppins"/>
              <a:sym typeface="Poppins"/>
            </a:endParaRPr>
          </a:p>
          <a:p>
            <a:pPr marL="457200" lvl="1" indent="-203200">
              <a:buClr>
                <a:schemeClr val="lt1"/>
              </a:buClr>
              <a:buSzPts val="2800"/>
              <a:buChar char="•"/>
            </a:pPr>
            <a:r>
              <a:rPr lang="en-US" b="1">
                <a:solidFill>
                  <a:schemeClr val="lt1"/>
                </a:solidFill>
                <a:latin typeface="Poppins"/>
                <a:ea typeface="Poppins"/>
                <a:cs typeface="Poppins"/>
                <a:sym typeface="Poppins"/>
              </a:rPr>
              <a:t>Écart-type : 3 065</a:t>
            </a:r>
            <a:endParaRPr b="1">
              <a:solidFill>
                <a:schemeClr val="lt1"/>
              </a:solidFill>
              <a:latin typeface="Poppins"/>
              <a:ea typeface="Poppins"/>
              <a:cs typeface="Poppins"/>
              <a:sym typeface="Poppins"/>
            </a:endParaRPr>
          </a:p>
          <a:p>
            <a:pPr marL="457200" lvl="1" indent="-228600">
              <a:buClr>
                <a:schemeClr val="lt1"/>
              </a:buClr>
              <a:buSzPts val="2800"/>
              <a:buFont typeface="Arial"/>
              <a:buChar char="•"/>
            </a:pPr>
            <a:r>
              <a:rPr lang="en-US" b="1">
                <a:solidFill>
                  <a:schemeClr val="lt1"/>
                </a:solidFill>
                <a:latin typeface="Poppins"/>
                <a:ea typeface="Poppins"/>
                <a:cs typeface="Poppins"/>
                <a:sym typeface="Poppins"/>
              </a:rPr>
              <a:t>Plage : 15 532 – 24 397</a:t>
            </a:r>
            <a:endParaRPr b="1">
              <a:solidFill>
                <a:schemeClr val="lt1"/>
              </a:solidFill>
              <a:latin typeface="Poppins"/>
              <a:ea typeface="Poppins"/>
              <a:cs typeface="Poppins"/>
              <a:sym typeface="Poppins"/>
            </a:endParaRPr>
          </a:p>
          <a:p>
            <a:pPr marL="457200" lvl="1" indent="-139700">
              <a:buClr>
                <a:schemeClr val="dk1"/>
              </a:buClr>
              <a:buSzPts val="2800"/>
            </a:pPr>
            <a:endParaRPr b="1">
              <a:solidFill>
                <a:schemeClr val="lt1"/>
              </a:solidFill>
              <a:latin typeface="Poppins"/>
              <a:ea typeface="Poppins"/>
              <a:cs typeface="Poppins"/>
              <a:sym typeface="Poppins"/>
            </a:endParaRPr>
          </a:p>
          <a:p>
            <a:pPr>
              <a:buSzPts val="2800"/>
            </a:pPr>
            <a:endParaRPr>
              <a:solidFill>
                <a:srgbClr val="070D55"/>
              </a:solidFill>
              <a:latin typeface="Poppins"/>
              <a:ea typeface="Poppins"/>
              <a:cs typeface="Poppins"/>
              <a:sym typeface="Poppins"/>
            </a:endParaRPr>
          </a:p>
          <a:p>
            <a:pPr>
              <a:buSzPts val="2800"/>
            </a:pPr>
            <a:r>
              <a:rPr lang="en-US">
                <a:solidFill>
                  <a:srgbClr val="070D55"/>
                </a:solidFill>
                <a:latin typeface="Poppins"/>
                <a:ea typeface="Poppins"/>
                <a:cs typeface="Poppins"/>
                <a:sym typeface="Poppins"/>
              </a:rPr>
              <a:t>	</a:t>
            </a:r>
            <a:endParaRPr sz="700"/>
          </a:p>
        </p:txBody>
      </p:sp>
      <p:sp>
        <p:nvSpPr>
          <p:cNvPr id="249" name="Google Shape;249;p15"/>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6"/>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56" name="Google Shape;256;p16"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57" name="Google Shape;257;p16"/>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58" name="Google Shape;258;p16"/>
          <p:cNvSpPr txBox="1"/>
          <p:nvPr/>
        </p:nvSpPr>
        <p:spPr>
          <a:xfrm>
            <a:off x="518925" y="1029288"/>
            <a:ext cx="8106150" cy="3454792"/>
          </a:xfrm>
          <a:prstGeom prst="rect">
            <a:avLst/>
          </a:prstGeom>
          <a:noFill/>
          <a:ln>
            <a:noFill/>
          </a:ln>
        </p:spPr>
        <p:txBody>
          <a:bodyPr spcFirstLastPara="1" wrap="square" lIns="0" tIns="0" rIns="0" bIns="0" anchor="t" anchorCtr="0">
            <a:spAutoFit/>
          </a:bodyPr>
          <a:lstStyle/>
          <a:p>
            <a:pPr algn="just">
              <a:buClr>
                <a:srgbClr val="070D55"/>
              </a:buClr>
              <a:buSzPts val="2800"/>
            </a:pPr>
            <a:r>
              <a:rPr lang="en-US" sz="1600" b="1">
                <a:solidFill>
                  <a:srgbClr val="070D55"/>
                </a:solidFill>
              </a:rPr>
              <a:t>Prochaines étapes :</a:t>
            </a:r>
            <a:endParaRPr sz="1600">
              <a:solidFill>
                <a:srgbClr val="070D55"/>
              </a:solidFill>
            </a:endParaRPr>
          </a:p>
          <a:p>
            <a:pPr marL="228600" indent="-215900" algn="just">
              <a:lnSpc>
                <a:spcPct val="150000"/>
              </a:lnSpc>
              <a:buClr>
                <a:srgbClr val="070D55"/>
              </a:buClr>
              <a:buSzPts val="3200"/>
              <a:buChar char="●"/>
            </a:pPr>
            <a:r>
              <a:rPr lang="en-US" sz="1600">
                <a:solidFill>
                  <a:srgbClr val="070D55"/>
                </a:solidFill>
              </a:rPr>
              <a:t>Pour renforcer la capacité nationale, un sous-ensemble d’échantillons de SLP doit être analysé à la fois par les laboratoires nationaux (CARMEN) et par le laboratoire de toxicologie du Biodiversity Research Institute.</a:t>
            </a:r>
            <a:endParaRPr sz="1600">
              <a:solidFill>
                <a:srgbClr val="070D55"/>
              </a:solidFill>
            </a:endParaRPr>
          </a:p>
          <a:p>
            <a:pPr marL="228600" indent="-215900" algn="just">
              <a:lnSpc>
                <a:spcPct val="150000"/>
              </a:lnSpc>
              <a:buClr>
                <a:srgbClr val="070D55"/>
              </a:buClr>
              <a:buSzPts val="3200"/>
              <a:buChar char="●"/>
            </a:pPr>
            <a:r>
              <a:rPr lang="en-US" sz="1600">
                <a:solidFill>
                  <a:srgbClr val="070D55"/>
                </a:solidFill>
              </a:rPr>
              <a:t>La répartition des échantillons entre laboratoires fait partie intégrante du processus d’assurance et de contrôle qualité (QA/QC) et permet d’étalonner les laboratoires.</a:t>
            </a:r>
            <a:endParaRPr sz="1600">
              <a:solidFill>
                <a:srgbClr val="070D55"/>
              </a:solidFill>
            </a:endParaRPr>
          </a:p>
          <a:p>
            <a:pPr marL="228600" indent="-215900" algn="just">
              <a:lnSpc>
                <a:spcPct val="150000"/>
              </a:lnSpc>
              <a:buClr>
                <a:srgbClr val="070D55"/>
              </a:buClr>
              <a:buSzPts val="3200"/>
              <a:buChar char="●"/>
            </a:pPr>
            <a:r>
              <a:rPr lang="en-US" sz="1600">
                <a:solidFill>
                  <a:srgbClr val="070D55"/>
                </a:solidFill>
              </a:rPr>
              <a:t>Une fois les résultats finalisés, ils seront partagés avec les parties prenantes concernées et les agences gouvernementales afin de fournir des orientations sur les SLP nocifs commercialisés sur le marché national.</a:t>
            </a:r>
            <a:endParaRPr sz="1600">
              <a:solidFill>
                <a:srgbClr val="070D55"/>
              </a:solidFill>
            </a:endParaRPr>
          </a:p>
          <a:p>
            <a:pPr algn="just">
              <a:lnSpc>
                <a:spcPct val="150000"/>
              </a:lnSpc>
              <a:buClr>
                <a:schemeClr val="dk1"/>
              </a:buClr>
              <a:buSzPts val="1800"/>
            </a:pPr>
            <a:endParaRPr sz="1100">
              <a:solidFill>
                <a:srgbClr val="070D55"/>
              </a:solidFill>
              <a:latin typeface="Calibri"/>
              <a:ea typeface="Calibri"/>
              <a:cs typeface="Calibri"/>
              <a:sym typeface="Calibri"/>
            </a:endParaRPr>
          </a:p>
        </p:txBody>
      </p:sp>
      <p:sp>
        <p:nvSpPr>
          <p:cNvPr id="259" name="Google Shape;259;p16"/>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77500" lnSpcReduction="20000"/>
          </a:bodyPr>
          <a:lstStyle/>
          <a:p>
            <a:pPr>
              <a:lnSpc>
                <a:spcPct val="115000"/>
              </a:lnSpc>
              <a:spcBef>
                <a:spcPts val="600"/>
              </a:spcBef>
              <a:spcAft>
                <a:spcPts val="600"/>
              </a:spcAft>
              <a:buClr>
                <a:schemeClr val="dk1"/>
              </a:buClr>
              <a:buSzPts val="1100"/>
            </a:pPr>
            <a:r>
              <a:rPr lang="en-US" sz="3300" b="1">
                <a:solidFill>
                  <a:srgbClr val="070D55"/>
                </a:solidFill>
              </a:rPr>
              <a:t>Protocole de Test Recommandé</a:t>
            </a:r>
            <a:endParaRPr sz="3300" b="1">
              <a:solidFill>
                <a:srgbClr val="070D55"/>
              </a:solidFill>
            </a:endParaRPr>
          </a:p>
        </p:txBody>
      </p:sp>
      <p:sp>
        <p:nvSpPr>
          <p:cNvPr id="260" name="Google Shape;260;p16"/>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6"/>
          <p:cNvGrpSpPr/>
          <p:nvPr/>
        </p:nvGrpSpPr>
        <p:grpSpPr>
          <a:xfrm>
            <a:off x="1125500" y="-140026"/>
            <a:ext cx="6893011" cy="1145954"/>
            <a:chOff x="0" y="-38100"/>
            <a:chExt cx="1276200" cy="191535"/>
          </a:xfrm>
        </p:grpSpPr>
        <p:sp>
          <p:nvSpPr>
            <p:cNvPr id="89" name="Google Shape;89;p16"/>
            <p:cNvSpPr/>
            <p:nvPr/>
          </p:nvSpPr>
          <p:spPr>
            <a:xfrm>
              <a:off x="0" y="0"/>
              <a:ext cx="1276137" cy="153435"/>
            </a:xfrm>
            <a:custGeom>
              <a:avLst/>
              <a:gdLst/>
              <a:ahLst/>
              <a:cxnLst/>
              <a:rect l="l" t="t" r="r" b="b"/>
              <a:pathLst>
                <a:path w="1276137" h="153435" extrusionOk="0">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AAD7D4"/>
            </a:solidFill>
            <a:ln>
              <a:noFill/>
            </a:ln>
          </p:spPr>
          <p:txBody>
            <a:bodyPr spcFirstLastPara="1" wrap="square" lIns="41475" tIns="20725" rIns="41475" bIns="20725" anchor="t" anchorCtr="0">
              <a:noAutofit/>
            </a:bodyPr>
            <a:lstStyle/>
            <a:p>
              <a:pPr marL="0" marR="0" lvl="0" indent="0" algn="ctr" rtl="0">
                <a:lnSpc>
                  <a:spcPct val="100000"/>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sp>
          <p:nvSpPr>
            <p:cNvPr id="90" name="Google Shape;90;p16"/>
            <p:cNvSpPr txBox="1"/>
            <p:nvPr/>
          </p:nvSpPr>
          <p:spPr>
            <a:xfrm>
              <a:off x="0" y="-38100"/>
              <a:ext cx="1276200" cy="191400"/>
            </a:xfrm>
            <a:prstGeom prst="rect">
              <a:avLst/>
            </a:prstGeom>
            <a:noFill/>
            <a:ln>
              <a:noFill/>
            </a:ln>
          </p:spPr>
          <p:txBody>
            <a:bodyPr spcFirstLastPara="1" wrap="square" lIns="23050" tIns="23050" rIns="23050" bIns="23050" anchor="ctr" anchorCtr="0">
              <a:noAutofit/>
            </a:bodyPr>
            <a:lstStyle/>
            <a:p>
              <a:pPr marL="0" marR="0" lvl="0" indent="0" algn="ctr" rtl="0">
                <a:lnSpc>
                  <a:spcPct val="147722"/>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grpSp>
      <p:sp>
        <p:nvSpPr>
          <p:cNvPr id="91" name="Google Shape;91;p16"/>
          <p:cNvSpPr txBox="1"/>
          <p:nvPr/>
        </p:nvSpPr>
        <p:spPr>
          <a:xfrm>
            <a:off x="257250" y="1128750"/>
            <a:ext cx="8629500" cy="39612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None/>
            </a:pPr>
            <a:r>
              <a:rPr lang="en" sz="1300">
                <a:solidFill>
                  <a:schemeClr val="dk1"/>
                </a:solidFill>
                <a:latin typeface="Poppins"/>
                <a:ea typeface="Poppins"/>
                <a:cs typeface="Poppins"/>
                <a:sym typeface="Poppins"/>
              </a:rPr>
              <a:t>Cette formation nationale vise à donner aux agents des douanes du Gabon et aux parties prenantes concernées un aperçu des bonnes pratiques pour contrôler l’importation et l’exportation de produits éclaircissants pour la peau contenant du mercure.</a:t>
            </a:r>
            <a:endParaRPr sz="13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 sz="1300">
                <a:solidFill>
                  <a:schemeClr val="dk1"/>
                </a:solidFill>
                <a:latin typeface="Poppins"/>
                <a:ea typeface="Poppins"/>
                <a:cs typeface="Poppins"/>
                <a:sym typeface="Poppins"/>
              </a:rPr>
              <a:t>L’accent sera mis sur des exercices pratiques pour :</a:t>
            </a:r>
            <a:endParaRPr sz="1300">
              <a:solidFill>
                <a:schemeClr val="dk1"/>
              </a:solidFill>
              <a:latin typeface="Poppins"/>
              <a:ea typeface="Poppins"/>
              <a:cs typeface="Poppins"/>
              <a:sym typeface="Poppins"/>
            </a:endParaRPr>
          </a:p>
          <a:p>
            <a:pPr marL="457200" lvl="0" indent="-311150" algn="l" rtl="0">
              <a:lnSpc>
                <a:spcPct val="115000"/>
              </a:lnSpc>
              <a:spcBef>
                <a:spcPts val="1200"/>
              </a:spcBef>
              <a:spcAft>
                <a:spcPts val="0"/>
              </a:spcAft>
              <a:buClr>
                <a:schemeClr val="dk1"/>
              </a:buClr>
              <a:buSzPts val="1300"/>
              <a:buChar char="●"/>
            </a:pPr>
            <a:r>
              <a:rPr lang="en" sz="1300">
                <a:solidFill>
                  <a:schemeClr val="dk1"/>
                </a:solidFill>
                <a:latin typeface="Poppins"/>
                <a:ea typeface="Poppins"/>
                <a:cs typeface="Poppins"/>
                <a:sym typeface="Poppins"/>
              </a:rPr>
              <a:t>Renforcer la coordination entre les douanes et les autorités environnementales et de sécurité.</a:t>
            </a:r>
            <a:endParaRPr sz="1300">
              <a:solidFill>
                <a:schemeClr val="dk1"/>
              </a:solidFill>
              <a:latin typeface="Poppins"/>
              <a:ea typeface="Poppins"/>
              <a:cs typeface="Poppins"/>
              <a:sym typeface="Poppins"/>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latin typeface="Poppins"/>
                <a:ea typeface="Poppins"/>
                <a:cs typeface="Poppins"/>
                <a:sym typeface="Poppins"/>
              </a:rPr>
              <a:t>Détecter, surveiller et prévenir le commerce illicite de mercure.</a:t>
            </a:r>
            <a:endParaRPr sz="1300">
              <a:solidFill>
                <a:schemeClr val="dk1"/>
              </a:solidFill>
              <a:latin typeface="Poppins"/>
              <a:ea typeface="Poppins"/>
              <a:cs typeface="Poppins"/>
              <a:sym typeface="Poppins"/>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latin typeface="Poppins"/>
                <a:ea typeface="Poppins"/>
                <a:cs typeface="Poppins"/>
                <a:sym typeface="Poppins"/>
              </a:rPr>
              <a:t>Améliorer la conformité avec la Convention de Minamata et les réglementations commerciales.</a:t>
            </a:r>
            <a:endParaRPr sz="13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 sz="1300">
                <a:solidFill>
                  <a:schemeClr val="dk1"/>
                </a:solidFill>
                <a:latin typeface="Poppins"/>
                <a:ea typeface="Poppins"/>
                <a:cs typeface="Poppins"/>
                <a:sym typeface="Poppins"/>
              </a:rPr>
              <a:t>En résumé, cette formation permettra de renforcer les capacités nationales d’application des lois et de soutenir les efforts régionaux pour éliminer le commerce de mercure.</a:t>
            </a:r>
            <a:endParaRPr sz="13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 sz="1300">
                <a:solidFill>
                  <a:schemeClr val="dk1"/>
                </a:solidFill>
                <a:latin typeface="Poppins"/>
                <a:ea typeface="Poppins"/>
                <a:cs typeface="Poppins"/>
                <a:sym typeface="Poppins"/>
              </a:rPr>
              <a:t>Objectifs clés :</a:t>
            </a:r>
            <a:endParaRPr sz="1300">
              <a:solidFill>
                <a:schemeClr val="dk1"/>
              </a:solidFill>
              <a:latin typeface="Poppins"/>
              <a:ea typeface="Poppins"/>
              <a:cs typeface="Poppins"/>
              <a:sym typeface="Poppins"/>
            </a:endParaRPr>
          </a:p>
          <a:p>
            <a:pPr marL="457200" lvl="0" indent="-311150" algn="l" rtl="0">
              <a:lnSpc>
                <a:spcPct val="115000"/>
              </a:lnSpc>
              <a:spcBef>
                <a:spcPts val="1200"/>
              </a:spcBef>
              <a:spcAft>
                <a:spcPts val="0"/>
              </a:spcAft>
              <a:buClr>
                <a:schemeClr val="dk1"/>
              </a:buClr>
              <a:buSzPts val="1300"/>
              <a:buFont typeface="Poppins"/>
              <a:buChar char="●"/>
            </a:pPr>
            <a:r>
              <a:rPr lang="en" sz="1300">
                <a:solidFill>
                  <a:schemeClr val="dk1"/>
                </a:solidFill>
                <a:latin typeface="Poppins"/>
                <a:ea typeface="Poppins"/>
                <a:cs typeface="Poppins"/>
                <a:sym typeface="Poppins"/>
              </a:rPr>
              <a:t>Renforcer la capacité nationale à surveiller et prévenir le commerce de produits contenant du mercure.</a:t>
            </a:r>
            <a:endParaRPr sz="1300">
              <a:solidFill>
                <a:schemeClr val="dk1"/>
              </a:solidFill>
              <a:latin typeface="Poppins"/>
              <a:ea typeface="Poppins"/>
              <a:cs typeface="Poppins"/>
              <a:sym typeface="Poppins"/>
            </a:endParaRPr>
          </a:p>
          <a:p>
            <a:pPr marL="457200" lvl="0" indent="-311150" algn="l" rtl="0">
              <a:lnSpc>
                <a:spcPct val="115000"/>
              </a:lnSpc>
              <a:spcBef>
                <a:spcPts val="0"/>
              </a:spcBef>
              <a:spcAft>
                <a:spcPts val="0"/>
              </a:spcAft>
              <a:buClr>
                <a:schemeClr val="dk1"/>
              </a:buClr>
              <a:buSzPts val="1300"/>
              <a:buFont typeface="Poppins"/>
              <a:buChar char="●"/>
            </a:pPr>
            <a:r>
              <a:rPr lang="en" sz="1300">
                <a:solidFill>
                  <a:schemeClr val="dk1"/>
                </a:solidFill>
                <a:latin typeface="Poppins"/>
                <a:ea typeface="Poppins"/>
                <a:cs typeface="Poppins"/>
                <a:sym typeface="Poppins"/>
              </a:rPr>
              <a:t>Améliorer la coordination entre les agences pour combler les lacunes dans l’application des règles.</a:t>
            </a:r>
            <a:endParaRPr sz="1500">
              <a:solidFill>
                <a:schemeClr val="dk1"/>
              </a:solidFill>
              <a:latin typeface="Poppins"/>
              <a:ea typeface="Poppins"/>
              <a:cs typeface="Poppins"/>
              <a:sym typeface="Poppins"/>
            </a:endParaRPr>
          </a:p>
        </p:txBody>
      </p:sp>
      <p:sp>
        <p:nvSpPr>
          <p:cNvPr id="92" name="Google Shape;92;p16"/>
          <p:cNvSpPr txBox="1"/>
          <p:nvPr/>
        </p:nvSpPr>
        <p:spPr>
          <a:xfrm>
            <a:off x="990600" y="335450"/>
            <a:ext cx="7162800" cy="4617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en" sz="3000" b="1">
                <a:solidFill>
                  <a:srgbClr val="1C2120"/>
                </a:solidFill>
                <a:latin typeface="Poppins"/>
                <a:ea typeface="Poppins"/>
                <a:cs typeface="Poppins"/>
                <a:sym typeface="Poppins"/>
              </a:rPr>
              <a:t>Objectifs</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7"/>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67" name="Google Shape;267;p17"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68" name="Google Shape;268;p17"/>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69" name="Google Shape;269;p17"/>
          <p:cNvSpPr txBox="1"/>
          <p:nvPr/>
        </p:nvSpPr>
        <p:spPr>
          <a:xfrm>
            <a:off x="400050" y="205979"/>
            <a:ext cx="8411619" cy="603647"/>
          </a:xfrm>
          <a:prstGeom prst="rect">
            <a:avLst/>
          </a:prstGeom>
          <a:noFill/>
          <a:ln>
            <a:noFill/>
          </a:ln>
        </p:spPr>
        <p:txBody>
          <a:bodyPr spcFirstLastPara="1" wrap="square" lIns="68575" tIns="34288" rIns="68575" bIns="34288" anchor="b" anchorCtr="0">
            <a:normAutofit/>
          </a:bodyPr>
          <a:lstStyle/>
          <a:p>
            <a:pPr>
              <a:lnSpc>
                <a:spcPct val="90000"/>
              </a:lnSpc>
              <a:buClr>
                <a:schemeClr val="dk1"/>
              </a:buClr>
              <a:buSzPts val="1100"/>
            </a:pPr>
            <a:r>
              <a:rPr lang="en-US" sz="3300" b="1">
                <a:solidFill>
                  <a:srgbClr val="070D55"/>
                </a:solidFill>
              </a:rPr>
              <a:t>Tendances géographiques : importations</a:t>
            </a:r>
            <a:endParaRPr sz="3300" b="1">
              <a:solidFill>
                <a:srgbClr val="070D55"/>
              </a:solidFill>
            </a:endParaRPr>
          </a:p>
        </p:txBody>
      </p:sp>
      <p:pic>
        <p:nvPicPr>
          <p:cNvPr id="270" name="Google Shape;270;p17"/>
          <p:cNvPicPr preferRelativeResize="0"/>
          <p:nvPr/>
        </p:nvPicPr>
        <p:blipFill rotWithShape="1">
          <a:blip r:embed="rId4">
            <a:alphaModFix/>
          </a:blip>
          <a:srcRect/>
          <a:stretch/>
        </p:blipFill>
        <p:spPr>
          <a:xfrm>
            <a:off x="1299411" y="875933"/>
            <a:ext cx="6896100" cy="3524984"/>
          </a:xfrm>
          <a:prstGeom prst="rect">
            <a:avLst/>
          </a:prstGeom>
          <a:noFill/>
          <a:ln>
            <a:noFill/>
          </a:ln>
        </p:spPr>
      </p:pic>
      <p:sp>
        <p:nvSpPr>
          <p:cNvPr id="271" name="Google Shape;271;p17"/>
          <p:cNvSpPr/>
          <p:nvPr/>
        </p:nvSpPr>
        <p:spPr>
          <a:xfrm>
            <a:off x="5867400" y="2343150"/>
            <a:ext cx="419100" cy="12639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45713" tIns="22850" rIns="45713" bIns="22850" anchor="ctr" anchorCtr="0">
            <a:noAutofit/>
          </a:bodyPr>
          <a:lstStyle/>
          <a:p>
            <a:pPr algn="ctr">
              <a:buSzPts val="1800"/>
            </a:pPr>
            <a:endParaRPr sz="900">
              <a:solidFill>
                <a:schemeClr val="lt1"/>
              </a:solidFill>
              <a:latin typeface="Calibri"/>
              <a:ea typeface="Calibri"/>
              <a:cs typeface="Calibri"/>
              <a:sym typeface="Calibri"/>
            </a:endParaRPr>
          </a:p>
        </p:txBody>
      </p:sp>
      <p:sp>
        <p:nvSpPr>
          <p:cNvPr id="272" name="Google Shape;272;p17"/>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8"/>
          <p:cNvSpPr/>
          <p:nvPr/>
        </p:nvSpPr>
        <p:spPr>
          <a:xfrm>
            <a:off x="0" y="4467226"/>
            <a:ext cx="9144000" cy="676275"/>
          </a:xfrm>
          <a:prstGeom prst="rect">
            <a:avLst/>
          </a:prstGeom>
          <a:solidFill>
            <a:srgbClr val="34639B"/>
          </a:solidFill>
          <a:ln w="9525" cap="flat" cmpd="sng">
            <a:solidFill>
              <a:srgbClr val="070D5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45713" tIns="22850" rIns="45713" bIns="22850" anchor="ctr" anchorCtr="0">
            <a:noAutofit/>
          </a:bodyPr>
          <a:lstStyle/>
          <a:p>
            <a:pPr algn="ctr">
              <a:buSzPts val="2700"/>
            </a:pPr>
            <a:endParaRPr sz="1350">
              <a:solidFill>
                <a:schemeClr val="lt1"/>
              </a:solidFill>
              <a:latin typeface="Calibri"/>
              <a:ea typeface="Calibri"/>
              <a:cs typeface="Calibri"/>
              <a:sym typeface="Calibri"/>
            </a:endParaRPr>
          </a:p>
        </p:txBody>
      </p:sp>
      <p:pic>
        <p:nvPicPr>
          <p:cNvPr id="279" name="Google Shape;279;p18" descr="BRIBlackSDREV.eps"/>
          <p:cNvPicPr preferRelativeResize="0"/>
          <p:nvPr/>
        </p:nvPicPr>
        <p:blipFill rotWithShape="1">
          <a:blip r:embed="rId3">
            <a:alphaModFix/>
          </a:blip>
          <a:srcRect b="21830"/>
          <a:stretch/>
        </p:blipFill>
        <p:spPr>
          <a:xfrm>
            <a:off x="219075" y="4619895"/>
            <a:ext cx="1076325" cy="420677"/>
          </a:xfrm>
          <a:prstGeom prst="rect">
            <a:avLst/>
          </a:prstGeom>
          <a:noFill/>
          <a:ln>
            <a:noFill/>
          </a:ln>
        </p:spPr>
      </p:pic>
      <p:cxnSp>
        <p:nvCxnSpPr>
          <p:cNvPr id="280" name="Google Shape;280;p18"/>
          <p:cNvCxnSpPr/>
          <p:nvPr/>
        </p:nvCxnSpPr>
        <p:spPr>
          <a:xfrm>
            <a:off x="366191" y="809625"/>
            <a:ext cx="8411619" cy="0"/>
          </a:xfrm>
          <a:prstGeom prst="straightConnector1">
            <a:avLst/>
          </a:prstGeom>
          <a:noFill/>
          <a:ln w="28575" cap="flat" cmpd="sng">
            <a:solidFill>
              <a:srgbClr val="34639B"/>
            </a:solidFill>
            <a:prstDash val="solid"/>
            <a:round/>
            <a:headEnd type="none" w="sm" len="sm"/>
            <a:tailEnd type="none" w="sm" len="sm"/>
          </a:ln>
          <a:effectLst>
            <a:outerShdw blurRad="40005" dist="20320" dir="5400000" algn="ctr" rotWithShape="0">
              <a:schemeClr val="dk1">
                <a:alpha val="37647"/>
              </a:schemeClr>
            </a:outerShdw>
          </a:effectLst>
        </p:spPr>
      </p:cxnSp>
      <p:sp>
        <p:nvSpPr>
          <p:cNvPr id="281" name="Google Shape;281;p18"/>
          <p:cNvSpPr txBox="1"/>
          <p:nvPr/>
        </p:nvSpPr>
        <p:spPr>
          <a:xfrm>
            <a:off x="400050" y="205979"/>
            <a:ext cx="8411619" cy="603647"/>
          </a:xfrm>
          <a:prstGeom prst="rect">
            <a:avLst/>
          </a:prstGeom>
          <a:noFill/>
          <a:ln>
            <a:noFill/>
          </a:ln>
        </p:spPr>
        <p:txBody>
          <a:bodyPr spcFirstLastPara="1" wrap="square" lIns="68575" tIns="34288" rIns="68575" bIns="34288" anchor="b" anchorCtr="0">
            <a:normAutofit fontScale="85000" lnSpcReduction="10000"/>
          </a:bodyPr>
          <a:lstStyle/>
          <a:p>
            <a:pPr>
              <a:lnSpc>
                <a:spcPct val="90000"/>
              </a:lnSpc>
              <a:buClr>
                <a:schemeClr val="dk1"/>
              </a:buClr>
              <a:buSzPts val="853"/>
            </a:pPr>
            <a:r>
              <a:rPr lang="en-US" sz="3300" b="1">
                <a:solidFill>
                  <a:srgbClr val="070D55"/>
                </a:solidFill>
              </a:rPr>
              <a:t>Configurations spatiales et dynamique des marchés</a:t>
            </a:r>
            <a:endParaRPr sz="3300" b="1">
              <a:solidFill>
                <a:srgbClr val="070D55"/>
              </a:solidFill>
            </a:endParaRPr>
          </a:p>
        </p:txBody>
      </p:sp>
      <p:sp>
        <p:nvSpPr>
          <p:cNvPr id="282" name="Google Shape;282;p18"/>
          <p:cNvSpPr txBox="1"/>
          <p:nvPr/>
        </p:nvSpPr>
        <p:spPr>
          <a:xfrm>
            <a:off x="400050" y="869225"/>
            <a:ext cx="8070000" cy="2883846"/>
          </a:xfrm>
          <a:prstGeom prst="rect">
            <a:avLst/>
          </a:prstGeom>
          <a:noFill/>
          <a:ln>
            <a:noFill/>
          </a:ln>
        </p:spPr>
        <p:txBody>
          <a:bodyPr spcFirstLastPara="1" wrap="square" lIns="45713" tIns="22850" rIns="45713" bIns="22850" anchor="t" anchorCtr="0">
            <a:spAutoFit/>
          </a:bodyPr>
          <a:lstStyle/>
          <a:p>
            <a:pPr marL="228600" indent="-190500">
              <a:lnSpc>
                <a:spcPct val="115000"/>
              </a:lnSpc>
              <a:spcBef>
                <a:spcPts val="600"/>
              </a:spcBef>
              <a:buClr>
                <a:srgbClr val="070D55"/>
              </a:buClr>
              <a:buSzPts val="2400"/>
              <a:buFont typeface="Poppins"/>
              <a:buChar char="●"/>
            </a:pPr>
            <a:r>
              <a:rPr lang="en-US" sz="1200">
                <a:solidFill>
                  <a:srgbClr val="070D55"/>
                </a:solidFill>
                <a:latin typeface="Poppins"/>
                <a:ea typeface="Poppins"/>
                <a:cs typeface="Poppins"/>
                <a:sym typeface="Poppins"/>
              </a:rPr>
              <a:t>Le Gabon ne semble pas fabriquer de produits éclaircissants pour la peau (SLP) localement ; le marché est entièrement approvisionné par des importations.</a:t>
            </a:r>
            <a:endParaRPr sz="1200">
              <a:solidFill>
                <a:srgbClr val="070D55"/>
              </a:solidFill>
              <a:latin typeface="Poppins"/>
              <a:ea typeface="Poppins"/>
              <a:cs typeface="Poppins"/>
              <a:sym typeface="Poppins"/>
            </a:endParaRPr>
          </a:p>
          <a:p>
            <a:pPr marL="228600" indent="-190500">
              <a:lnSpc>
                <a:spcPct val="115000"/>
              </a:lnSpc>
              <a:buClr>
                <a:srgbClr val="070D55"/>
              </a:buClr>
              <a:buSzPts val="2400"/>
              <a:buFont typeface="Poppins"/>
              <a:buChar char="●"/>
            </a:pPr>
            <a:r>
              <a:rPr lang="en-US" sz="1200">
                <a:solidFill>
                  <a:srgbClr val="070D55"/>
                </a:solidFill>
                <a:latin typeface="Poppins"/>
                <a:ea typeface="Poppins"/>
                <a:cs typeface="Poppins"/>
                <a:sym typeface="Poppins"/>
              </a:rPr>
              <a:t>Les principaux pays fournisseurs sont la Côte d’Ivoire, le Cameroun et le Togo, avec des importations supplémentaires en provenance d’Asie et d’Europe.</a:t>
            </a:r>
            <a:endParaRPr sz="1200">
              <a:solidFill>
                <a:srgbClr val="070D55"/>
              </a:solidFill>
              <a:latin typeface="Poppins"/>
              <a:ea typeface="Poppins"/>
              <a:cs typeface="Poppins"/>
              <a:sym typeface="Poppins"/>
            </a:endParaRPr>
          </a:p>
          <a:p>
            <a:pPr marL="228600" indent="-190500">
              <a:lnSpc>
                <a:spcPct val="115000"/>
              </a:lnSpc>
              <a:buClr>
                <a:srgbClr val="070D55"/>
              </a:buClr>
              <a:buSzPts val="2400"/>
              <a:buFont typeface="Poppins"/>
              <a:buChar char="●"/>
            </a:pPr>
            <a:r>
              <a:rPr lang="en-US" sz="1200">
                <a:solidFill>
                  <a:srgbClr val="070D55"/>
                </a:solidFill>
                <a:latin typeface="Poppins"/>
                <a:ea typeface="Poppins"/>
                <a:cs typeface="Poppins"/>
                <a:sym typeface="Poppins"/>
              </a:rPr>
              <a:t>Ce schéma met en évidence un commerce intra-africain important, complété par des chaînes d’approvisionnement internationales.</a:t>
            </a:r>
            <a:endParaRPr sz="1200">
              <a:solidFill>
                <a:srgbClr val="070D55"/>
              </a:solidFill>
              <a:latin typeface="Poppins"/>
              <a:ea typeface="Poppins"/>
              <a:cs typeface="Poppins"/>
              <a:sym typeface="Poppins"/>
            </a:endParaRPr>
          </a:p>
          <a:p>
            <a:pPr marL="228600" indent="-190500">
              <a:lnSpc>
                <a:spcPct val="115000"/>
              </a:lnSpc>
              <a:buClr>
                <a:srgbClr val="070D55"/>
              </a:buClr>
              <a:buSzPts val="2400"/>
              <a:buFont typeface="Poppins"/>
              <a:buChar char="●"/>
            </a:pPr>
            <a:r>
              <a:rPr lang="en-US" sz="1200">
                <a:solidFill>
                  <a:srgbClr val="070D55"/>
                </a:solidFill>
                <a:latin typeface="Poppins"/>
                <a:ea typeface="Poppins"/>
                <a:cs typeface="Poppins"/>
                <a:sym typeface="Poppins"/>
              </a:rPr>
              <a:t>La plupart des SLP importés proviennent de pays africains ; cependant, seuls les produits fabriqués au Pakistan ont été trouvés avec des niveaux élevés de mercure.</a:t>
            </a:r>
            <a:endParaRPr sz="1200">
              <a:solidFill>
                <a:srgbClr val="070D55"/>
              </a:solidFill>
              <a:latin typeface="Poppins"/>
              <a:ea typeface="Poppins"/>
              <a:cs typeface="Poppins"/>
              <a:sym typeface="Poppins"/>
            </a:endParaRPr>
          </a:p>
          <a:p>
            <a:pPr marL="228600" indent="-190500">
              <a:lnSpc>
                <a:spcPct val="115000"/>
              </a:lnSpc>
              <a:buClr>
                <a:srgbClr val="070D55"/>
              </a:buClr>
              <a:buSzPts val="2400"/>
              <a:buFont typeface="Poppins"/>
              <a:buChar char="●"/>
            </a:pPr>
            <a:r>
              <a:rPr lang="en-US" sz="1200">
                <a:solidFill>
                  <a:srgbClr val="070D55"/>
                </a:solidFill>
                <a:latin typeface="Poppins"/>
                <a:ea typeface="Poppins"/>
                <a:cs typeface="Poppins"/>
                <a:sym typeface="Poppins"/>
              </a:rPr>
              <a:t>L’accès des consommateurs aux SLP se fait souvent via des plateformes de médias sociaux comme Facebook et WhatsApp, malgré un signalement formel limité.</a:t>
            </a:r>
            <a:endParaRPr sz="1200">
              <a:solidFill>
                <a:srgbClr val="070D55"/>
              </a:solidFill>
              <a:latin typeface="Poppins"/>
              <a:ea typeface="Poppins"/>
              <a:cs typeface="Poppins"/>
              <a:sym typeface="Poppins"/>
            </a:endParaRPr>
          </a:p>
          <a:p>
            <a:pPr marL="228600" indent="-190500">
              <a:lnSpc>
                <a:spcPct val="115000"/>
              </a:lnSpc>
              <a:buClr>
                <a:srgbClr val="070D55"/>
              </a:buClr>
              <a:buSzPts val="2400"/>
              <a:buFont typeface="Poppins"/>
              <a:buChar char="●"/>
            </a:pPr>
            <a:r>
              <a:rPr lang="en-US" sz="1200">
                <a:solidFill>
                  <a:srgbClr val="070D55"/>
                </a:solidFill>
                <a:latin typeface="Poppins"/>
                <a:ea typeface="Poppins"/>
                <a:cs typeface="Poppins"/>
                <a:sym typeface="Poppins"/>
              </a:rPr>
              <a:t>De nombreux produits importés sont étiquetés dans des langues étrangères, créant des barrières linguistiques qui réduisent la transparence de la chaîne d’approvisionnement, en particulier sur les marchés informels.</a:t>
            </a:r>
            <a:endParaRPr sz="1200">
              <a:solidFill>
                <a:srgbClr val="070D55"/>
              </a:solidFill>
              <a:latin typeface="Poppins"/>
              <a:ea typeface="Poppins"/>
              <a:cs typeface="Poppins"/>
              <a:sym typeface="Poppins"/>
            </a:endParaRPr>
          </a:p>
        </p:txBody>
      </p:sp>
      <p:sp>
        <p:nvSpPr>
          <p:cNvPr id="283" name="Google Shape;283;p18"/>
          <p:cNvSpPr txBox="1"/>
          <p:nvPr/>
        </p:nvSpPr>
        <p:spPr>
          <a:xfrm>
            <a:off x="7312577"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p:cNvSpPr/>
          <p:nvPr/>
        </p:nvSpPr>
        <p:spPr>
          <a:xfrm>
            <a:off x="0" y="-9525"/>
            <a:ext cx="9144000" cy="5153025"/>
          </a:xfrm>
          <a:custGeom>
            <a:avLst/>
            <a:gdLst/>
            <a:ahLst/>
            <a:cxnLst/>
            <a:rect l="l" t="t" r="r" b="b"/>
            <a:pathLst>
              <a:path w="4451934" h="3265574" extrusionOk="0">
                <a:moveTo>
                  <a:pt x="0" y="0"/>
                </a:moveTo>
                <a:lnTo>
                  <a:pt x="4451934" y="0"/>
                </a:lnTo>
                <a:lnTo>
                  <a:pt x="4451934" y="3265574"/>
                </a:lnTo>
                <a:lnTo>
                  <a:pt x="0" y="3265574"/>
                </a:lnTo>
                <a:close/>
              </a:path>
            </a:pathLst>
          </a:custGeom>
          <a:solidFill>
            <a:srgbClr val="34639B"/>
          </a:solidFill>
          <a:ln w="9525" cap="flat" cmpd="sng">
            <a:solidFill>
              <a:srgbClr val="070D55"/>
            </a:solidFill>
            <a:prstDash val="solid"/>
            <a:round/>
            <a:headEnd type="none" w="sm" len="sm"/>
            <a:tailEnd type="none" w="sm" len="sm"/>
          </a:ln>
        </p:spPr>
        <p:txBody>
          <a:bodyPr spcFirstLastPara="1" wrap="square" lIns="45713" tIns="22850" rIns="45713" bIns="22850" anchor="t" anchorCtr="0">
            <a:noAutofit/>
          </a:bodyPr>
          <a:lstStyle/>
          <a:p>
            <a:pPr>
              <a:buSzPts val="1800"/>
            </a:pPr>
            <a:endParaRPr sz="900">
              <a:solidFill>
                <a:schemeClr val="dk1"/>
              </a:solidFill>
              <a:latin typeface="Calibri"/>
              <a:ea typeface="Calibri"/>
              <a:cs typeface="Calibri"/>
              <a:sym typeface="Calibri"/>
            </a:endParaRPr>
          </a:p>
        </p:txBody>
      </p:sp>
      <p:sp>
        <p:nvSpPr>
          <p:cNvPr id="290" name="Google Shape;290;p19"/>
          <p:cNvSpPr txBox="1"/>
          <p:nvPr/>
        </p:nvSpPr>
        <p:spPr>
          <a:xfrm>
            <a:off x="114300" y="119307"/>
            <a:ext cx="6267450" cy="1097929"/>
          </a:xfrm>
          <a:prstGeom prst="rect">
            <a:avLst/>
          </a:prstGeom>
          <a:noFill/>
          <a:ln>
            <a:noFill/>
          </a:ln>
        </p:spPr>
        <p:txBody>
          <a:bodyPr spcFirstLastPara="1" wrap="square" lIns="0" tIns="0" rIns="0" bIns="0" anchor="t" anchorCtr="0">
            <a:spAutoFit/>
          </a:bodyPr>
          <a:lstStyle/>
          <a:p>
            <a:pPr>
              <a:lnSpc>
                <a:spcPct val="109998"/>
              </a:lnSpc>
              <a:buSzPts val="12972"/>
            </a:pPr>
            <a:r>
              <a:rPr lang="en-US" sz="6486">
                <a:solidFill>
                  <a:srgbClr val="FFFFFF"/>
                </a:solidFill>
                <a:latin typeface="Poppins"/>
                <a:ea typeface="Poppins"/>
                <a:cs typeface="Poppins"/>
                <a:sym typeface="Poppins"/>
              </a:rPr>
              <a:t>MERCI</a:t>
            </a:r>
            <a:endParaRPr sz="700"/>
          </a:p>
        </p:txBody>
      </p:sp>
      <p:sp>
        <p:nvSpPr>
          <p:cNvPr id="291" name="Google Shape;291;p19"/>
          <p:cNvSpPr txBox="1"/>
          <p:nvPr/>
        </p:nvSpPr>
        <p:spPr>
          <a:xfrm>
            <a:off x="1104900" y="1510788"/>
            <a:ext cx="2362200" cy="1664302"/>
          </a:xfrm>
          <a:prstGeom prst="rect">
            <a:avLst/>
          </a:prstGeom>
          <a:noFill/>
          <a:ln>
            <a:noFill/>
          </a:ln>
        </p:spPr>
        <p:txBody>
          <a:bodyPr spcFirstLastPara="1" wrap="square" lIns="0" tIns="0" rIns="0" bIns="0" anchor="t" anchorCtr="0">
            <a:spAutoFit/>
          </a:bodyPr>
          <a:lstStyle/>
          <a:p>
            <a:pPr>
              <a:lnSpc>
                <a:spcPct val="140007"/>
              </a:lnSpc>
              <a:buSzPts val="2577"/>
            </a:pPr>
            <a:r>
              <a:rPr lang="en-US" sz="1289">
                <a:solidFill>
                  <a:srgbClr val="FFFFFF"/>
                </a:solidFill>
                <a:latin typeface="Poppins"/>
                <a:ea typeface="Poppins"/>
                <a:cs typeface="Poppins"/>
                <a:sym typeface="Poppins"/>
              </a:rPr>
              <a:t>Mark Burton</a:t>
            </a:r>
            <a:endParaRPr sz="700"/>
          </a:p>
          <a:p>
            <a:pPr>
              <a:lnSpc>
                <a:spcPct val="180400"/>
              </a:lnSpc>
              <a:buSzPts val="2000"/>
            </a:pPr>
            <a:r>
              <a:rPr lang="en-US" sz="1000">
                <a:solidFill>
                  <a:srgbClr val="FFFFFF"/>
                </a:solidFill>
                <a:latin typeface="Poppins"/>
                <a:ea typeface="Poppins"/>
                <a:cs typeface="Poppins"/>
                <a:sym typeface="Poppins"/>
              </a:rPr>
              <a:t>Analyste écologique senior</a:t>
            </a:r>
            <a:endParaRPr sz="1000">
              <a:solidFill>
                <a:srgbClr val="FFFFFF"/>
              </a:solidFill>
              <a:latin typeface="Poppins"/>
              <a:ea typeface="Poppins"/>
              <a:cs typeface="Poppins"/>
              <a:sym typeface="Poppins"/>
            </a:endParaRPr>
          </a:p>
          <a:p>
            <a:pPr>
              <a:lnSpc>
                <a:spcPct val="180400"/>
              </a:lnSpc>
              <a:buClr>
                <a:schemeClr val="dk1"/>
              </a:buClr>
              <a:buSzPts val="1100"/>
            </a:pPr>
            <a:r>
              <a:rPr lang="en-US" sz="1000">
                <a:solidFill>
                  <a:srgbClr val="FFFFFF"/>
                </a:solidFill>
                <a:latin typeface="Poppins"/>
                <a:ea typeface="Poppins"/>
                <a:cs typeface="Poppins"/>
                <a:sym typeface="Poppins"/>
              </a:rPr>
              <a:t>Spécialiste en géoinformatique</a:t>
            </a:r>
            <a:endParaRPr sz="1000">
              <a:solidFill>
                <a:srgbClr val="FFFFFF"/>
              </a:solidFill>
              <a:latin typeface="Poppins"/>
              <a:ea typeface="Poppins"/>
              <a:cs typeface="Poppins"/>
              <a:sym typeface="Poppins"/>
            </a:endParaRPr>
          </a:p>
          <a:p>
            <a:pPr>
              <a:lnSpc>
                <a:spcPct val="140007"/>
              </a:lnSpc>
              <a:buSzPts val="2577"/>
            </a:pPr>
            <a:r>
              <a:rPr lang="en-US" sz="1289">
                <a:solidFill>
                  <a:srgbClr val="FFFFFF"/>
                </a:solidFill>
                <a:latin typeface="Poppins"/>
                <a:ea typeface="Poppins"/>
                <a:cs typeface="Poppins"/>
                <a:sym typeface="Poppins"/>
              </a:rPr>
              <a:t> </a:t>
            </a:r>
            <a:endParaRPr sz="700"/>
          </a:p>
          <a:p>
            <a:pPr>
              <a:lnSpc>
                <a:spcPct val="180400"/>
              </a:lnSpc>
              <a:buSzPts val="2000"/>
            </a:pPr>
            <a:r>
              <a:rPr lang="en-US" sz="1000">
                <a:solidFill>
                  <a:srgbClr val="FFFFFF"/>
                </a:solidFill>
                <a:latin typeface="Poppins"/>
                <a:ea typeface="Poppins"/>
                <a:cs typeface="Poppins"/>
                <a:sym typeface="Poppins"/>
              </a:rPr>
              <a:t>mark.burton@briwildlife.org</a:t>
            </a:r>
            <a:endParaRPr sz="700"/>
          </a:p>
          <a:p>
            <a:pPr>
              <a:lnSpc>
                <a:spcPct val="140007"/>
              </a:lnSpc>
              <a:buSzPts val="2577"/>
            </a:pPr>
            <a:endParaRPr sz="1289">
              <a:solidFill>
                <a:srgbClr val="FFFFFF"/>
              </a:solidFill>
              <a:latin typeface="Poppins"/>
              <a:ea typeface="Poppins"/>
              <a:cs typeface="Poppins"/>
              <a:sym typeface="Poppins"/>
            </a:endParaRPr>
          </a:p>
        </p:txBody>
      </p:sp>
      <p:pic>
        <p:nvPicPr>
          <p:cNvPr id="292" name="Google Shape;292;p19"/>
          <p:cNvPicPr preferRelativeResize="0"/>
          <p:nvPr/>
        </p:nvPicPr>
        <p:blipFill rotWithShape="1">
          <a:blip r:embed="rId3">
            <a:alphaModFix/>
          </a:blip>
          <a:srcRect/>
          <a:stretch/>
        </p:blipFill>
        <p:spPr>
          <a:xfrm>
            <a:off x="356232" y="1474435"/>
            <a:ext cx="411516" cy="411516"/>
          </a:xfrm>
          <a:prstGeom prst="rect">
            <a:avLst/>
          </a:prstGeom>
          <a:noFill/>
          <a:ln>
            <a:noFill/>
          </a:ln>
        </p:spPr>
      </p:pic>
      <p:pic>
        <p:nvPicPr>
          <p:cNvPr id="293" name="Google Shape;293;p19" descr="Envelope with solid fill"/>
          <p:cNvPicPr preferRelativeResize="0"/>
          <p:nvPr/>
        </p:nvPicPr>
        <p:blipFill rotWithShape="1">
          <a:blip r:embed="rId4">
            <a:alphaModFix/>
          </a:blip>
          <a:srcRect/>
          <a:stretch/>
        </p:blipFill>
        <p:spPr>
          <a:xfrm>
            <a:off x="401803" y="2371569"/>
            <a:ext cx="318247" cy="318247"/>
          </a:xfrm>
          <a:prstGeom prst="rect">
            <a:avLst/>
          </a:prstGeom>
          <a:noFill/>
          <a:ln>
            <a:noFill/>
          </a:ln>
        </p:spPr>
      </p:pic>
      <p:sp>
        <p:nvSpPr>
          <p:cNvPr id="294" name="Google Shape;294;p19"/>
          <p:cNvSpPr txBox="1"/>
          <p:nvPr/>
        </p:nvSpPr>
        <p:spPr>
          <a:xfrm>
            <a:off x="3804250" y="1534494"/>
            <a:ext cx="2362200" cy="1618135"/>
          </a:xfrm>
          <a:prstGeom prst="rect">
            <a:avLst/>
          </a:prstGeom>
          <a:noFill/>
          <a:ln>
            <a:noFill/>
          </a:ln>
        </p:spPr>
        <p:txBody>
          <a:bodyPr spcFirstLastPara="1" wrap="square" lIns="0" tIns="0" rIns="0" bIns="0" anchor="t" anchorCtr="0">
            <a:spAutoFit/>
          </a:bodyPr>
          <a:lstStyle/>
          <a:p>
            <a:pPr>
              <a:lnSpc>
                <a:spcPct val="140007"/>
              </a:lnSpc>
              <a:buSzPts val="2577"/>
            </a:pPr>
            <a:r>
              <a:rPr lang="en-US" sz="1289">
                <a:solidFill>
                  <a:srgbClr val="FFFFFF"/>
                </a:solidFill>
                <a:latin typeface="Poppins"/>
                <a:ea typeface="Poppins"/>
                <a:cs typeface="Poppins"/>
                <a:sym typeface="Poppins"/>
              </a:rPr>
              <a:t>Ashley Bastiansz</a:t>
            </a:r>
            <a:endParaRPr sz="1289">
              <a:solidFill>
                <a:srgbClr val="FFFFFF"/>
              </a:solidFill>
              <a:latin typeface="Poppins"/>
              <a:ea typeface="Poppins"/>
              <a:cs typeface="Poppins"/>
              <a:sym typeface="Poppins"/>
            </a:endParaRPr>
          </a:p>
          <a:p>
            <a:pPr>
              <a:lnSpc>
                <a:spcPct val="115000"/>
              </a:lnSpc>
              <a:spcBef>
                <a:spcPts val="600"/>
              </a:spcBef>
              <a:buClr>
                <a:schemeClr val="dk1"/>
              </a:buClr>
              <a:buSzPts val="1100"/>
            </a:pPr>
            <a:r>
              <a:rPr lang="en-US" sz="1000">
                <a:solidFill>
                  <a:srgbClr val="FFFFFF"/>
                </a:solidFill>
                <a:latin typeface="Poppins"/>
                <a:ea typeface="Poppins"/>
                <a:cs typeface="Poppins"/>
                <a:sym typeface="Poppins"/>
              </a:rPr>
              <a:t>Spécialiste international en environnement</a:t>
            </a:r>
            <a:endParaRPr sz="1000">
              <a:solidFill>
                <a:srgbClr val="FFFFFF"/>
              </a:solidFill>
              <a:latin typeface="Poppins"/>
              <a:ea typeface="Poppins"/>
              <a:cs typeface="Poppins"/>
              <a:sym typeface="Poppins"/>
            </a:endParaRPr>
          </a:p>
          <a:p>
            <a:pPr>
              <a:lnSpc>
                <a:spcPct val="140007"/>
              </a:lnSpc>
              <a:spcBef>
                <a:spcPts val="600"/>
              </a:spcBef>
              <a:buSzPts val="2577"/>
            </a:pPr>
            <a:r>
              <a:rPr lang="en-US" sz="1289">
                <a:solidFill>
                  <a:srgbClr val="FFFFFF"/>
                </a:solidFill>
                <a:latin typeface="Poppins"/>
                <a:ea typeface="Poppins"/>
                <a:cs typeface="Poppins"/>
                <a:sym typeface="Poppins"/>
              </a:rPr>
              <a:t> </a:t>
            </a:r>
            <a:endParaRPr sz="700"/>
          </a:p>
          <a:p>
            <a:pPr>
              <a:lnSpc>
                <a:spcPct val="180400"/>
              </a:lnSpc>
              <a:buSzPts val="2000"/>
            </a:pPr>
            <a:r>
              <a:rPr lang="en-US" sz="1000">
                <a:solidFill>
                  <a:srgbClr val="FFFFFF"/>
                </a:solidFill>
                <a:latin typeface="Poppins"/>
                <a:ea typeface="Poppins"/>
                <a:cs typeface="Poppins"/>
                <a:sym typeface="Poppins"/>
              </a:rPr>
              <a:t>ashley.bastiansz@briwildlife.org</a:t>
            </a:r>
            <a:endParaRPr sz="700"/>
          </a:p>
          <a:p>
            <a:pPr>
              <a:lnSpc>
                <a:spcPct val="140007"/>
              </a:lnSpc>
              <a:buSzPts val="2577"/>
            </a:pPr>
            <a:endParaRPr sz="1289">
              <a:solidFill>
                <a:srgbClr val="FFFFFF"/>
              </a:solidFill>
              <a:latin typeface="Poppins"/>
              <a:ea typeface="Poppins"/>
              <a:cs typeface="Poppins"/>
              <a:sym typeface="Poppins"/>
            </a:endParaRPr>
          </a:p>
        </p:txBody>
      </p:sp>
      <p:sp>
        <p:nvSpPr>
          <p:cNvPr id="295" name="Google Shape;295;p19"/>
          <p:cNvSpPr txBox="1"/>
          <p:nvPr/>
        </p:nvSpPr>
        <p:spPr>
          <a:xfrm>
            <a:off x="219081" y="3490573"/>
            <a:ext cx="6798750" cy="833305"/>
          </a:xfrm>
          <a:prstGeom prst="rect">
            <a:avLst/>
          </a:prstGeom>
          <a:noFill/>
          <a:ln>
            <a:noFill/>
          </a:ln>
        </p:spPr>
        <p:txBody>
          <a:bodyPr spcFirstLastPara="1" wrap="square" lIns="0" tIns="0" rIns="0" bIns="0" anchor="t" anchorCtr="0">
            <a:spAutoFit/>
          </a:bodyPr>
          <a:lstStyle/>
          <a:p>
            <a:pPr>
              <a:lnSpc>
                <a:spcPct val="140007"/>
              </a:lnSpc>
              <a:buSzPts val="2577"/>
            </a:pPr>
            <a:r>
              <a:rPr lang="en-US" sz="1289">
                <a:solidFill>
                  <a:srgbClr val="FFFFFF"/>
                </a:solidFill>
                <a:latin typeface="Poppins"/>
                <a:ea typeface="Poppins"/>
                <a:cs typeface="Poppins"/>
                <a:sym typeface="Poppins"/>
              </a:rPr>
              <a:t>Site web: www.briwildlife.org</a:t>
            </a:r>
            <a:endParaRPr sz="700"/>
          </a:p>
          <a:p>
            <a:pPr>
              <a:lnSpc>
                <a:spcPct val="140007"/>
              </a:lnSpc>
              <a:buSzPts val="2577"/>
            </a:pPr>
            <a:endParaRPr sz="1289">
              <a:solidFill>
                <a:srgbClr val="FFFFFF"/>
              </a:solidFill>
              <a:latin typeface="Poppins"/>
              <a:ea typeface="Poppins"/>
              <a:cs typeface="Poppins"/>
              <a:sym typeface="Poppins"/>
            </a:endParaRPr>
          </a:p>
          <a:p>
            <a:pPr>
              <a:lnSpc>
                <a:spcPct val="140007"/>
              </a:lnSpc>
              <a:buSzPts val="2577"/>
            </a:pPr>
            <a:endParaRPr sz="1289">
              <a:solidFill>
                <a:srgbClr val="FFFFFF"/>
              </a:solidFill>
              <a:latin typeface="Poppins"/>
              <a:ea typeface="Poppins"/>
              <a:cs typeface="Poppins"/>
              <a:sym typeface="Poppins"/>
            </a:endParaRPr>
          </a:p>
        </p:txBody>
      </p:sp>
      <p:sp>
        <p:nvSpPr>
          <p:cNvPr id="296" name="Google Shape;296;p19"/>
          <p:cNvSpPr txBox="1"/>
          <p:nvPr/>
        </p:nvSpPr>
        <p:spPr>
          <a:xfrm>
            <a:off x="6503600" y="1534488"/>
            <a:ext cx="2362200" cy="1618135"/>
          </a:xfrm>
          <a:prstGeom prst="rect">
            <a:avLst/>
          </a:prstGeom>
          <a:noFill/>
          <a:ln>
            <a:noFill/>
          </a:ln>
        </p:spPr>
        <p:txBody>
          <a:bodyPr spcFirstLastPara="1" wrap="square" lIns="0" tIns="0" rIns="0" bIns="0" anchor="t" anchorCtr="0">
            <a:spAutoFit/>
          </a:bodyPr>
          <a:lstStyle/>
          <a:p>
            <a:pPr>
              <a:lnSpc>
                <a:spcPct val="140007"/>
              </a:lnSpc>
              <a:buSzPts val="2577"/>
            </a:pPr>
            <a:r>
              <a:rPr lang="en-US" sz="1289">
                <a:solidFill>
                  <a:srgbClr val="FFFFFF"/>
                </a:solidFill>
                <a:latin typeface="Poppins"/>
                <a:ea typeface="Poppins"/>
                <a:cs typeface="Poppins"/>
                <a:sym typeface="Poppins"/>
              </a:rPr>
              <a:t>Tahlia Ali Shah</a:t>
            </a:r>
            <a:endParaRPr sz="700"/>
          </a:p>
          <a:p>
            <a:pPr>
              <a:lnSpc>
                <a:spcPct val="115000"/>
              </a:lnSpc>
              <a:spcBef>
                <a:spcPts val="600"/>
              </a:spcBef>
              <a:buClr>
                <a:schemeClr val="dk1"/>
              </a:buClr>
              <a:buSzPts val="1100"/>
            </a:pPr>
            <a:r>
              <a:rPr lang="en-US" sz="1000">
                <a:solidFill>
                  <a:srgbClr val="FFFFFF"/>
                </a:solidFill>
                <a:latin typeface="Poppins"/>
                <a:ea typeface="Poppins"/>
                <a:cs typeface="Poppins"/>
                <a:sym typeface="Poppins"/>
              </a:rPr>
              <a:t>Spécialiste international en environnement</a:t>
            </a:r>
            <a:endParaRPr sz="1000">
              <a:solidFill>
                <a:srgbClr val="FFFFFF"/>
              </a:solidFill>
              <a:latin typeface="Poppins"/>
              <a:ea typeface="Poppins"/>
              <a:cs typeface="Poppins"/>
              <a:sym typeface="Poppins"/>
            </a:endParaRPr>
          </a:p>
          <a:p>
            <a:pPr>
              <a:lnSpc>
                <a:spcPct val="140007"/>
              </a:lnSpc>
              <a:spcBef>
                <a:spcPts val="600"/>
              </a:spcBef>
              <a:buSzPts val="2577"/>
            </a:pPr>
            <a:r>
              <a:rPr lang="en-US" sz="1289">
                <a:solidFill>
                  <a:srgbClr val="FFFFFF"/>
                </a:solidFill>
                <a:latin typeface="Poppins"/>
                <a:ea typeface="Poppins"/>
                <a:cs typeface="Poppins"/>
                <a:sym typeface="Poppins"/>
              </a:rPr>
              <a:t> </a:t>
            </a:r>
            <a:endParaRPr sz="700"/>
          </a:p>
          <a:p>
            <a:pPr>
              <a:lnSpc>
                <a:spcPct val="180400"/>
              </a:lnSpc>
              <a:buSzPts val="2000"/>
            </a:pPr>
            <a:r>
              <a:rPr lang="en-US" sz="1000">
                <a:solidFill>
                  <a:srgbClr val="FFFFFF"/>
                </a:solidFill>
                <a:latin typeface="Poppins"/>
                <a:ea typeface="Poppins"/>
                <a:cs typeface="Poppins"/>
                <a:sym typeface="Poppins"/>
              </a:rPr>
              <a:t>tahlia.alishah@briwildlife.org</a:t>
            </a:r>
            <a:endParaRPr sz="700"/>
          </a:p>
          <a:p>
            <a:pPr>
              <a:lnSpc>
                <a:spcPct val="140007"/>
              </a:lnSpc>
              <a:buSzPts val="2577"/>
            </a:pPr>
            <a:endParaRPr sz="1289">
              <a:solidFill>
                <a:srgbClr val="FFFFFF"/>
              </a:solidFill>
              <a:latin typeface="Poppins"/>
              <a:ea typeface="Poppins"/>
              <a:cs typeface="Poppins"/>
              <a:sym typeface="Poppins"/>
            </a:endParaRPr>
          </a:p>
        </p:txBody>
      </p:sp>
      <p:pic>
        <p:nvPicPr>
          <p:cNvPr id="297" name="Google Shape;297;p19" descr="BRIBlackSDREV.eps"/>
          <p:cNvPicPr preferRelativeResize="0"/>
          <p:nvPr/>
        </p:nvPicPr>
        <p:blipFill rotWithShape="1">
          <a:blip r:embed="rId5">
            <a:alphaModFix/>
          </a:blip>
          <a:srcRect b="21830"/>
          <a:stretch/>
        </p:blipFill>
        <p:spPr>
          <a:xfrm>
            <a:off x="219075" y="4619895"/>
            <a:ext cx="1076325" cy="420677"/>
          </a:xfrm>
          <a:prstGeom prst="rect">
            <a:avLst/>
          </a:prstGeom>
          <a:noFill/>
          <a:ln>
            <a:noFill/>
          </a:ln>
        </p:spPr>
      </p:pic>
      <p:sp>
        <p:nvSpPr>
          <p:cNvPr id="298" name="Google Shape;298;p19"/>
          <p:cNvSpPr txBox="1"/>
          <p:nvPr/>
        </p:nvSpPr>
        <p:spPr>
          <a:xfrm>
            <a:off x="7288200" y="4562994"/>
            <a:ext cx="1854150" cy="484718"/>
          </a:xfrm>
          <a:prstGeom prst="rect">
            <a:avLst/>
          </a:prstGeom>
          <a:noFill/>
          <a:ln>
            <a:noFill/>
          </a:ln>
        </p:spPr>
        <p:txBody>
          <a:bodyPr spcFirstLastPara="1" wrap="square" lIns="68563" tIns="34275" rIns="68563" bIns="34275" anchor="t" anchorCtr="0">
            <a:spAutoFit/>
          </a:bodyPr>
          <a:lstStyle/>
          <a:p>
            <a:pPr>
              <a:buClr>
                <a:schemeClr val="dk1"/>
              </a:buClr>
              <a:buSzPts val="1100"/>
            </a:pPr>
            <a:r>
              <a:rPr lang="en-US" sz="900">
                <a:solidFill>
                  <a:schemeClr val="lt2"/>
                </a:solidFill>
              </a:rPr>
              <a:t>Atelier de formation douanière</a:t>
            </a:r>
            <a:endParaRPr sz="900">
              <a:solidFill>
                <a:schemeClr val="lt2"/>
              </a:solidFill>
            </a:endParaRPr>
          </a:p>
          <a:p>
            <a:pPr algn="ctr">
              <a:buSzPts val="1800"/>
            </a:pPr>
            <a:r>
              <a:rPr lang="en-US" sz="900">
                <a:solidFill>
                  <a:schemeClr val="lt2"/>
                </a:solidFill>
              </a:rPr>
              <a:t>Libreville, Gabon</a:t>
            </a:r>
            <a:endParaRPr sz="700"/>
          </a:p>
          <a:p>
            <a:pPr algn="ctr">
              <a:buSzPts val="1800"/>
            </a:pPr>
            <a:r>
              <a:rPr lang="en-US" sz="900">
                <a:solidFill>
                  <a:schemeClr val="lt2"/>
                </a:solidFill>
              </a:rPr>
              <a:t>2026</a:t>
            </a:r>
            <a:endParaRPr sz="7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Google Shape;192;p31">
            <a:extLst>
              <a:ext uri="{FF2B5EF4-FFF2-40B4-BE49-F238E27FC236}">
                <a16:creationId xmlns:a16="http://schemas.microsoft.com/office/drawing/2014/main" id="{C752DDFF-DC1F-5A6E-B0AF-89F84CD392B1}"/>
              </a:ext>
            </a:extLst>
          </p:cNvPr>
          <p:cNvPicPr preferRelativeResize="0"/>
          <p:nvPr/>
        </p:nvPicPr>
        <p:blipFill>
          <a:blip r:embed="rId3">
            <a:extLst>
              <a:ext uri="{BEBA8EAE-BF5A-486C-A8C5-ECC9F3942E4B}">
                <a14:imgProps xmlns:a14="http://schemas.microsoft.com/office/drawing/2010/main">
                  <a14:imgLayer r:embed="rId4">
                    <a14:imgEffect>
                      <a14:artisticFilmGrain/>
                    </a14:imgEffect>
                  </a14:imgLayer>
                </a14:imgProps>
              </a:ext>
            </a:extLst>
          </a:blip>
          <a:srcRect l="25923" r="25923"/>
          <a:stretch/>
        </p:blipFill>
        <p:spPr>
          <a:xfrm>
            <a:off x="4674417" y="-31940"/>
            <a:ext cx="4405724" cy="5146523"/>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190" name="Google Shape;190;p31"/>
          <p:cNvSpPr txBox="1">
            <a:spLocks noGrp="1"/>
          </p:cNvSpPr>
          <p:nvPr>
            <p:ph type="ctrTitle"/>
          </p:nvPr>
        </p:nvSpPr>
        <p:spPr>
          <a:xfrm>
            <a:off x="52553" y="-442579"/>
            <a:ext cx="5506038" cy="2180289"/>
          </a:xfrm>
          <a:prstGeom prst="rect">
            <a:avLst/>
          </a:prstGeom>
          <a:noFill/>
          <a:ln>
            <a:noFill/>
          </a:ln>
        </p:spPr>
        <p:txBody>
          <a:bodyPr spcFirstLastPara="1" wrap="square" lIns="68569" tIns="34275" rIns="68569" bIns="34275" anchor="b" anchorCtr="0">
            <a:noAutofit/>
          </a:bodyPr>
          <a:lstStyle/>
          <a:p>
            <a:pPr lvl="0" algn="l">
              <a:buClr>
                <a:srgbClr val="3F3F3F"/>
              </a:buClr>
              <a:buSzPts val="4000"/>
            </a:pPr>
            <a:r>
              <a:rPr lang="en-US" sz="2700" b="1" dirty="0"/>
              <a:t>Tendances observées dans les analyses des ventes en ligne de produits éclaircissants pour la peau et recommandations</a:t>
            </a:r>
            <a:endParaRPr lang="en-US" sz="3000" b="1" dirty="0">
              <a:solidFill>
                <a:srgbClr val="595959"/>
              </a:solidFill>
              <a:highlight>
                <a:srgbClr val="FFFF00"/>
              </a:highlight>
              <a:latin typeface="+mj-lt"/>
            </a:endParaRPr>
          </a:p>
        </p:txBody>
      </p:sp>
      <p:pic>
        <p:nvPicPr>
          <p:cNvPr id="193" name="Google Shape;193;p31" descr="A picture containing knife, drawing&#10;&#10;Description automatically generated"/>
          <p:cNvPicPr preferRelativeResize="0"/>
          <p:nvPr/>
        </p:nvPicPr>
        <p:blipFill rotWithShape="1">
          <a:blip r:embed="rId5">
            <a:alphaModFix/>
          </a:blip>
          <a:srcRect/>
          <a:stretch/>
        </p:blipFill>
        <p:spPr>
          <a:xfrm rot="10800000">
            <a:off x="24607" y="4249983"/>
            <a:ext cx="9299618" cy="1247776"/>
          </a:xfrm>
          <a:prstGeom prst="rect">
            <a:avLst/>
          </a:prstGeom>
          <a:noFill/>
          <a:ln>
            <a:noFill/>
          </a:ln>
        </p:spPr>
      </p:pic>
      <p:pic>
        <p:nvPicPr>
          <p:cNvPr id="194" name="Google Shape;194;p31" descr="zeromercury WG logo"/>
          <p:cNvPicPr preferRelativeResize="0"/>
          <p:nvPr/>
        </p:nvPicPr>
        <p:blipFill rotWithShape="1">
          <a:blip r:embed="rId6">
            <a:alphaModFix/>
          </a:blip>
          <a:srcRect/>
          <a:stretch/>
        </p:blipFill>
        <p:spPr>
          <a:xfrm>
            <a:off x="7853081" y="4657383"/>
            <a:ext cx="1290918" cy="457200"/>
          </a:xfrm>
          <a:prstGeom prst="rect">
            <a:avLst/>
          </a:prstGeom>
          <a:noFill/>
          <a:ln>
            <a:noFill/>
          </a:ln>
        </p:spPr>
      </p:pic>
      <p:sp>
        <p:nvSpPr>
          <p:cNvPr id="195" name="Google Shape;195;p31"/>
          <p:cNvSpPr/>
          <p:nvPr/>
        </p:nvSpPr>
        <p:spPr>
          <a:xfrm>
            <a:off x="433030" y="1917047"/>
            <a:ext cx="4405705" cy="1488744"/>
          </a:xfrm>
          <a:prstGeom prst="rect">
            <a:avLst/>
          </a:prstGeom>
          <a:noFill/>
          <a:ln>
            <a:noFill/>
          </a:ln>
        </p:spPr>
        <p:txBody>
          <a:bodyPr spcFirstLastPara="1" wrap="square" lIns="68569" tIns="34275" rIns="68569" bIns="34275" anchor="t" anchorCtr="0">
            <a:noAutofit/>
          </a:bodyPr>
          <a:lstStyle/>
          <a:p>
            <a:pPr algn="ctr">
              <a:lnSpc>
                <a:spcPct val="115000"/>
              </a:lnSpc>
              <a:spcAft>
                <a:spcPts val="600"/>
              </a:spcAft>
              <a:tabLst>
                <a:tab pos="1871186" algn="l"/>
              </a:tabLst>
            </a:pPr>
            <a:r>
              <a:rPr lang="en-US" sz="1350" b="1" kern="100" dirty="0">
                <a:latin typeface="Roboto" panose="02000000000000000000" pitchFamily="2" charset="0"/>
                <a:ea typeface="Aptos" panose="020B0004020202020204" pitchFamily="34" charset="0"/>
                <a:cs typeface="Arial" panose="020B0604020202020204" pitchFamily="34" charset="0"/>
              </a:rPr>
              <a:t>Formation des douanes visant à renforcer la surveillance du commerce du mercure, des composés du mercure et des produits éclaircissants pour la peau contenant du mercure</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endParaRPr lang="en-US" sz="1350" b="1" dirty="0"/>
          </a:p>
          <a:p>
            <a:pPr>
              <a:lnSpc>
                <a:spcPct val="107000"/>
              </a:lnSpc>
              <a:spcAft>
                <a:spcPts val="600"/>
              </a:spcAft>
            </a:pPr>
            <a:r>
              <a:rPr lang="en-US" sz="1350" b="1">
                <a:latin typeface="+mj-lt"/>
              </a:rPr>
              <a:t>Libreville, Gabon</a:t>
            </a:r>
            <a:endParaRPr lang="en-US" sz="1350" b="1" dirty="0">
              <a:latin typeface="+mj-lt"/>
            </a:endParaRPr>
          </a:p>
          <a:p>
            <a:pPr>
              <a:buClr>
                <a:srgbClr val="595959"/>
              </a:buClr>
              <a:buSzPts val="1600"/>
            </a:pPr>
            <a:endParaRPr lang="en-US" sz="1200" dirty="0">
              <a:solidFill>
                <a:srgbClr val="595959"/>
              </a:solidFill>
              <a:latin typeface="+mj-lt"/>
            </a:endParaRPr>
          </a:p>
        </p:txBody>
      </p:sp>
      <p:pic>
        <p:nvPicPr>
          <p:cNvPr id="196" name="Google Shape;196;p31" descr="A logo with blue and green colors&#10;&#10;Description automatically generated"/>
          <p:cNvPicPr preferRelativeResize="0"/>
          <p:nvPr/>
        </p:nvPicPr>
        <p:blipFill rotWithShape="1">
          <a:blip r:embed="rId7">
            <a:alphaModFix/>
          </a:blip>
          <a:srcRect/>
          <a:stretch/>
        </p:blipFill>
        <p:spPr>
          <a:xfrm>
            <a:off x="6947099" y="4568201"/>
            <a:ext cx="849171" cy="635565"/>
          </a:xfrm>
          <a:prstGeom prst="rect">
            <a:avLst/>
          </a:prstGeom>
          <a:noFill/>
          <a:ln>
            <a:noFill/>
          </a:ln>
        </p:spPr>
      </p:pic>
      <p:sp>
        <p:nvSpPr>
          <p:cNvPr id="5" name="Google Shape;191;p31">
            <a:extLst>
              <a:ext uri="{FF2B5EF4-FFF2-40B4-BE49-F238E27FC236}">
                <a16:creationId xmlns:a16="http://schemas.microsoft.com/office/drawing/2014/main" id="{43B08F4E-ED11-E817-7572-8D92412A472A}"/>
              </a:ext>
            </a:extLst>
          </p:cNvPr>
          <p:cNvSpPr txBox="1">
            <a:spLocks/>
          </p:cNvSpPr>
          <p:nvPr/>
        </p:nvSpPr>
        <p:spPr>
          <a:xfrm>
            <a:off x="433030" y="3598946"/>
            <a:ext cx="4846342" cy="953891"/>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323850" algn="l" rtl="0">
              <a:lnSpc>
                <a:spcPct val="110000"/>
              </a:lnSpc>
              <a:spcBef>
                <a:spcPts val="10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1pPr>
            <a:lvl2pPr marL="914400" marR="0" lvl="1" indent="-314325" algn="ctr" rtl="0">
              <a:lnSpc>
                <a:spcPct val="120000"/>
              </a:lnSpc>
              <a:spcBef>
                <a:spcPts val="500"/>
              </a:spcBef>
              <a:spcAft>
                <a:spcPts val="0"/>
              </a:spcAft>
              <a:buClr>
                <a:schemeClr val="dk1"/>
              </a:buClr>
              <a:buSzPts val="1500"/>
              <a:buFont typeface="Arial"/>
              <a:buNone/>
              <a:defRPr sz="2000" b="0" i="0" u="none" strike="noStrike" cap="none">
                <a:solidFill>
                  <a:schemeClr val="dk1"/>
                </a:solidFill>
                <a:latin typeface="Play"/>
                <a:ea typeface="Play"/>
                <a:cs typeface="Play"/>
                <a:sym typeface="Play"/>
              </a:defRPr>
            </a:lvl2pPr>
            <a:lvl3pPr marL="1371600" marR="0" lvl="2" indent="-304800" algn="ctr" rtl="0">
              <a:lnSpc>
                <a:spcPct val="120000"/>
              </a:lnSpc>
              <a:spcBef>
                <a:spcPts val="5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3pPr>
            <a:lvl4pPr marL="1828800" marR="0" lvl="3"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4pPr>
            <a:lvl5pPr marL="2286000" marR="0" lvl="4"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9pPr>
          </a:lstStyle>
          <a:p>
            <a:pPr>
              <a:lnSpc>
                <a:spcPct val="140007"/>
              </a:lnSpc>
            </a:pPr>
            <a:endParaRPr lang="en-US" sz="1050" dirty="0">
              <a:solidFill>
                <a:schemeClr val="tx1"/>
              </a:solidFill>
              <a:latin typeface="+mj-lt"/>
              <a:ea typeface="Poppins"/>
              <a:cs typeface="Poppins"/>
              <a:sym typeface="Poppins"/>
            </a:endParaRPr>
          </a:p>
          <a:p>
            <a:pPr marL="0" indent="0">
              <a:lnSpc>
                <a:spcPct val="90000"/>
              </a:lnSpc>
              <a:spcBef>
                <a:spcPts val="0"/>
              </a:spcBef>
              <a:buClr>
                <a:srgbClr val="595959"/>
              </a:buClr>
              <a:buSzPts val="1600"/>
            </a:pPr>
            <a:endParaRPr lang="en-US" sz="1050" b="1" dirty="0">
              <a:solidFill>
                <a:schemeClr val="tx1"/>
              </a:solidFill>
              <a:latin typeface="Arial"/>
              <a:ea typeface="Arial"/>
              <a:cs typeface="Arial"/>
              <a:sym typeface="Arial"/>
            </a:endParaRPr>
          </a:p>
          <a:p>
            <a:pPr marL="0" indent="0">
              <a:lnSpc>
                <a:spcPct val="90000"/>
              </a:lnSpc>
              <a:spcBef>
                <a:spcPts val="0"/>
              </a:spcBef>
              <a:buClr>
                <a:srgbClr val="595959"/>
              </a:buClr>
              <a:buSzPts val="1600"/>
            </a:pPr>
            <a:endParaRPr lang="en-US" sz="1050" b="1" dirty="0">
              <a:solidFill>
                <a:srgbClr val="595959"/>
              </a:solidFill>
              <a:latin typeface="Arial"/>
              <a:ea typeface="Arial"/>
              <a:cs typeface="Arial"/>
              <a:sym typeface="Arial"/>
            </a:endParaRPr>
          </a:p>
        </p:txBody>
      </p:sp>
      <p:sp>
        <p:nvSpPr>
          <p:cNvPr id="4" name="Google Shape;191;p31">
            <a:extLst>
              <a:ext uri="{FF2B5EF4-FFF2-40B4-BE49-F238E27FC236}">
                <a16:creationId xmlns:a16="http://schemas.microsoft.com/office/drawing/2014/main" id="{8FE5E927-9FF7-1A1A-1F18-564071266B44}"/>
              </a:ext>
            </a:extLst>
          </p:cNvPr>
          <p:cNvSpPr txBox="1">
            <a:spLocks/>
          </p:cNvSpPr>
          <p:nvPr/>
        </p:nvSpPr>
        <p:spPr>
          <a:xfrm>
            <a:off x="359627" y="3585127"/>
            <a:ext cx="4655879" cy="792296"/>
          </a:xfrm>
          <a:prstGeom prst="rect">
            <a:avLst/>
          </a:prstGeom>
          <a:noFill/>
          <a:ln>
            <a:noFill/>
          </a:ln>
        </p:spPr>
        <p:txBody>
          <a:bodyPr spcFirstLastPara="1" wrap="square" lIns="68569" tIns="34275" rIns="68569" bIns="34275" anchor="t" anchorCtr="0">
            <a:normAutofit fontScale="92500" lnSpcReduction="20000"/>
          </a:bodyPr>
          <a:lstStyle>
            <a:defPPr marR="0" lvl="0" algn="l" rtl="0">
              <a:lnSpc>
                <a:spcPct val="100000"/>
              </a:lnSpc>
              <a:spcBef>
                <a:spcPts val="0"/>
              </a:spcBef>
              <a:spcAft>
                <a:spcPts val="0"/>
              </a:spcAft>
            </a:defPPr>
            <a:lvl1pPr marL="457200" marR="0" lvl="0" indent="-323850" algn="l" rtl="0">
              <a:lnSpc>
                <a:spcPct val="110000"/>
              </a:lnSpc>
              <a:spcBef>
                <a:spcPts val="10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1pPr>
            <a:lvl2pPr marL="914400" marR="0" lvl="1" indent="-314325" algn="ctr" rtl="0">
              <a:lnSpc>
                <a:spcPct val="120000"/>
              </a:lnSpc>
              <a:spcBef>
                <a:spcPts val="500"/>
              </a:spcBef>
              <a:spcAft>
                <a:spcPts val="0"/>
              </a:spcAft>
              <a:buClr>
                <a:schemeClr val="dk1"/>
              </a:buClr>
              <a:buSzPts val="1500"/>
              <a:buFont typeface="Arial"/>
              <a:buNone/>
              <a:defRPr sz="2000" b="0" i="0" u="none" strike="noStrike" cap="none">
                <a:solidFill>
                  <a:schemeClr val="dk1"/>
                </a:solidFill>
                <a:latin typeface="Play"/>
                <a:ea typeface="Play"/>
                <a:cs typeface="Play"/>
                <a:sym typeface="Play"/>
              </a:defRPr>
            </a:lvl2pPr>
            <a:lvl3pPr marL="1371600" marR="0" lvl="2" indent="-304800" algn="ctr" rtl="0">
              <a:lnSpc>
                <a:spcPct val="120000"/>
              </a:lnSpc>
              <a:spcBef>
                <a:spcPts val="500"/>
              </a:spcBef>
              <a:spcAft>
                <a:spcPts val="0"/>
              </a:spcAft>
              <a:buClr>
                <a:schemeClr val="dk1"/>
              </a:buClr>
              <a:buSzPts val="1350"/>
              <a:buFont typeface="Arial"/>
              <a:buNone/>
              <a:defRPr sz="1800" b="0" i="0" u="none" strike="noStrike" cap="none">
                <a:solidFill>
                  <a:schemeClr val="dk1"/>
                </a:solidFill>
                <a:latin typeface="Play"/>
                <a:ea typeface="Play"/>
                <a:cs typeface="Play"/>
                <a:sym typeface="Play"/>
              </a:defRPr>
            </a:lvl3pPr>
            <a:lvl4pPr marL="1828800" marR="0" lvl="3"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4pPr>
            <a:lvl5pPr marL="2286000" marR="0" lvl="4" indent="-295275" algn="ctr" rtl="0">
              <a:lnSpc>
                <a:spcPct val="120000"/>
              </a:lnSpc>
              <a:spcBef>
                <a:spcPts val="500"/>
              </a:spcBef>
              <a:spcAft>
                <a:spcPts val="0"/>
              </a:spcAft>
              <a:buClr>
                <a:schemeClr val="dk1"/>
              </a:buClr>
              <a:buSzPts val="1200"/>
              <a:buFont typeface="Arial"/>
              <a:buNone/>
              <a:defRPr sz="1600" b="0" i="0" u="none" strike="noStrike" cap="none">
                <a:solidFill>
                  <a:schemeClr val="dk1"/>
                </a:solidFill>
                <a:latin typeface="Play"/>
                <a:ea typeface="Play"/>
                <a:cs typeface="Play"/>
                <a:sym typeface="Play"/>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Play"/>
                <a:ea typeface="Play"/>
                <a:cs typeface="Play"/>
                <a:sym typeface="Play"/>
              </a:defRPr>
            </a:lvl9pPr>
          </a:lstStyle>
          <a:p>
            <a:pPr marL="0" indent="0">
              <a:lnSpc>
                <a:spcPct val="90000"/>
              </a:lnSpc>
              <a:spcBef>
                <a:spcPts val="0"/>
              </a:spcBef>
              <a:buClr>
                <a:srgbClr val="595959"/>
              </a:buClr>
              <a:buSzPts val="1600"/>
            </a:pPr>
            <a:r>
              <a:rPr lang="en-US" sz="1050" b="1" dirty="0">
                <a:solidFill>
                  <a:srgbClr val="595959"/>
                </a:solidFill>
                <a:latin typeface="Arial"/>
                <a:ea typeface="Arial"/>
                <a:cs typeface="Arial"/>
                <a:sym typeface="Arial"/>
              </a:rPr>
              <a:t>Elena Lymberidi-Settimo, </a:t>
            </a:r>
            <a:r>
              <a:rPr lang="en-US" sz="1050" dirty="0">
                <a:solidFill>
                  <a:srgbClr val="595959"/>
                </a:solidFill>
                <a:latin typeface="Arial"/>
                <a:ea typeface="Arial"/>
                <a:cs typeface="Arial"/>
                <a:sym typeface="Arial"/>
              </a:rPr>
              <a:t>Bureau européen de l'environnement </a:t>
            </a:r>
            <a:endParaRPr lang="en-US" sz="1050" b="1" dirty="0">
              <a:solidFill>
                <a:srgbClr val="595959"/>
              </a:solidFill>
              <a:latin typeface="Arial"/>
              <a:ea typeface="Arial"/>
              <a:cs typeface="Arial"/>
              <a:sym typeface="Arial"/>
            </a:endParaRPr>
          </a:p>
          <a:p>
            <a:pPr marL="0" indent="0">
              <a:lnSpc>
                <a:spcPct val="90000"/>
              </a:lnSpc>
              <a:spcBef>
                <a:spcPts val="0"/>
              </a:spcBef>
              <a:buClr>
                <a:srgbClr val="595959"/>
              </a:buClr>
              <a:buSzPts val="1600"/>
            </a:pPr>
            <a:r>
              <a:rPr lang="en-US" sz="1050" b="1" dirty="0">
                <a:solidFill>
                  <a:srgbClr val="595959"/>
                </a:solidFill>
                <a:latin typeface="Arial"/>
                <a:ea typeface="Arial"/>
                <a:cs typeface="Arial"/>
                <a:sym typeface="Arial"/>
              </a:rPr>
              <a:t>Michael Bender, </a:t>
            </a:r>
            <a:r>
              <a:rPr lang="en-US" sz="1050" dirty="0">
                <a:solidFill>
                  <a:srgbClr val="595959"/>
                </a:solidFill>
                <a:latin typeface="Arial"/>
                <a:ea typeface="Arial"/>
                <a:cs typeface="Arial"/>
                <a:sym typeface="Arial"/>
              </a:rPr>
              <a:t>Mercury Policy Project</a:t>
            </a:r>
            <a:br>
              <a:rPr lang="en-US" sz="1050" b="1" dirty="0">
                <a:solidFill>
                  <a:srgbClr val="595959"/>
                </a:solidFill>
                <a:latin typeface="Arial"/>
                <a:ea typeface="Arial"/>
                <a:cs typeface="Arial"/>
                <a:sym typeface="Arial"/>
              </a:rPr>
            </a:br>
            <a:endParaRPr lang="en-US" sz="1050" b="1" dirty="0">
              <a:solidFill>
                <a:srgbClr val="595959"/>
              </a:solidFill>
              <a:latin typeface="Arial"/>
              <a:ea typeface="Arial"/>
              <a:cs typeface="Arial"/>
              <a:sym typeface="Arial"/>
            </a:endParaRPr>
          </a:p>
          <a:p>
            <a:pPr marL="0" indent="0">
              <a:lnSpc>
                <a:spcPct val="90000"/>
              </a:lnSpc>
              <a:spcBef>
                <a:spcPts val="0"/>
              </a:spcBef>
              <a:buClr>
                <a:srgbClr val="595959"/>
              </a:buClr>
              <a:buSzPts val="1600"/>
            </a:pPr>
            <a:r>
              <a:rPr lang="en-US" sz="1050" b="1" dirty="0">
                <a:solidFill>
                  <a:srgbClr val="595959"/>
                </a:solidFill>
                <a:latin typeface="Arial"/>
                <a:ea typeface="Arial"/>
                <a:cs typeface="Arial"/>
                <a:sym typeface="Arial"/>
              </a:rPr>
              <a:t>Coordinateurs internationaux du groupe de travail Zero Mercury</a:t>
            </a:r>
          </a:p>
          <a:p>
            <a:pPr marL="0" indent="0">
              <a:lnSpc>
                <a:spcPct val="90000"/>
              </a:lnSpc>
              <a:spcBef>
                <a:spcPts val="0"/>
              </a:spcBef>
              <a:buClr>
                <a:srgbClr val="595959"/>
              </a:buClr>
              <a:buSzPts val="1600"/>
            </a:pPr>
            <a:r>
              <a:rPr lang="en-US" sz="1050" b="1" dirty="0">
                <a:solidFill>
                  <a:srgbClr val="595959"/>
                </a:solidFill>
                <a:latin typeface="Arial"/>
                <a:ea typeface="Arial"/>
                <a:cs typeface="Arial"/>
                <a:sym typeface="Arial"/>
              </a:rPr>
              <a:t>Co-responsables du domaine Produits du Programme mondial sur le mercure (GMP) du PNUE</a:t>
            </a:r>
          </a:p>
        </p:txBody>
      </p:sp>
      <p:pic>
        <p:nvPicPr>
          <p:cNvPr id="3" name="Picture 2">
            <a:extLst>
              <a:ext uri="{FF2B5EF4-FFF2-40B4-BE49-F238E27FC236}">
                <a16:creationId xmlns:a16="http://schemas.microsoft.com/office/drawing/2014/main" id="{AB98BBD5-BDB7-5A86-EA71-BB3E4272D6A3}"/>
              </a:ext>
            </a:extLst>
          </p:cNvPr>
          <p:cNvPicPr>
            <a:picLocks noChangeAspect="1"/>
          </p:cNvPicPr>
          <p:nvPr/>
        </p:nvPicPr>
        <p:blipFill>
          <a:blip r:embed="rId8"/>
          <a:stretch>
            <a:fillRect/>
          </a:stretch>
        </p:blipFill>
        <p:spPr>
          <a:xfrm>
            <a:off x="498139" y="4578926"/>
            <a:ext cx="3361307" cy="49358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p:nvPr/>
        </p:nvSpPr>
        <p:spPr>
          <a:xfrm>
            <a:off x="0" y="133463"/>
            <a:ext cx="9144000" cy="677790"/>
          </a:xfrm>
          <a:prstGeom prst="rect">
            <a:avLst/>
          </a:prstGeom>
          <a:solidFill>
            <a:schemeClr val="bg1">
              <a:lumMod val="75000"/>
            </a:schemeClr>
          </a:solidFill>
          <a:ln>
            <a:noFill/>
          </a:ln>
        </p:spPr>
        <p:txBody>
          <a:bodyPr spcFirstLastPara="1" wrap="square" lIns="68569" tIns="34275" rIns="68569" bIns="34275" anchor="ctr" anchorCtr="0">
            <a:noAutofit/>
          </a:bodyPr>
          <a:lstStyle/>
          <a:p>
            <a:pPr algn="ctr">
              <a:buClr>
                <a:schemeClr val="lt1"/>
              </a:buClr>
              <a:buSzPts val="900"/>
            </a:pPr>
            <a:endParaRPr sz="675">
              <a:solidFill>
                <a:srgbClr val="FFFFFF"/>
              </a:solidFill>
              <a:latin typeface="Calibri"/>
              <a:ea typeface="Calibri"/>
              <a:cs typeface="Calibri"/>
              <a:sym typeface="Calibri"/>
            </a:endParaRPr>
          </a:p>
        </p:txBody>
      </p:sp>
      <p:sp>
        <p:nvSpPr>
          <p:cNvPr id="365" name="Google Shape;365;p44"/>
          <p:cNvSpPr txBox="1">
            <a:spLocks noGrp="1"/>
          </p:cNvSpPr>
          <p:nvPr>
            <p:ph type="body" idx="1"/>
          </p:nvPr>
        </p:nvSpPr>
        <p:spPr>
          <a:xfrm>
            <a:off x="72054" y="3161657"/>
            <a:ext cx="8897686" cy="17190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8569" tIns="34275" rIns="68569" bIns="34275" anchor="t" anchorCtr="0">
            <a:noAutofit/>
          </a:bodyPr>
          <a:lstStyle/>
          <a:p>
            <a:pPr marL="171450" indent="-171450">
              <a:spcBef>
                <a:spcPts val="0"/>
              </a:spcBef>
              <a:buSzPts val="2200"/>
            </a:pPr>
            <a:r>
              <a:rPr lang="en-US" sz="1200" dirty="0">
                <a:latin typeface="+mj-lt"/>
              </a:rPr>
              <a:t>AFRIQUE - Bio Vision Africa, </a:t>
            </a:r>
            <a:r>
              <a:rPr lang="en-US" sz="1200" b="1" dirty="0">
                <a:latin typeface="+mj-lt"/>
              </a:rPr>
              <a:t>Ouganda ; </a:t>
            </a:r>
            <a:r>
              <a:rPr lang="en-US" sz="1200" dirty="0">
                <a:latin typeface="+mj-lt"/>
              </a:rPr>
              <a:t>Center for Environment Justice and Development, </a:t>
            </a:r>
            <a:r>
              <a:rPr lang="en-US" sz="1200" b="1" dirty="0">
                <a:latin typeface="+mj-lt"/>
              </a:rPr>
              <a:t>Kenya ; </a:t>
            </a:r>
            <a:r>
              <a:rPr lang="en-US" sz="1200" dirty="0">
                <a:latin typeface="+mj-lt"/>
              </a:rPr>
              <a:t>Centre Africain pour la Santé Environnementale, </a:t>
            </a:r>
            <a:r>
              <a:rPr lang="en-US" sz="1200" b="1" dirty="0">
                <a:latin typeface="+mj-lt"/>
              </a:rPr>
              <a:t>Côte d’Ivoire ; </a:t>
            </a:r>
            <a:r>
              <a:rPr lang="en-US" sz="1200" dirty="0" err="1">
                <a:latin typeface="+mj-lt"/>
              </a:rPr>
              <a:t>groundWork</a:t>
            </a:r>
            <a:r>
              <a:rPr lang="en-US" sz="1200" dirty="0">
                <a:latin typeface="+mj-lt"/>
              </a:rPr>
              <a:t>, </a:t>
            </a:r>
            <a:r>
              <a:rPr lang="en-US" sz="1200" b="1" dirty="0">
                <a:latin typeface="+mj-lt"/>
              </a:rPr>
              <a:t>Afrique du Sud </a:t>
            </a:r>
            <a:r>
              <a:rPr lang="en-US" sz="1200" dirty="0">
                <a:latin typeface="+mj-lt"/>
              </a:rPr>
              <a:t>; Sustainable Research and Action for Environmental Development, </a:t>
            </a:r>
            <a:r>
              <a:rPr lang="en-US" sz="1200" b="1" dirty="0">
                <a:latin typeface="+mj-lt"/>
              </a:rPr>
              <a:t>Nigeria</a:t>
            </a:r>
            <a:endParaRPr sz="1200" dirty="0">
              <a:latin typeface="+mj-lt"/>
            </a:endParaRPr>
          </a:p>
          <a:p>
            <a:pPr marL="171450" indent="-171450">
              <a:buSzPts val="2200"/>
            </a:pPr>
            <a:r>
              <a:rPr lang="en-US" sz="1200" dirty="0">
                <a:latin typeface="+mj-lt"/>
              </a:rPr>
              <a:t>AMÉRIQUES - Casa Cem, </a:t>
            </a:r>
            <a:r>
              <a:rPr lang="en-US" sz="1200" b="1" dirty="0">
                <a:latin typeface="+mj-lt"/>
              </a:rPr>
              <a:t>Mexique </a:t>
            </a:r>
            <a:r>
              <a:rPr lang="en-US" sz="1200" dirty="0">
                <a:latin typeface="+mj-lt"/>
              </a:rPr>
              <a:t>; Mercury Policy Project &amp; WE-ACT, </a:t>
            </a:r>
            <a:r>
              <a:rPr lang="en-US" sz="1200" b="1" dirty="0">
                <a:latin typeface="+mj-lt"/>
              </a:rPr>
              <a:t>États-Unis </a:t>
            </a:r>
            <a:r>
              <a:rPr lang="en-US" sz="1200" dirty="0">
                <a:latin typeface="+mj-lt"/>
              </a:rPr>
              <a:t>; Integrated Health Outreach (IHO), </a:t>
            </a:r>
            <a:r>
              <a:rPr lang="en-US" sz="1200" b="1" dirty="0">
                <a:latin typeface="+mj-lt"/>
              </a:rPr>
              <a:t>Antigua-et-Barbuda </a:t>
            </a:r>
            <a:r>
              <a:rPr lang="en-US" sz="1200" dirty="0">
                <a:latin typeface="+mj-lt"/>
              </a:rPr>
              <a:t>; </a:t>
            </a:r>
            <a:r>
              <a:rPr lang="en-US" sz="1200" dirty="0" err="1">
                <a:latin typeface="+mj-lt"/>
              </a:rPr>
              <a:t>Toxisphera </a:t>
            </a:r>
            <a:r>
              <a:rPr lang="en-US" sz="1200" dirty="0">
                <a:latin typeface="+mj-lt"/>
              </a:rPr>
              <a:t>Environmental Health Association, </a:t>
            </a:r>
            <a:r>
              <a:rPr lang="en-US" sz="1200" b="1" dirty="0">
                <a:latin typeface="+mj-lt"/>
              </a:rPr>
              <a:t>Brésil</a:t>
            </a:r>
            <a:endParaRPr sz="1200" dirty="0">
              <a:latin typeface="+mj-lt"/>
            </a:endParaRPr>
          </a:p>
          <a:p>
            <a:pPr marL="171450" indent="-171450">
              <a:buSzPts val="2200"/>
            </a:pPr>
            <a:r>
              <a:rPr lang="en-US" sz="1200" dirty="0">
                <a:latin typeface="+mj-lt"/>
              </a:rPr>
              <a:t>ASIE - BAN Toxics, </a:t>
            </a:r>
            <a:r>
              <a:rPr lang="en-US" sz="1200" b="1" dirty="0">
                <a:latin typeface="+mj-lt"/>
              </a:rPr>
              <a:t>Philippines </a:t>
            </a:r>
            <a:r>
              <a:rPr lang="en-US" sz="1200" dirty="0">
                <a:latin typeface="+mj-lt"/>
              </a:rPr>
              <a:t>; Centre pour la santé publique et l'environnement, Népal ; Earth, </a:t>
            </a:r>
            <a:r>
              <a:rPr lang="en-US" sz="1200" b="1" dirty="0">
                <a:latin typeface="+mj-lt"/>
              </a:rPr>
              <a:t>Thaïlande </a:t>
            </a:r>
            <a:r>
              <a:rPr lang="en-US" sz="1200" dirty="0">
                <a:latin typeface="+mj-lt"/>
              </a:rPr>
              <a:t>; Organisation pour le développement environnemental et social, </a:t>
            </a:r>
            <a:r>
              <a:rPr lang="en-US" sz="1200" b="1" dirty="0">
                <a:latin typeface="+mj-lt"/>
              </a:rPr>
              <a:t>Bangladesh </a:t>
            </a:r>
            <a:r>
              <a:rPr lang="en-US" sz="1200" dirty="0">
                <a:latin typeface="+mj-lt"/>
              </a:rPr>
              <a:t>; Fondation NEXUS3, </a:t>
            </a:r>
            <a:r>
              <a:rPr lang="en-US" sz="1200" b="1" dirty="0">
                <a:latin typeface="+mj-lt"/>
              </a:rPr>
              <a:t>Indonésie </a:t>
            </a:r>
            <a:r>
              <a:rPr lang="en-US" sz="1200" dirty="0">
                <a:latin typeface="+mj-lt"/>
              </a:rPr>
              <a:t>; Toxics Link, </a:t>
            </a:r>
            <a:r>
              <a:rPr lang="en-US" sz="1200" b="1" dirty="0">
                <a:latin typeface="+mj-lt"/>
              </a:rPr>
              <a:t>Inde</a:t>
            </a:r>
            <a:endParaRPr sz="1200" dirty="0">
              <a:latin typeface="+mj-lt"/>
            </a:endParaRPr>
          </a:p>
          <a:p>
            <a:pPr marL="171450" indent="-171450">
              <a:buSzPts val="2200"/>
            </a:pPr>
            <a:r>
              <a:rPr lang="en-US" sz="1200" dirty="0">
                <a:latin typeface="+mj-lt"/>
              </a:rPr>
              <a:t>EUROPE - Bureau européen de l'environnement, </a:t>
            </a:r>
            <a:r>
              <a:rPr lang="en-US" sz="1200" b="1" dirty="0">
                <a:latin typeface="+mj-lt"/>
              </a:rPr>
              <a:t>Belgique</a:t>
            </a:r>
            <a:endParaRPr sz="1350" dirty="0">
              <a:latin typeface="+mj-lt"/>
            </a:endParaRPr>
          </a:p>
        </p:txBody>
      </p:sp>
      <p:sp>
        <p:nvSpPr>
          <p:cNvPr id="369" name="Google Shape;369;p44"/>
          <p:cNvSpPr txBox="1">
            <a:spLocks noGrp="1"/>
          </p:cNvSpPr>
          <p:nvPr>
            <p:ph type="title"/>
          </p:nvPr>
        </p:nvSpPr>
        <p:spPr>
          <a:xfrm>
            <a:off x="117566" y="159913"/>
            <a:ext cx="9091749" cy="624890"/>
          </a:xfrm>
          <a:prstGeom prst="rect">
            <a:avLst/>
          </a:prstGeom>
          <a:noFill/>
          <a:ln>
            <a:noFill/>
          </a:ln>
        </p:spPr>
        <p:txBody>
          <a:bodyPr spcFirstLastPara="1" wrap="square" lIns="68569" tIns="34275" rIns="68569" bIns="34275" anchor="ctr" anchorCtr="0">
            <a:normAutofit fontScale="90000"/>
          </a:bodyPr>
          <a:lstStyle/>
          <a:p>
            <a:pPr algn="ctr">
              <a:buClr>
                <a:srgbClr val="FFFFFF"/>
              </a:buClr>
              <a:buSzPct val="100000"/>
            </a:pPr>
            <a:r>
              <a:rPr lang="en-US" sz="2700" b="1" dirty="0">
                <a:solidFill>
                  <a:schemeClr val="bg1"/>
                </a:solidFill>
                <a:latin typeface="Arial" panose="020B0604020202020204" pitchFamily="34" charset="0"/>
                <a:ea typeface="Arial Rounded"/>
                <a:cs typeface="Arial" panose="020B0604020202020204" pitchFamily="34" charset="0"/>
                <a:sym typeface="Arial Rounded"/>
              </a:rPr>
              <a:t>ZMWG </a:t>
            </a:r>
            <a:r>
              <a:rPr lang="en-US" sz="2700" b="1" dirty="0">
                <a:solidFill>
                  <a:schemeClr val="bg1"/>
                </a:solidFill>
                <a:latin typeface="Arial" panose="020B0604020202020204" pitchFamily="34" charset="0"/>
                <a:cs typeface="Arial" panose="020B0604020202020204" pitchFamily="34" charset="0"/>
              </a:rPr>
              <a:t>et </a:t>
            </a:r>
            <a:r>
              <a:rPr lang="en-US" sz="2700" b="1" dirty="0">
                <a:solidFill>
                  <a:srgbClr val="FFFFFF"/>
                </a:solidFill>
                <a:latin typeface="Arial" panose="020B0604020202020204" pitchFamily="34" charset="0"/>
                <a:ea typeface="Arial Rounded"/>
                <a:cs typeface="Arial" panose="020B0604020202020204" pitchFamily="34" charset="0"/>
                <a:sym typeface="Arial Rounded"/>
              </a:rPr>
              <a:t>les partenaires de la campagne sur </a:t>
            </a:r>
            <a:r>
              <a:rPr lang="en-US" sz="2700" b="1" dirty="0">
                <a:solidFill>
                  <a:schemeClr val="bg1"/>
                </a:solidFill>
                <a:latin typeface="Arial" panose="020B0604020202020204" pitchFamily="34" charset="0"/>
                <a:cs typeface="Arial" panose="020B0604020202020204" pitchFamily="34" charset="0"/>
              </a:rPr>
              <a:t>le mercure et les produits éclaircissants pour la peau</a:t>
            </a:r>
            <a:endParaRPr lang="en-US" sz="27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D31225D-9A72-4BA8-A5A7-71FEC73932A3}"/>
              </a:ext>
            </a:extLst>
          </p:cNvPr>
          <p:cNvSpPr txBox="1"/>
          <p:nvPr/>
        </p:nvSpPr>
        <p:spPr>
          <a:xfrm>
            <a:off x="1654180" y="2060079"/>
            <a:ext cx="4240250" cy="923330"/>
          </a:xfrm>
          <a:prstGeom prst="rect">
            <a:avLst/>
          </a:prstGeom>
          <a:solidFill>
            <a:schemeClr val="bg1"/>
          </a:solidFill>
        </p:spPr>
        <p:txBody>
          <a:bodyPr wrap="square" rtlCol="0">
            <a:spAutoFit/>
          </a:bodyPr>
          <a:lstStyle/>
          <a:p>
            <a:pPr defTabSz="685800">
              <a:buClrTx/>
              <a:defRPr/>
            </a:pPr>
            <a:r>
              <a:rPr lang="en-US" sz="1350" b="1" kern="1200" dirty="0">
                <a:latin typeface="Arial "/>
              </a:rPr>
              <a:t>Objectif : Réduire/éliminer l'approvisionnement, l'utilisation, les émissions et l'exposition au mercure, et soutenir la mise en œuvre de la Convention de Minamata sur le mercure</a:t>
            </a:r>
          </a:p>
        </p:txBody>
      </p:sp>
      <p:grpSp>
        <p:nvGrpSpPr>
          <p:cNvPr id="10" name="Group 9">
            <a:extLst>
              <a:ext uri="{FF2B5EF4-FFF2-40B4-BE49-F238E27FC236}">
                <a16:creationId xmlns:a16="http://schemas.microsoft.com/office/drawing/2014/main" id="{A00F0E11-DF45-A023-193A-44D3FDBB2C7C}"/>
              </a:ext>
            </a:extLst>
          </p:cNvPr>
          <p:cNvGrpSpPr/>
          <p:nvPr/>
        </p:nvGrpSpPr>
        <p:grpSpPr>
          <a:xfrm>
            <a:off x="5794890" y="1043936"/>
            <a:ext cx="3230444" cy="1475526"/>
            <a:chOff x="7424934" y="1116937"/>
            <a:chExt cx="4307258" cy="2086522"/>
          </a:xfrm>
        </p:grpSpPr>
        <p:sp>
          <p:nvSpPr>
            <p:cNvPr id="4" name="TextBox 3">
              <a:extLst>
                <a:ext uri="{FF2B5EF4-FFF2-40B4-BE49-F238E27FC236}">
                  <a16:creationId xmlns:a16="http://schemas.microsoft.com/office/drawing/2014/main" id="{18048575-30A2-0CBE-D754-C3C2D29B0D1D}"/>
                </a:ext>
              </a:extLst>
            </p:cNvPr>
            <p:cNvSpPr txBox="1"/>
            <p:nvPr/>
          </p:nvSpPr>
          <p:spPr>
            <a:xfrm>
              <a:off x="7424934" y="1116937"/>
              <a:ext cx="4307256" cy="424342"/>
            </a:xfrm>
            <a:prstGeom prst="rect">
              <a:avLst/>
            </a:prstGeom>
            <a:pattFill prst="ltDnDiag">
              <a:fgClr>
                <a:srgbClr val="C00000"/>
              </a:fgClr>
              <a:bgClr>
                <a:schemeClr val="bg1"/>
              </a:bgClr>
            </a:pattFill>
            <a:ln>
              <a:solidFill>
                <a:srgbClr val="CEEFA9"/>
              </a:solidFill>
            </a:ln>
          </p:spPr>
          <p:txBody>
            <a:bodyPr wrap="square" rtlCol="0">
              <a:spAutoFit/>
            </a:bodyPr>
            <a:lstStyle/>
            <a:p>
              <a:pPr defTabSz="685800">
                <a:buClrTx/>
                <a:defRPr/>
              </a:pPr>
              <a:endParaRPr lang="en-BE" sz="1350" kern="1200">
                <a:solidFill>
                  <a:prstClr val="black"/>
                </a:solidFill>
                <a:latin typeface="Calibri"/>
                <a:ea typeface="+mn-ea"/>
                <a:cs typeface="+mn-cs"/>
              </a:endParaRPr>
            </a:p>
          </p:txBody>
        </p:sp>
        <p:pic>
          <p:nvPicPr>
            <p:cNvPr id="5" name="Graphic 4" descr="Map with pin with solid fill">
              <a:extLst>
                <a:ext uri="{FF2B5EF4-FFF2-40B4-BE49-F238E27FC236}">
                  <a16:creationId xmlns:a16="http://schemas.microsoft.com/office/drawing/2014/main" id="{7ED6137C-25E6-073D-1BA8-06CB39D86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2929" y="1207468"/>
              <a:ext cx="780927" cy="769058"/>
            </a:xfrm>
            <a:prstGeom prst="rect">
              <a:avLst/>
            </a:prstGeom>
          </p:spPr>
        </p:pic>
        <p:pic>
          <p:nvPicPr>
            <p:cNvPr id="6" name="Graphic 5" descr="Users with solid fill">
              <a:extLst>
                <a:ext uri="{FF2B5EF4-FFF2-40B4-BE49-F238E27FC236}">
                  <a16:creationId xmlns:a16="http://schemas.microsoft.com/office/drawing/2014/main" id="{2A3C9E3C-067E-E8FF-961E-60E7E9D0E6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3268" y="1201240"/>
              <a:ext cx="780927" cy="769058"/>
            </a:xfrm>
            <a:prstGeom prst="rect">
              <a:avLst/>
            </a:prstGeom>
          </p:spPr>
        </p:pic>
        <p:sp>
          <p:nvSpPr>
            <p:cNvPr id="7" name="TextBox 6">
              <a:extLst>
                <a:ext uri="{FF2B5EF4-FFF2-40B4-BE49-F238E27FC236}">
                  <a16:creationId xmlns:a16="http://schemas.microsoft.com/office/drawing/2014/main" id="{BCB18A05-CE49-D506-857D-5AAC68575E0B}"/>
                </a:ext>
              </a:extLst>
            </p:cNvPr>
            <p:cNvSpPr txBox="1"/>
            <p:nvPr/>
          </p:nvSpPr>
          <p:spPr>
            <a:xfrm>
              <a:off x="7424934" y="1834124"/>
              <a:ext cx="1676919" cy="1305669"/>
            </a:xfrm>
            <a:prstGeom prst="rect">
              <a:avLst/>
            </a:prstGeom>
            <a:noFill/>
          </p:spPr>
          <p:txBody>
            <a:bodyPr wrap="square" rtlCol="0">
              <a:spAutoFit/>
            </a:bodyPr>
            <a:lstStyle/>
            <a:p>
              <a:pPr algn="ctr" defTabSz="685800">
                <a:buClrTx/>
                <a:defRPr/>
              </a:pPr>
              <a:r>
                <a:rPr lang="en-GB" sz="2400" b="1" kern="1200">
                  <a:solidFill>
                    <a:srgbClr val="00297A"/>
                  </a:solidFill>
                  <a:latin typeface="Calibri"/>
                  <a:ea typeface="+mn-ea"/>
                  <a:cs typeface="+mn-cs"/>
                </a:rPr>
                <a:t>2005</a:t>
              </a:r>
              <a:r>
                <a:rPr lang="en-GB" sz="1350" kern="1200">
                  <a:solidFill>
                    <a:srgbClr val="00297A"/>
                  </a:solidFill>
                  <a:latin typeface="Calibri"/>
                  <a:ea typeface="+mn-ea"/>
                  <a:cs typeface="+mn-cs"/>
                </a:rPr>
                <a:t> </a:t>
              </a:r>
            </a:p>
            <a:p>
              <a:pPr algn="ctr" defTabSz="685800">
                <a:buClrTx/>
                <a:defRPr/>
              </a:pPr>
              <a:r>
                <a:rPr lang="en-GB" sz="1500" b="1" kern="1200">
                  <a:solidFill>
                    <a:srgbClr val="00297A"/>
                  </a:solidFill>
                  <a:latin typeface="Calibri"/>
                  <a:ea typeface="+mn-ea"/>
                  <a:cs typeface="+mn-cs"/>
                </a:rPr>
                <a:t>Création du ZMWG</a:t>
              </a:r>
              <a:endParaRPr lang="en-BE" sz="1500" b="1" kern="1200">
                <a:solidFill>
                  <a:srgbClr val="00297A"/>
                </a:solidFill>
                <a:latin typeface="Calibri"/>
                <a:ea typeface="+mn-ea"/>
                <a:cs typeface="+mn-cs"/>
              </a:endParaRPr>
            </a:p>
          </p:txBody>
        </p:sp>
        <p:sp>
          <p:nvSpPr>
            <p:cNvPr id="8" name="TextBox 7">
              <a:extLst>
                <a:ext uri="{FF2B5EF4-FFF2-40B4-BE49-F238E27FC236}">
                  <a16:creationId xmlns:a16="http://schemas.microsoft.com/office/drawing/2014/main" id="{E838C393-81C5-2CCF-C7BA-F91AC32B787C}"/>
                </a:ext>
              </a:extLst>
            </p:cNvPr>
            <p:cNvSpPr txBox="1"/>
            <p:nvPr/>
          </p:nvSpPr>
          <p:spPr>
            <a:xfrm>
              <a:off x="8845233" y="1271436"/>
              <a:ext cx="1466659" cy="979251"/>
            </a:xfrm>
            <a:prstGeom prst="rect">
              <a:avLst/>
            </a:prstGeom>
            <a:noFill/>
          </p:spPr>
          <p:txBody>
            <a:bodyPr wrap="square" rtlCol="0">
              <a:spAutoFit/>
            </a:bodyPr>
            <a:lstStyle/>
            <a:p>
              <a:pPr algn="ctr" defTabSz="685800">
                <a:buClrTx/>
                <a:defRPr/>
              </a:pPr>
              <a:r>
                <a:rPr lang="en-GB" sz="2400" b="1" kern="1200">
                  <a:solidFill>
                    <a:srgbClr val="00297A"/>
                  </a:solidFill>
                  <a:latin typeface="Calibri"/>
                  <a:ea typeface="+mn-ea"/>
                  <a:cs typeface="+mn-cs"/>
                </a:rPr>
                <a:t>&gt; 55</a:t>
              </a:r>
              <a:r>
                <a:rPr lang="en-GB" sz="1350" b="1" kern="1200">
                  <a:solidFill>
                    <a:srgbClr val="00297A"/>
                  </a:solidFill>
                  <a:latin typeface="Calibri"/>
                  <a:ea typeface="+mn-ea"/>
                  <a:cs typeface="+mn-cs"/>
                </a:rPr>
                <a:t> </a:t>
              </a:r>
            </a:p>
            <a:p>
              <a:pPr algn="ctr" defTabSz="685800">
                <a:buClrTx/>
                <a:defRPr/>
              </a:pPr>
              <a:r>
                <a:rPr lang="en-GB" sz="1500" b="1" kern="1200">
                  <a:solidFill>
                    <a:srgbClr val="00297A"/>
                  </a:solidFill>
                  <a:latin typeface="Calibri"/>
                  <a:ea typeface="+mn-ea"/>
                  <a:cs typeface="+mn-cs"/>
                </a:rPr>
                <a:t>pays</a:t>
              </a:r>
              <a:endParaRPr lang="en-BE" sz="1500" b="1" kern="1200">
                <a:solidFill>
                  <a:srgbClr val="00297A"/>
                </a:solidFill>
                <a:latin typeface="Calibri"/>
                <a:ea typeface="+mn-ea"/>
                <a:cs typeface="+mn-cs"/>
              </a:endParaRPr>
            </a:p>
          </p:txBody>
        </p:sp>
        <p:sp>
          <p:nvSpPr>
            <p:cNvPr id="9" name="TextBox 8">
              <a:extLst>
                <a:ext uri="{FF2B5EF4-FFF2-40B4-BE49-F238E27FC236}">
                  <a16:creationId xmlns:a16="http://schemas.microsoft.com/office/drawing/2014/main" id="{10595B3B-2EE6-94D0-C966-7AACFDC121E4}"/>
                </a:ext>
              </a:extLst>
            </p:cNvPr>
            <p:cNvSpPr txBox="1"/>
            <p:nvPr/>
          </p:nvSpPr>
          <p:spPr>
            <a:xfrm>
              <a:off x="10055273" y="1897790"/>
              <a:ext cx="1676919" cy="1305669"/>
            </a:xfrm>
            <a:prstGeom prst="rect">
              <a:avLst/>
            </a:prstGeom>
            <a:noFill/>
          </p:spPr>
          <p:txBody>
            <a:bodyPr wrap="square" rtlCol="0">
              <a:spAutoFit/>
            </a:bodyPr>
            <a:lstStyle/>
            <a:p>
              <a:pPr algn="ctr" defTabSz="685800">
                <a:buClrTx/>
                <a:defRPr/>
              </a:pPr>
              <a:r>
                <a:rPr lang="en-GB" sz="2400" b="1" kern="1200" dirty="0">
                  <a:solidFill>
                    <a:srgbClr val="00297A"/>
                  </a:solidFill>
                  <a:latin typeface="Calibri"/>
                  <a:ea typeface="+mn-ea"/>
                  <a:cs typeface="+mn-cs"/>
                </a:rPr>
                <a:t>&gt; 110</a:t>
              </a:r>
            </a:p>
            <a:p>
              <a:pPr algn="ctr" defTabSz="685800">
                <a:buClrTx/>
                <a:defRPr/>
              </a:pPr>
              <a:r>
                <a:rPr lang="en-GB" sz="1500" b="1" kern="1200" dirty="0">
                  <a:solidFill>
                    <a:srgbClr val="00297A"/>
                  </a:solidFill>
                  <a:latin typeface="Calibri"/>
                  <a:ea typeface="+mn-ea"/>
                  <a:cs typeface="+mn-cs"/>
                </a:rPr>
                <a:t>Organisations membres</a:t>
              </a:r>
              <a:endParaRPr lang="en-BE" sz="1500" b="1" kern="1200" dirty="0">
                <a:solidFill>
                  <a:srgbClr val="00297A"/>
                </a:solidFill>
                <a:latin typeface="Calibri"/>
                <a:ea typeface="+mn-ea"/>
                <a:cs typeface="+mn-cs"/>
              </a:endParaRPr>
            </a:p>
          </p:txBody>
        </p:sp>
      </p:grpSp>
      <p:pic>
        <p:nvPicPr>
          <p:cNvPr id="11" name="Picture 9" descr="zeromercury WG logo">
            <a:extLst>
              <a:ext uri="{FF2B5EF4-FFF2-40B4-BE49-F238E27FC236}">
                <a16:creationId xmlns:a16="http://schemas.microsoft.com/office/drawing/2014/main" id="{18E300ED-CF3E-7199-904D-3F7AE0125F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961" y="2154010"/>
            <a:ext cx="1390313" cy="50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A1DA89D8-BF61-4951-8074-95F40242251B}"/>
              </a:ext>
            </a:extLst>
          </p:cNvPr>
          <p:cNvGrpSpPr/>
          <p:nvPr/>
        </p:nvGrpSpPr>
        <p:grpSpPr>
          <a:xfrm>
            <a:off x="32721" y="4452930"/>
            <a:ext cx="9144000" cy="829883"/>
            <a:chOff x="0" y="5498910"/>
            <a:chExt cx="12192000" cy="1597435"/>
          </a:xfrm>
        </p:grpSpPr>
        <p:pic>
          <p:nvPicPr>
            <p:cNvPr id="17" name="Picture 2" descr="A picture containing knife, drawing&#10;&#10;Description automatically generated">
              <a:extLst>
                <a:ext uri="{FF2B5EF4-FFF2-40B4-BE49-F238E27FC236}">
                  <a16:creationId xmlns:a16="http://schemas.microsoft.com/office/drawing/2014/main" id="{14808DD1-4741-4C8C-A2C3-01E3CA9475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zeromercury WG logo">
              <a:extLst>
                <a:ext uri="{FF2B5EF4-FFF2-40B4-BE49-F238E27FC236}">
                  <a16:creationId xmlns:a16="http://schemas.microsoft.com/office/drawing/2014/main" id="{0312855B-43C3-43CC-B4CB-4F4A08A863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Google Shape;196;p31" descr="A logo with blue and green colors&#10;&#10;Description automatically generated">
            <a:extLst>
              <a:ext uri="{FF2B5EF4-FFF2-40B4-BE49-F238E27FC236}">
                <a16:creationId xmlns:a16="http://schemas.microsoft.com/office/drawing/2014/main" id="{4C9E45AB-1C7D-2D88-435D-70E9F814CF8C}"/>
              </a:ext>
            </a:extLst>
          </p:cNvPr>
          <p:cNvPicPr preferRelativeResize="0"/>
          <p:nvPr/>
        </p:nvPicPr>
        <p:blipFill rotWithShape="1">
          <a:blip r:embed="rId9">
            <a:alphaModFix/>
          </a:blip>
          <a:srcRect/>
          <a:stretch/>
        </p:blipFill>
        <p:spPr>
          <a:xfrm>
            <a:off x="209475" y="933148"/>
            <a:ext cx="1246532" cy="966923"/>
          </a:xfrm>
          <a:prstGeom prst="rect">
            <a:avLst/>
          </a:prstGeom>
          <a:noFill/>
          <a:ln>
            <a:noFill/>
          </a:ln>
        </p:spPr>
      </p:pic>
      <p:sp>
        <p:nvSpPr>
          <p:cNvPr id="12" name="Content Placeholder 2">
            <a:extLst>
              <a:ext uri="{FF2B5EF4-FFF2-40B4-BE49-F238E27FC236}">
                <a16:creationId xmlns:a16="http://schemas.microsoft.com/office/drawing/2014/main" id="{770B1864-75AE-F1D5-7B16-770B9C18D50A}"/>
              </a:ext>
            </a:extLst>
          </p:cNvPr>
          <p:cNvSpPr txBox="1">
            <a:spLocks/>
          </p:cNvSpPr>
          <p:nvPr/>
        </p:nvSpPr>
        <p:spPr>
          <a:xfrm>
            <a:off x="1313700" y="821051"/>
            <a:ext cx="4542134" cy="958422"/>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1350" b="1" dirty="0">
                <a:solidFill>
                  <a:schemeClr val="accent1"/>
                </a:solidFill>
                <a:latin typeface="+mj-lt"/>
              </a:rPr>
              <a:t>Le plus grand réseau européen &gt; 180 ONG &gt; plus de 40 pays européens &gt; 30 millions de membres et de sympathisants. </a:t>
            </a:r>
          </a:p>
          <a:p>
            <a:r>
              <a:rPr lang="en-US" sz="1350" b="1" dirty="0">
                <a:solidFill>
                  <a:schemeClr val="accent1"/>
                </a:solidFill>
                <a:latin typeface="+mj-lt"/>
              </a:rPr>
              <a:t>Vision : Un avenir meilleur où les personnes et la nature s'épanouissent ensemble</a:t>
            </a:r>
          </a:p>
        </p:txBody>
      </p:sp>
      <p:pic>
        <p:nvPicPr>
          <p:cNvPr id="15" name="Google Shape;196;p31" descr="A logo with blue and green colors&#10;&#10;Description automatically generated">
            <a:extLst>
              <a:ext uri="{FF2B5EF4-FFF2-40B4-BE49-F238E27FC236}">
                <a16:creationId xmlns:a16="http://schemas.microsoft.com/office/drawing/2014/main" id="{7C8F5C53-04C7-33B0-06E6-7865A0BC5097}"/>
              </a:ext>
            </a:extLst>
          </p:cNvPr>
          <p:cNvPicPr preferRelativeResize="0"/>
          <p:nvPr/>
        </p:nvPicPr>
        <p:blipFill rotWithShape="1">
          <a:blip r:embed="rId9">
            <a:alphaModFix/>
          </a:blip>
          <a:srcRect/>
          <a:stretch/>
        </p:blipFill>
        <p:spPr>
          <a:xfrm>
            <a:off x="6872287" y="4593994"/>
            <a:ext cx="770375" cy="593450"/>
          </a:xfrm>
          <a:prstGeom prst="rect">
            <a:avLst/>
          </a:prstGeom>
          <a:noFill/>
          <a:ln>
            <a:noFill/>
          </a:ln>
        </p:spPr>
      </p:pic>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B7313248-96A7-8CFF-2AFC-CCF14FD30844}"/>
                  </a:ext>
                </a:extLst>
              </p:cNvPr>
              <p:cNvGraphicFramePr>
                <a:graphicFrameLocks noChangeAspect="1"/>
              </p:cNvGraphicFramePr>
              <p:nvPr/>
            </p:nvGraphicFramePr>
            <p:xfrm>
              <a:off x="-7974106" y="4500563"/>
              <a:ext cx="2286000" cy="1285875"/>
            </p:xfrm>
            <a:graphic>
              <a:graphicData uri="http://schemas.microsoft.com/office/powerpoint/2016/slidezoom">
                <pslz:sldZm>
                  <pslz:sldZmObj sldId="1205" cId="3531046960">
                    <pslz:zmPr id="{61B3CABE-B990-4C33-A4B0-A7FBBAF92442}" returnToParent="0" transitionDur="1000">
                      <p166:blipFill xmlns:p166="http://schemas.microsoft.com/office/powerpoint/2016/6/main">
                        <a:blip r:embed="rId10"/>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p:pic>
            <p:nvPicPr>
              <p:cNvPr id="14" name="Slide Zoom 13">
                <a:extLst>
                  <a:ext uri="{FF2B5EF4-FFF2-40B4-BE49-F238E27FC236}">
                    <a16:creationId xmlns:a16="http://schemas.microsoft.com/office/drawing/2014/main" id="{B7313248-96A7-8CFF-2AFC-CCF14FD30844}"/>
                  </a:ext>
                </a:extLst>
              </p:cNvPr>
              <p:cNvPicPr>
                <a:picLocks noGrp="1" noRot="1" noChangeAspect="1" noMove="1" noResize="1" noEditPoints="1" noAdjustHandles="1" noChangeArrowheads="1" noChangeShapeType="1"/>
              </p:cNvPicPr>
              <p:nvPr/>
            </p:nvPicPr>
            <p:blipFill>
              <a:blip r:embed="rId10"/>
              <a:stretch>
                <a:fillRect/>
              </a:stretch>
            </p:blipFill>
            <p:spPr>
              <a:xfrm>
                <a:off x="-7974106" y="4500563"/>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4050937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FC40-57E0-95EC-24A7-3CDD474EB58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80B2C3-6F9F-AFD6-32A4-C041A5FE47E3}"/>
              </a:ext>
            </a:extLst>
          </p:cNvPr>
          <p:cNvSpPr/>
          <p:nvPr/>
        </p:nvSpPr>
        <p:spPr>
          <a:xfrm>
            <a:off x="-1" y="268642"/>
            <a:ext cx="9144000" cy="703931"/>
          </a:xfrm>
          <a:prstGeom prst="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mj-lt"/>
                <a:cs typeface="Arial" panose="020B0604020202020204" pitchFamily="34" charset="0"/>
                <a:sym typeface="Wingdings" panose="05000000000000000000" pitchFamily="2" charset="2"/>
              </a:rPr>
              <a:t>Étude sur la vente en ligne de produits de blanchiment de la peau contenant du mercure</a:t>
            </a:r>
          </a:p>
        </p:txBody>
      </p:sp>
      <p:sp>
        <p:nvSpPr>
          <p:cNvPr id="3" name="Title 1">
            <a:extLst>
              <a:ext uri="{FF2B5EF4-FFF2-40B4-BE49-F238E27FC236}">
                <a16:creationId xmlns:a16="http://schemas.microsoft.com/office/drawing/2014/main" id="{9F610AA8-7A01-43FB-5003-17DC513AA0C0}"/>
              </a:ext>
            </a:extLst>
          </p:cNvPr>
          <p:cNvSpPr txBox="1">
            <a:spLocks/>
          </p:cNvSpPr>
          <p:nvPr/>
        </p:nvSpPr>
        <p:spPr>
          <a:xfrm>
            <a:off x="185734" y="697574"/>
            <a:ext cx="8575196" cy="46452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a:solidFill>
                <a:schemeClr val="bg1"/>
              </a:solidFill>
              <a:latin typeface="Arial Rounded MT Bold" panose="020F0704030504030204" pitchFamily="34" charset="0"/>
            </a:endParaRPr>
          </a:p>
        </p:txBody>
      </p:sp>
      <p:sp>
        <p:nvSpPr>
          <p:cNvPr id="9" name="Content Placeholder 2">
            <a:extLst>
              <a:ext uri="{FF2B5EF4-FFF2-40B4-BE49-F238E27FC236}">
                <a16:creationId xmlns:a16="http://schemas.microsoft.com/office/drawing/2014/main" id="{4D507D72-2A34-E2BC-2F35-1870BE98F7B4}"/>
              </a:ext>
            </a:extLst>
          </p:cNvPr>
          <p:cNvSpPr txBox="1">
            <a:spLocks/>
          </p:cNvSpPr>
          <p:nvPr/>
        </p:nvSpPr>
        <p:spPr>
          <a:xfrm>
            <a:off x="504645" y="1050156"/>
            <a:ext cx="8256286" cy="3352140"/>
          </a:xfrm>
          <a:prstGeom prst="rect">
            <a:avLst/>
          </a:prstGeom>
        </p:spPr>
        <p:txBody>
          <a:bodyPr lIns="68580" tIns="34290" rIns="68580" bIns="3429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solidFill>
                  <a:srgbClr val="000000"/>
                </a:solidFill>
                <a:latin typeface="Arial "/>
                <a:ea typeface="Aptos" panose="020B0004020202020204" pitchFamily="34" charset="0"/>
              </a:rPr>
              <a:t>Dans le cadre de </a:t>
            </a:r>
            <a:r>
              <a:rPr lang="en-US" sz="1500" dirty="0" err="1">
                <a:solidFill>
                  <a:srgbClr val="000000"/>
                </a:solidFill>
                <a:latin typeface="Arial "/>
                <a:ea typeface="Aptos" panose="020B0004020202020204" pitchFamily="34" charset="0"/>
              </a:rPr>
              <a:t>ce</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projet</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l'EEB</a:t>
            </a:r>
            <a:r>
              <a:rPr lang="en-US" sz="1500" dirty="0">
                <a:solidFill>
                  <a:srgbClr val="000000"/>
                </a:solidFill>
                <a:latin typeface="Arial "/>
                <a:ea typeface="Aptos" panose="020B0004020202020204" pitchFamily="34" charset="0"/>
              </a:rPr>
              <a:t>/ZMWG a </a:t>
            </a:r>
            <a:r>
              <a:rPr lang="en-US" sz="1500" dirty="0" err="1">
                <a:solidFill>
                  <a:srgbClr val="000000"/>
                </a:solidFill>
                <a:latin typeface="Arial "/>
                <a:ea typeface="Aptos" panose="020B0004020202020204" pitchFamily="34" charset="0"/>
              </a:rPr>
              <a:t>été</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mandaté</a:t>
            </a:r>
            <a:r>
              <a:rPr lang="en-US" sz="1500" dirty="0">
                <a:solidFill>
                  <a:srgbClr val="000000"/>
                </a:solidFill>
                <a:latin typeface="Arial "/>
                <a:ea typeface="Aptos" panose="020B0004020202020204" pitchFamily="34" charset="0"/>
              </a:rPr>
              <a:t> par </a:t>
            </a:r>
            <a:r>
              <a:rPr lang="en-US" sz="1500" dirty="0" err="1">
                <a:solidFill>
                  <a:srgbClr val="000000"/>
                </a:solidFill>
                <a:latin typeface="Arial "/>
                <a:ea typeface="Aptos" panose="020B0004020202020204" pitchFamily="34" charset="0"/>
              </a:rPr>
              <a:t>l'OMS</a:t>
            </a:r>
            <a:r>
              <a:rPr lang="en-US" sz="1500" dirty="0">
                <a:solidFill>
                  <a:srgbClr val="000000"/>
                </a:solidFill>
                <a:latin typeface="Arial "/>
                <a:ea typeface="Aptos" panose="020B0004020202020204" pitchFamily="34" charset="0"/>
              </a:rPr>
              <a:t> pour </a:t>
            </a:r>
            <a:r>
              <a:rPr lang="en-US" sz="1500" dirty="0" err="1">
                <a:solidFill>
                  <a:srgbClr val="000000"/>
                </a:solidFill>
                <a:latin typeface="Arial "/>
                <a:ea typeface="Aptos" panose="020B0004020202020204" pitchFamily="34" charset="0"/>
              </a:rPr>
              <a:t>enrichir</a:t>
            </a:r>
            <a:r>
              <a:rPr lang="en-US" sz="1500" dirty="0">
                <a:solidFill>
                  <a:srgbClr val="000000"/>
                </a:solidFill>
                <a:latin typeface="Arial "/>
                <a:ea typeface="Aptos" panose="020B0004020202020204" pitchFamily="34" charset="0"/>
              </a:rPr>
              <a:t> les </a:t>
            </a:r>
            <a:r>
              <a:rPr lang="en-US" sz="1500" dirty="0" err="1">
                <a:solidFill>
                  <a:srgbClr val="000000"/>
                </a:solidFill>
                <a:latin typeface="Arial "/>
                <a:ea typeface="Aptos" panose="020B0004020202020204" pitchFamily="34" charset="0"/>
              </a:rPr>
              <a:t>connaissances</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existantes</a:t>
            </a:r>
            <a:r>
              <a:rPr lang="en-US" sz="1500" dirty="0">
                <a:solidFill>
                  <a:srgbClr val="000000"/>
                </a:solidFill>
                <a:latin typeface="Arial "/>
                <a:ea typeface="Aptos" panose="020B0004020202020204" pitchFamily="34" charset="0"/>
              </a:rPr>
              <a:t> sur la </a:t>
            </a:r>
            <a:r>
              <a:rPr lang="en-US" sz="1500" dirty="0" err="1">
                <a:solidFill>
                  <a:srgbClr val="000000"/>
                </a:solidFill>
                <a:latin typeface="Arial "/>
                <a:ea typeface="Aptos" panose="020B0004020202020204" pitchFamily="34" charset="0"/>
              </a:rPr>
              <a:t>commercialisation</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en</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ligne</a:t>
            </a:r>
            <a:r>
              <a:rPr lang="en-US" sz="1500" dirty="0">
                <a:solidFill>
                  <a:srgbClr val="000000"/>
                </a:solidFill>
                <a:latin typeface="Arial "/>
                <a:ea typeface="Aptos" panose="020B0004020202020204" pitchFamily="34" charset="0"/>
              </a:rPr>
              <a:t> des </a:t>
            </a:r>
            <a:r>
              <a:rPr lang="en-US" sz="1500" dirty="0" err="1">
                <a:solidFill>
                  <a:srgbClr val="000000"/>
                </a:solidFill>
                <a:latin typeface="Arial "/>
                <a:ea typeface="Aptos" panose="020B0004020202020204" pitchFamily="34" charset="0"/>
              </a:rPr>
              <a:t>produits</a:t>
            </a:r>
            <a:r>
              <a:rPr lang="en-US" sz="1500" dirty="0">
                <a:solidFill>
                  <a:srgbClr val="000000"/>
                </a:solidFill>
                <a:latin typeface="Arial "/>
                <a:ea typeface="Aptos" panose="020B0004020202020204" pitchFamily="34" charset="0"/>
              </a:rPr>
              <a:t> de </a:t>
            </a:r>
            <a:r>
              <a:rPr lang="en-US" sz="1500" dirty="0" err="1">
                <a:solidFill>
                  <a:srgbClr val="000000"/>
                </a:solidFill>
                <a:latin typeface="Arial "/>
                <a:ea typeface="Aptos" panose="020B0004020202020204" pitchFamily="34" charset="0"/>
              </a:rPr>
              <a:t>blanchiment</a:t>
            </a:r>
            <a:r>
              <a:rPr lang="en-US" sz="1500" dirty="0">
                <a:solidFill>
                  <a:srgbClr val="000000"/>
                </a:solidFill>
                <a:latin typeface="Arial "/>
                <a:ea typeface="Aptos" panose="020B0004020202020204" pitchFamily="34" charset="0"/>
              </a:rPr>
              <a:t> de la </a:t>
            </a:r>
            <a:r>
              <a:rPr lang="en-US" sz="1500" dirty="0" err="1">
                <a:solidFill>
                  <a:srgbClr val="000000"/>
                </a:solidFill>
                <a:latin typeface="Arial "/>
                <a:ea typeface="Aptos" panose="020B0004020202020204" pitchFamily="34" charset="0"/>
              </a:rPr>
              <a:t>peau</a:t>
            </a:r>
            <a:r>
              <a:rPr lang="en-US" sz="1500" dirty="0">
                <a:solidFill>
                  <a:srgbClr val="000000"/>
                </a:solidFill>
                <a:latin typeface="Arial "/>
                <a:ea typeface="Aptos" panose="020B0004020202020204" pitchFamily="34" charset="0"/>
              </a:rPr>
              <a:t> (SWP) dans chacun des trois pays </a:t>
            </a:r>
            <a:r>
              <a:rPr lang="en-US" sz="1500" dirty="0" err="1">
                <a:solidFill>
                  <a:srgbClr val="000000"/>
                </a:solidFill>
                <a:latin typeface="Arial "/>
                <a:ea typeface="Aptos" panose="020B0004020202020204" pitchFamily="34" charset="0"/>
              </a:rPr>
              <a:t>concernés</a:t>
            </a:r>
            <a:r>
              <a:rPr lang="en-US" sz="1500" dirty="0">
                <a:solidFill>
                  <a:srgbClr val="000000"/>
                </a:solidFill>
                <a:latin typeface="Arial "/>
                <a:ea typeface="Aptos" panose="020B0004020202020204" pitchFamily="34" charset="0"/>
              </a:rPr>
              <a:t> par le </a:t>
            </a:r>
            <a:r>
              <a:rPr lang="en-US" sz="1500" dirty="0" err="1">
                <a:solidFill>
                  <a:srgbClr val="000000"/>
                </a:solidFill>
                <a:latin typeface="Arial "/>
                <a:ea typeface="Aptos" panose="020B0004020202020204" pitchFamily="34" charset="0"/>
              </a:rPr>
              <a:t>projet</a:t>
            </a:r>
            <a:r>
              <a:rPr lang="en-US" sz="1500" dirty="0">
                <a:solidFill>
                  <a:srgbClr val="000000"/>
                </a:solidFill>
                <a:latin typeface="Arial "/>
                <a:ea typeface="Aptos" panose="020B0004020202020204" pitchFamily="34" charset="0"/>
              </a:rPr>
              <a:t>, à savoir </a:t>
            </a:r>
            <a:r>
              <a:rPr lang="en-US" sz="1500" dirty="0">
                <a:solidFill>
                  <a:srgbClr val="000000"/>
                </a:solidFill>
                <a:latin typeface="Arial "/>
                <a:ea typeface="Times New Roman" panose="02020603050405020304" pitchFamily="18" charset="0"/>
              </a:rPr>
              <a:t>le Gabon, la </a:t>
            </a:r>
            <a:r>
              <a:rPr lang="en-US" sz="1500" dirty="0" err="1">
                <a:solidFill>
                  <a:srgbClr val="000000"/>
                </a:solidFill>
                <a:latin typeface="Arial "/>
                <a:ea typeface="Times New Roman" panose="02020603050405020304" pitchFamily="18" charset="0"/>
              </a:rPr>
              <a:t>Jamaïque</a:t>
            </a:r>
            <a:r>
              <a:rPr lang="en-US" sz="1500" dirty="0">
                <a:solidFill>
                  <a:srgbClr val="000000"/>
                </a:solidFill>
                <a:latin typeface="Arial "/>
                <a:ea typeface="Times New Roman" panose="02020603050405020304" pitchFamily="18" charset="0"/>
              </a:rPr>
              <a:t> et le Sri Lanka, </a:t>
            </a:r>
            <a:r>
              <a:rPr lang="en-US" sz="1500" dirty="0">
                <a:solidFill>
                  <a:srgbClr val="000000"/>
                </a:solidFill>
                <a:latin typeface="Arial "/>
                <a:ea typeface="Aptos" panose="020B0004020202020204" pitchFamily="34" charset="0"/>
              </a:rPr>
              <a:t>et proposer des </a:t>
            </a:r>
            <a:r>
              <a:rPr lang="en-US" sz="1500" dirty="0" err="1">
                <a:solidFill>
                  <a:srgbClr val="000000"/>
                </a:solidFill>
                <a:latin typeface="Arial "/>
                <a:ea typeface="Aptos" panose="020B0004020202020204" pitchFamily="34" charset="0"/>
              </a:rPr>
              <a:t>mécanismes</a:t>
            </a:r>
            <a:r>
              <a:rPr lang="en-US" sz="1500" dirty="0">
                <a:solidFill>
                  <a:srgbClr val="000000"/>
                </a:solidFill>
                <a:latin typeface="Arial "/>
                <a:ea typeface="Aptos" panose="020B0004020202020204" pitchFamily="34" charset="0"/>
              </a:rPr>
              <a:t> pour </a:t>
            </a:r>
            <a:r>
              <a:rPr lang="en-US" sz="1500" dirty="0" err="1">
                <a:solidFill>
                  <a:srgbClr val="000000"/>
                </a:solidFill>
                <a:latin typeface="Arial "/>
                <a:ea typeface="Aptos" panose="020B0004020202020204" pitchFamily="34" charset="0"/>
              </a:rPr>
              <a:t>lutter</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contre</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ce</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phénomène</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en</a:t>
            </a:r>
            <a:r>
              <a:rPr lang="en-US" sz="1500" dirty="0">
                <a:solidFill>
                  <a:srgbClr val="000000"/>
                </a:solidFill>
                <a:latin typeface="Arial "/>
                <a:ea typeface="Aptos" panose="020B0004020202020204" pitchFamily="34" charset="0"/>
              </a:rPr>
              <a:t> :</a:t>
            </a:r>
          </a:p>
          <a:p>
            <a:pPr marL="257175" indent="-257175">
              <a:buFont typeface="Symbol" panose="05050102010706020507" pitchFamily="18" charset="2"/>
              <a:buChar char=""/>
            </a:pPr>
            <a:r>
              <a:rPr lang="en-US" sz="1500" dirty="0" err="1">
                <a:solidFill>
                  <a:srgbClr val="000000"/>
                </a:solidFill>
                <a:latin typeface="Arial "/>
                <a:ea typeface="Times New Roman" panose="02020603050405020304" pitchFamily="18" charset="0"/>
              </a:rPr>
              <a:t>Identifiant</a:t>
            </a:r>
            <a:r>
              <a:rPr lang="en-US" sz="1500" dirty="0">
                <a:solidFill>
                  <a:srgbClr val="000000"/>
                </a:solidFill>
                <a:latin typeface="Arial "/>
                <a:ea typeface="Times New Roman" panose="02020603050405020304" pitchFamily="18" charset="0"/>
              </a:rPr>
              <a:t> les </a:t>
            </a:r>
            <a:r>
              <a:rPr lang="en-US" sz="1500" dirty="0" err="1">
                <a:solidFill>
                  <a:srgbClr val="000000"/>
                </a:solidFill>
                <a:latin typeface="Arial "/>
                <a:ea typeface="Times New Roman" panose="02020603050405020304" pitchFamily="18" charset="0"/>
              </a:rPr>
              <a:t>produits</a:t>
            </a:r>
            <a:r>
              <a:rPr lang="en-US" sz="1500" dirty="0">
                <a:solidFill>
                  <a:srgbClr val="000000"/>
                </a:solidFill>
                <a:latin typeface="Arial "/>
                <a:ea typeface="Times New Roman" panose="02020603050405020304" pitchFamily="18" charset="0"/>
              </a:rPr>
              <a:t> à base de </a:t>
            </a:r>
            <a:r>
              <a:rPr lang="en-US" sz="1500" dirty="0" err="1">
                <a:solidFill>
                  <a:srgbClr val="000000"/>
                </a:solidFill>
                <a:latin typeface="Arial "/>
                <a:ea typeface="Times New Roman" panose="02020603050405020304" pitchFamily="18" charset="0"/>
              </a:rPr>
              <a:t>mercure</a:t>
            </a:r>
            <a:r>
              <a:rPr lang="en-US" sz="1500" dirty="0">
                <a:solidFill>
                  <a:srgbClr val="000000"/>
                </a:solidFill>
                <a:latin typeface="Arial "/>
                <a:ea typeface="Times New Roman" panose="02020603050405020304" pitchFamily="18" charset="0"/>
              </a:rPr>
              <a:t> et les </a:t>
            </a:r>
            <a:r>
              <a:rPr lang="en-US" sz="1500" dirty="0" err="1">
                <a:solidFill>
                  <a:srgbClr val="000000"/>
                </a:solidFill>
                <a:latin typeface="Arial "/>
                <a:ea typeface="Times New Roman" panose="02020603050405020304" pitchFamily="18" charset="0"/>
              </a:rPr>
              <a:t>produits</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blanchiment</a:t>
            </a:r>
            <a:r>
              <a:rPr lang="en-US" sz="1500" dirty="0">
                <a:solidFill>
                  <a:srgbClr val="000000"/>
                </a:solidFill>
                <a:latin typeface="Arial "/>
                <a:ea typeface="Times New Roman" panose="02020603050405020304" pitchFamily="18" charset="0"/>
              </a:rPr>
              <a:t> de la </a:t>
            </a:r>
            <a:r>
              <a:rPr lang="en-US" sz="1500" dirty="0" err="1">
                <a:solidFill>
                  <a:srgbClr val="000000"/>
                </a:solidFill>
                <a:latin typeface="Arial "/>
                <a:ea typeface="Times New Roman" panose="02020603050405020304" pitchFamily="18" charset="0"/>
              </a:rPr>
              <a:t>peau</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disponibles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ligne</a:t>
            </a:r>
            <a:r>
              <a:rPr lang="en-US" sz="1500" dirty="0">
                <a:solidFill>
                  <a:srgbClr val="000000"/>
                </a:solidFill>
                <a:latin typeface="Arial "/>
                <a:ea typeface="Times New Roman" panose="02020603050405020304" pitchFamily="18" charset="0"/>
              </a:rPr>
              <a:t> dans les trois pays et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évaluant</a:t>
            </a:r>
            <a:r>
              <a:rPr lang="en-US" sz="1500" dirty="0">
                <a:solidFill>
                  <a:srgbClr val="000000"/>
                </a:solidFill>
                <a:latin typeface="Arial "/>
                <a:ea typeface="Times New Roman" panose="02020603050405020304" pitchFamily="18" charset="0"/>
              </a:rPr>
              <a:t> les </a:t>
            </a:r>
            <a:r>
              <a:rPr lang="en-US" sz="1500" dirty="0" err="1">
                <a:solidFill>
                  <a:srgbClr val="000000"/>
                </a:solidFill>
                <a:latin typeface="Arial "/>
                <a:ea typeface="Times New Roman" panose="02020603050405020304" pitchFamily="18" charset="0"/>
              </a:rPr>
              <a:t>informations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pertinentes</a:t>
            </a:r>
            <a:r>
              <a:rPr lang="en-US" sz="1500" dirty="0">
                <a:solidFill>
                  <a:srgbClr val="000000"/>
                </a:solidFill>
                <a:latin typeface="Arial "/>
                <a:ea typeface="Times New Roman" panose="02020603050405020304" pitchFamily="18" charset="0"/>
              </a:rPr>
              <a:t>.</a:t>
            </a:r>
          </a:p>
          <a:p>
            <a:pPr marL="257175" indent="-257175">
              <a:buFont typeface="Symbol" panose="05050102010706020507" pitchFamily="18" charset="2"/>
              <a:buChar char=""/>
            </a:pPr>
            <a:r>
              <a:rPr lang="en-US" sz="1500" dirty="0" err="1">
                <a:solidFill>
                  <a:srgbClr val="000000"/>
                </a:solidFill>
                <a:latin typeface="Arial "/>
                <a:ea typeface="Times New Roman" panose="02020603050405020304" pitchFamily="18" charset="0"/>
              </a:rPr>
              <a:t>l'évaluation</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l'ampleur</a:t>
            </a:r>
            <a:r>
              <a:rPr lang="en-US" sz="1500" dirty="0">
                <a:solidFill>
                  <a:srgbClr val="000000"/>
                </a:solidFill>
                <a:latin typeface="Arial "/>
                <a:ea typeface="Times New Roman" panose="02020603050405020304" pitchFamily="18" charset="0"/>
              </a:rPr>
              <a:t> et de la proportion des ventes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ligne</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produits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contenant</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ou</a:t>
            </a:r>
            <a:r>
              <a:rPr lang="en-US" sz="1500" dirty="0">
                <a:solidFill>
                  <a:srgbClr val="000000"/>
                </a:solidFill>
                <a:latin typeface="Arial "/>
                <a:ea typeface="Times New Roman" panose="02020603050405020304" pitchFamily="18" charset="0"/>
              </a:rPr>
              <a:t> non du </a:t>
            </a:r>
            <a:r>
              <a:rPr lang="en-US" sz="1500" dirty="0" err="1">
                <a:solidFill>
                  <a:srgbClr val="000000"/>
                </a:solidFill>
                <a:latin typeface="Arial "/>
                <a:ea typeface="Times New Roman" panose="02020603050405020304" pitchFamily="18" charset="0"/>
              </a:rPr>
              <a:t>mercure</a:t>
            </a:r>
            <a:endParaRPr lang="en-US" sz="1500" dirty="0" err="1">
              <a:solidFill>
                <a:srgbClr val="000000"/>
              </a:solidFill>
              <a:latin typeface="Arial "/>
              <a:ea typeface="Aptos" panose="020B0004020202020204" pitchFamily="34" charset="0"/>
            </a:endParaRPr>
          </a:p>
          <a:p>
            <a:pPr marL="257175" indent="-257175">
              <a:buFont typeface="Symbol" panose="05050102010706020507" pitchFamily="18" charset="2"/>
              <a:buChar char=""/>
            </a:pPr>
            <a:r>
              <a:rPr lang="en-US" sz="1500" dirty="0" err="1">
                <a:solidFill>
                  <a:srgbClr val="000000"/>
                </a:solidFill>
                <a:latin typeface="Arial "/>
                <a:ea typeface="Times New Roman" panose="02020603050405020304" pitchFamily="18" charset="0"/>
              </a:rPr>
              <a:t>fournissant</a:t>
            </a:r>
            <a:r>
              <a:rPr lang="en-US" sz="1500" dirty="0">
                <a:solidFill>
                  <a:srgbClr val="000000"/>
                </a:solidFill>
                <a:latin typeface="Arial "/>
                <a:ea typeface="Times New Roman" panose="02020603050405020304" pitchFamily="18" charset="0"/>
              </a:rPr>
              <a:t> des </a:t>
            </a:r>
            <a:r>
              <a:rPr lang="en-US" sz="1500" dirty="0" err="1">
                <a:solidFill>
                  <a:srgbClr val="000000"/>
                </a:solidFill>
                <a:latin typeface="Arial "/>
                <a:ea typeface="Times New Roman" panose="02020603050405020304" pitchFamily="18" charset="0"/>
              </a:rPr>
              <a:t>informations</a:t>
            </a:r>
            <a:r>
              <a:rPr lang="en-US" sz="1500" dirty="0">
                <a:solidFill>
                  <a:srgbClr val="000000"/>
                </a:solidFill>
                <a:latin typeface="Arial "/>
                <a:ea typeface="Times New Roman" panose="02020603050405020304" pitchFamily="18" charset="0"/>
              </a:rPr>
              <a:t> sur les </a:t>
            </a:r>
            <a:r>
              <a:rPr lang="en-US" sz="1500" dirty="0" err="1">
                <a:solidFill>
                  <a:srgbClr val="000000"/>
                </a:solidFill>
                <a:latin typeface="Arial "/>
                <a:ea typeface="Times New Roman" panose="02020603050405020304" pitchFamily="18" charset="0"/>
              </a:rPr>
              <a:t>contrôles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existants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visant</a:t>
            </a:r>
            <a:r>
              <a:rPr lang="en-US" sz="1500" dirty="0">
                <a:solidFill>
                  <a:srgbClr val="000000"/>
                </a:solidFill>
                <a:latin typeface="Arial "/>
                <a:ea typeface="Times New Roman" panose="02020603050405020304" pitchFamily="18" charset="0"/>
              </a:rPr>
              <a:t> à </a:t>
            </a:r>
            <a:r>
              <a:rPr lang="en-US" sz="1500" dirty="0" err="1">
                <a:solidFill>
                  <a:srgbClr val="000000"/>
                </a:solidFill>
                <a:latin typeface="Arial "/>
                <a:ea typeface="Times New Roman" panose="02020603050405020304" pitchFamily="18" charset="0"/>
              </a:rPr>
              <a:t>réguler</a:t>
            </a:r>
            <a:r>
              <a:rPr lang="en-US" sz="1500" dirty="0">
                <a:solidFill>
                  <a:srgbClr val="000000"/>
                </a:solidFill>
                <a:latin typeface="Arial "/>
                <a:ea typeface="Times New Roman" panose="02020603050405020304" pitchFamily="18" charset="0"/>
              </a:rPr>
              <a:t> les ventes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ligne</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produits</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consommation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illégaux</a:t>
            </a:r>
            <a:endParaRPr lang="en-US" sz="1500" dirty="0" err="1">
              <a:solidFill>
                <a:srgbClr val="000000"/>
              </a:solidFill>
              <a:latin typeface="Arial "/>
              <a:ea typeface="Aptos" panose="020B0004020202020204" pitchFamily="34" charset="0"/>
            </a:endParaRPr>
          </a:p>
          <a:p>
            <a:pPr marL="257175" indent="-257175">
              <a:buFont typeface="Symbol" panose="05050102010706020507" pitchFamily="18" charset="2"/>
              <a:buChar char=""/>
            </a:pPr>
            <a:r>
              <a:rPr lang="en-US" sz="1500" dirty="0" err="1">
                <a:solidFill>
                  <a:srgbClr val="000000"/>
                </a:solidFill>
                <a:latin typeface="Arial "/>
                <a:ea typeface="Times New Roman" panose="02020603050405020304" pitchFamily="18" charset="0"/>
              </a:rPr>
              <a:t>documentant</a:t>
            </a:r>
            <a:r>
              <a:rPr lang="en-US" sz="1500" dirty="0">
                <a:solidFill>
                  <a:srgbClr val="000000"/>
                </a:solidFill>
                <a:latin typeface="Arial "/>
                <a:ea typeface="Times New Roman" panose="02020603050405020304" pitchFamily="18" charset="0"/>
              </a:rPr>
              <a:t> les </a:t>
            </a:r>
            <a:r>
              <a:rPr lang="en-US" sz="1500" dirty="0" err="1">
                <a:solidFill>
                  <a:srgbClr val="000000"/>
                </a:solidFill>
                <a:latin typeface="Arial "/>
                <a:ea typeface="Times New Roman" panose="02020603050405020304" pitchFamily="18" charset="0"/>
              </a:rPr>
              <a:t>exemples</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réussite</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susceptibles</a:t>
            </a:r>
            <a:r>
              <a:rPr lang="en-US" sz="1500" dirty="0">
                <a:solidFill>
                  <a:srgbClr val="000000"/>
                </a:solidFill>
                <a:latin typeface="Arial "/>
                <a:ea typeface="Times New Roman" panose="02020603050405020304" pitchFamily="18" charset="0"/>
              </a:rPr>
              <a:t> de </a:t>
            </a:r>
            <a:r>
              <a:rPr lang="en-US" sz="1500" dirty="0" err="1">
                <a:solidFill>
                  <a:srgbClr val="000000"/>
                </a:solidFill>
                <a:latin typeface="Arial "/>
                <a:ea typeface="Times New Roman" panose="02020603050405020304" pitchFamily="18" charset="0"/>
              </a:rPr>
              <a:t>bénéficier</a:t>
            </a:r>
            <a:r>
              <a:rPr lang="en-US" sz="1500" dirty="0">
                <a:solidFill>
                  <a:srgbClr val="000000"/>
                </a:solidFill>
                <a:latin typeface="Arial "/>
                <a:ea typeface="Times New Roman" panose="02020603050405020304" pitchFamily="18" charset="0"/>
              </a:rPr>
              <a:t> aux pays du </a:t>
            </a:r>
            <a:r>
              <a:rPr lang="en-US" sz="1500" dirty="0" err="1">
                <a:solidFill>
                  <a:srgbClr val="000000"/>
                </a:solidFill>
                <a:latin typeface="Arial "/>
                <a:ea typeface="Times New Roman" panose="02020603050405020304" pitchFamily="18" charset="0"/>
              </a:rPr>
              <a:t>projet</a:t>
            </a:r>
            <a:r>
              <a:rPr lang="en-US" sz="1500" dirty="0">
                <a:solidFill>
                  <a:srgbClr val="000000"/>
                </a:solidFill>
                <a:latin typeface="Arial "/>
                <a:ea typeface="Times New Roman" panose="02020603050405020304" pitchFamily="18" charset="0"/>
              </a:rPr>
              <a:t> et d'être </a:t>
            </a:r>
            <a:r>
              <a:rPr lang="en-US" sz="1500" dirty="0" err="1">
                <a:solidFill>
                  <a:srgbClr val="000000"/>
                </a:solidFill>
                <a:latin typeface="Arial "/>
                <a:ea typeface="Times New Roman" panose="02020603050405020304" pitchFamily="18" charset="0"/>
              </a:rPr>
              <a:t>potentiellement</a:t>
            </a:r>
            <a:r>
              <a:rPr lang="en-US" sz="1500" dirty="0">
                <a:solidFill>
                  <a:srgbClr val="000000"/>
                </a:solidFill>
                <a:latin typeface="Arial "/>
                <a:ea typeface="Times New Roman" panose="02020603050405020304" pitchFamily="18" charset="0"/>
              </a:rPr>
              <a:t> appliqués dans </a:t>
            </a:r>
            <a:r>
              <a:rPr lang="en-US" sz="1500" dirty="0" err="1">
                <a:solidFill>
                  <a:srgbClr val="000000"/>
                </a:solidFill>
                <a:latin typeface="Arial "/>
                <a:ea typeface="Times New Roman" panose="02020603050405020304" pitchFamily="18" charset="0"/>
              </a:rPr>
              <a:t>leurs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efforts </a:t>
            </a:r>
            <a:r>
              <a:rPr lang="en-US" sz="1500" dirty="0">
                <a:solidFill>
                  <a:srgbClr val="000000"/>
                </a:solidFill>
                <a:latin typeface="Arial "/>
                <a:ea typeface="Times New Roman" panose="02020603050405020304" pitchFamily="18" charset="0"/>
              </a:rPr>
              <a:t>de </a:t>
            </a:r>
            <a:r>
              <a:rPr lang="en-US" sz="1500" dirty="0" err="1">
                <a:solidFill>
                  <a:srgbClr val="000000"/>
                </a:solidFill>
                <a:latin typeface="Arial "/>
                <a:ea typeface="Times New Roman" panose="02020603050405020304" pitchFamily="18" charset="0"/>
              </a:rPr>
              <a:t>contrôle</a:t>
            </a:r>
            <a:r>
              <a:rPr lang="en-US" sz="1500" dirty="0">
                <a:solidFill>
                  <a:srgbClr val="000000"/>
                </a:solidFill>
                <a:latin typeface="Arial "/>
                <a:ea typeface="Times New Roman" panose="02020603050405020304" pitchFamily="18" charset="0"/>
              </a:rPr>
              <a:t> et de </a:t>
            </a:r>
            <a:r>
              <a:rPr lang="en-US" sz="1500" dirty="0" err="1">
                <a:solidFill>
                  <a:srgbClr val="000000"/>
                </a:solidFill>
                <a:latin typeface="Arial "/>
                <a:ea typeface="Times New Roman" panose="02020603050405020304" pitchFamily="18" charset="0"/>
              </a:rPr>
              <a:t>réglementation</a:t>
            </a:r>
            <a:r>
              <a:rPr lang="en-US" sz="1500" dirty="0">
                <a:solidFill>
                  <a:srgbClr val="000000"/>
                </a:solidFill>
                <a:latin typeface="Arial "/>
                <a:ea typeface="Times New Roman" panose="02020603050405020304" pitchFamily="18" charset="0"/>
              </a:rPr>
              <a:t> des ventes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ligne</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concernées</a:t>
            </a:r>
            <a:r>
              <a:rPr lang="en-US" sz="1500" dirty="0">
                <a:solidFill>
                  <a:srgbClr val="000000"/>
                </a:solidFill>
                <a:latin typeface="Arial "/>
                <a:ea typeface="Times New Roman" panose="02020603050405020304" pitchFamily="18" charset="0"/>
              </a:rPr>
              <a:t> ;</a:t>
            </a:r>
            <a:endParaRPr lang="en-US" sz="1500" dirty="0">
              <a:solidFill>
                <a:srgbClr val="000000"/>
              </a:solidFill>
              <a:latin typeface="Arial "/>
              <a:ea typeface="Aptos" panose="020B0004020202020204" pitchFamily="34" charset="0"/>
            </a:endParaRPr>
          </a:p>
          <a:p>
            <a:pPr marL="257175" indent="-257175">
              <a:buFont typeface="Symbol" panose="05050102010706020507" pitchFamily="18" charset="2"/>
              <a:buChar char=""/>
            </a:pPr>
            <a:r>
              <a:rPr lang="en-US" sz="1500" dirty="0" err="1">
                <a:solidFill>
                  <a:srgbClr val="000000"/>
                </a:solidFill>
                <a:latin typeface="Arial "/>
                <a:ea typeface="Times New Roman" panose="02020603050405020304" pitchFamily="18" charset="0"/>
              </a:rPr>
              <a:t>Élaborer</a:t>
            </a:r>
            <a:r>
              <a:rPr lang="en-US" sz="1500" dirty="0">
                <a:solidFill>
                  <a:srgbClr val="000000"/>
                </a:solidFill>
                <a:latin typeface="Arial "/>
                <a:ea typeface="Times New Roman" panose="02020603050405020304" pitchFamily="18" charset="0"/>
              </a:rPr>
              <a:t> des </a:t>
            </a:r>
            <a:r>
              <a:rPr lang="en-US" sz="1500" dirty="0" err="1">
                <a:solidFill>
                  <a:srgbClr val="000000"/>
                </a:solidFill>
                <a:latin typeface="Arial "/>
                <a:ea typeface="Times New Roman" panose="02020603050405020304" pitchFamily="18" charset="0"/>
              </a:rPr>
              <a:t>méthodologies</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susceptibles</a:t>
            </a:r>
            <a:r>
              <a:rPr lang="en-US" sz="1500" dirty="0">
                <a:solidFill>
                  <a:srgbClr val="000000"/>
                </a:solidFill>
                <a:latin typeface="Arial "/>
                <a:ea typeface="Times New Roman" panose="02020603050405020304" pitchFamily="18" charset="0"/>
              </a:rPr>
              <a:t> d'être </a:t>
            </a:r>
            <a:r>
              <a:rPr lang="en-US" sz="1500" dirty="0" err="1">
                <a:solidFill>
                  <a:srgbClr val="000000"/>
                </a:solidFill>
                <a:latin typeface="Arial "/>
                <a:ea typeface="Times New Roman" panose="02020603050405020304" pitchFamily="18" charset="0"/>
              </a:rPr>
              <a:t>utilisées</a:t>
            </a:r>
            <a:r>
              <a:rPr lang="en-US" sz="1500" dirty="0">
                <a:solidFill>
                  <a:srgbClr val="000000"/>
                </a:solidFill>
                <a:latin typeface="Arial "/>
                <a:ea typeface="Times New Roman" panose="02020603050405020304" pitchFamily="18" charset="0"/>
              </a:rPr>
              <a:t> pour </a:t>
            </a:r>
            <a:r>
              <a:rPr lang="en-US" sz="1500" dirty="0" err="1">
                <a:solidFill>
                  <a:srgbClr val="000000"/>
                </a:solidFill>
                <a:latin typeface="Arial "/>
                <a:ea typeface="Times New Roman" panose="02020603050405020304" pitchFamily="18" charset="0"/>
              </a:rPr>
              <a:t>induire</a:t>
            </a:r>
            <a:r>
              <a:rPr lang="en-US" sz="1500" dirty="0">
                <a:solidFill>
                  <a:srgbClr val="000000"/>
                </a:solidFill>
                <a:latin typeface="Arial "/>
                <a:ea typeface="Times New Roman" panose="02020603050405020304" pitchFamily="18" charset="0"/>
              </a:rPr>
              <a:t> des changements dans les pratiques de </a:t>
            </a:r>
            <a:r>
              <a:rPr lang="en-US" sz="1500" dirty="0" err="1">
                <a:solidFill>
                  <a:srgbClr val="000000"/>
                </a:solidFill>
                <a:latin typeface="Arial "/>
                <a:ea typeface="Times New Roman" panose="02020603050405020304" pitchFamily="18" charset="0"/>
              </a:rPr>
              <a:t>commercialisation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en</a:t>
            </a:r>
            <a:r>
              <a:rPr lang="en-US" sz="1500" dirty="0">
                <a:solidFill>
                  <a:srgbClr val="000000"/>
                </a:solidFill>
                <a:latin typeface="Arial "/>
                <a:ea typeface="Times New Roman" panose="02020603050405020304" pitchFamily="18" charset="0"/>
              </a:rPr>
              <a:t> </a:t>
            </a:r>
            <a:r>
              <a:rPr lang="en-US" sz="1500" dirty="0" err="1">
                <a:solidFill>
                  <a:srgbClr val="000000"/>
                </a:solidFill>
                <a:latin typeface="Arial "/>
                <a:ea typeface="Times New Roman" panose="02020603050405020304" pitchFamily="18" charset="0"/>
              </a:rPr>
              <a:t>ligne</a:t>
            </a:r>
            <a:r>
              <a:rPr lang="en-US" sz="1500" dirty="0">
                <a:solidFill>
                  <a:srgbClr val="000000"/>
                </a:solidFill>
                <a:latin typeface="Arial "/>
                <a:ea typeface="Times New Roman" panose="02020603050405020304" pitchFamily="18" charset="0"/>
              </a:rPr>
              <a:t> ;</a:t>
            </a:r>
          </a:p>
          <a:p>
            <a:pPr marL="257175" indent="-257175">
              <a:buFont typeface="Symbol" panose="05050102010706020507" pitchFamily="18" charset="2"/>
              <a:buChar char=""/>
            </a:pPr>
            <a:r>
              <a:rPr lang="en-US" sz="1500" dirty="0">
                <a:solidFill>
                  <a:srgbClr val="000000"/>
                </a:solidFill>
                <a:latin typeface="Arial "/>
                <a:ea typeface="Aptos" panose="020B0004020202020204" pitchFamily="34" charset="0"/>
              </a:rPr>
              <a:t>Aider les pays à inciter les places de </a:t>
            </a:r>
            <a:r>
              <a:rPr lang="en-US" sz="1500" dirty="0" err="1">
                <a:solidFill>
                  <a:srgbClr val="000000"/>
                </a:solidFill>
                <a:latin typeface="Arial "/>
                <a:ea typeface="Aptos" panose="020B0004020202020204" pitchFamily="34" charset="0"/>
              </a:rPr>
              <a:t>marché</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en</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ligne</a:t>
            </a:r>
            <a:r>
              <a:rPr lang="en-US" sz="1500" dirty="0">
                <a:solidFill>
                  <a:srgbClr val="000000"/>
                </a:solidFill>
                <a:latin typeface="Arial "/>
                <a:ea typeface="Aptos" panose="020B0004020202020204" pitchFamily="34" charset="0"/>
              </a:rPr>
              <a:t> à faire respecter </a:t>
            </a:r>
            <a:r>
              <a:rPr lang="en-US" sz="1500" dirty="0" err="1">
                <a:solidFill>
                  <a:srgbClr val="000000"/>
                </a:solidFill>
                <a:latin typeface="Arial "/>
                <a:ea typeface="Aptos" panose="020B0004020202020204" pitchFamily="34" charset="0"/>
              </a:rPr>
              <a:t>leurs</a:t>
            </a:r>
            <a:r>
              <a:rPr lang="en-US" sz="1500" dirty="0">
                <a:solidFill>
                  <a:srgbClr val="000000"/>
                </a:solidFill>
                <a:latin typeface="Arial "/>
                <a:ea typeface="Aptos" panose="020B0004020202020204" pitchFamily="34" charset="0"/>
              </a:rPr>
              <a:t> politiques relatives aux </a:t>
            </a:r>
            <a:r>
              <a:rPr lang="en-US" sz="1500" dirty="0" err="1">
                <a:solidFill>
                  <a:srgbClr val="000000"/>
                </a:solidFill>
                <a:latin typeface="Arial "/>
                <a:ea typeface="Aptos" panose="020B0004020202020204" pitchFamily="34" charset="0"/>
              </a:rPr>
              <a:t>produits</a:t>
            </a:r>
            <a:r>
              <a:rPr lang="en-US" sz="1500" dirty="0">
                <a:solidFill>
                  <a:srgbClr val="000000"/>
                </a:solidFill>
                <a:latin typeface="Arial "/>
                <a:ea typeface="Aptos" panose="020B0004020202020204" pitchFamily="34" charset="0"/>
              </a:rPr>
              <a:t> </a:t>
            </a:r>
            <a:r>
              <a:rPr lang="en-US" sz="1500" dirty="0" err="1">
                <a:solidFill>
                  <a:srgbClr val="000000"/>
                </a:solidFill>
                <a:latin typeface="Arial "/>
                <a:ea typeface="Aptos" panose="020B0004020202020204" pitchFamily="34" charset="0"/>
              </a:rPr>
              <a:t>interdits</a:t>
            </a:r>
          </a:p>
        </p:txBody>
      </p:sp>
      <p:pic>
        <p:nvPicPr>
          <p:cNvPr id="10" name="Google Shape;196;p31" descr="A logo with blue and green colors&#10;&#10;Description automatically generated">
            <a:extLst>
              <a:ext uri="{FF2B5EF4-FFF2-40B4-BE49-F238E27FC236}">
                <a16:creationId xmlns:a16="http://schemas.microsoft.com/office/drawing/2014/main" id="{80EA025B-4E4B-1FE3-8F7A-1B833A8947A1}"/>
              </a:ext>
            </a:extLst>
          </p:cNvPr>
          <p:cNvPicPr preferRelativeResize="0"/>
          <p:nvPr/>
        </p:nvPicPr>
        <p:blipFill rotWithShape="1">
          <a:blip r:embed="rId3">
            <a:alphaModFix/>
          </a:blip>
          <a:srcRect/>
          <a:stretch/>
        </p:blipFill>
        <p:spPr>
          <a:xfrm>
            <a:off x="6204930" y="4201556"/>
            <a:ext cx="1171849" cy="839741"/>
          </a:xfrm>
          <a:prstGeom prst="rect">
            <a:avLst/>
          </a:prstGeom>
          <a:noFill/>
          <a:ln>
            <a:noFill/>
          </a:ln>
        </p:spPr>
      </p:pic>
      <p:pic>
        <p:nvPicPr>
          <p:cNvPr id="11" name="Google Shape;194;p31" descr="zeromercury WG logo">
            <a:extLst>
              <a:ext uri="{FF2B5EF4-FFF2-40B4-BE49-F238E27FC236}">
                <a16:creationId xmlns:a16="http://schemas.microsoft.com/office/drawing/2014/main" id="{6584D3AC-875E-890B-57F6-7243F5B94877}"/>
              </a:ext>
            </a:extLst>
          </p:cNvPr>
          <p:cNvPicPr preferRelativeResize="0"/>
          <p:nvPr/>
        </p:nvPicPr>
        <p:blipFill rotWithShape="1">
          <a:blip r:embed="rId4">
            <a:alphaModFix/>
          </a:blip>
          <a:srcRect/>
          <a:stretch/>
        </p:blipFill>
        <p:spPr>
          <a:xfrm>
            <a:off x="7681160" y="4338169"/>
            <a:ext cx="1290918" cy="457200"/>
          </a:xfrm>
          <a:prstGeom prst="rect">
            <a:avLst/>
          </a:prstGeom>
          <a:noFill/>
          <a:ln>
            <a:noFill/>
          </a:ln>
        </p:spPr>
      </p:pic>
      <p:pic>
        <p:nvPicPr>
          <p:cNvPr id="4" name="Picture 3">
            <a:extLst>
              <a:ext uri="{FF2B5EF4-FFF2-40B4-BE49-F238E27FC236}">
                <a16:creationId xmlns:a16="http://schemas.microsoft.com/office/drawing/2014/main" id="{885850F4-520A-967D-E956-1C38A65C08E6}"/>
              </a:ext>
            </a:extLst>
          </p:cNvPr>
          <p:cNvPicPr>
            <a:picLocks noChangeAspect="1"/>
          </p:cNvPicPr>
          <p:nvPr/>
        </p:nvPicPr>
        <p:blipFill>
          <a:blip r:embed="rId5"/>
          <a:stretch>
            <a:fillRect/>
          </a:stretch>
        </p:blipFill>
        <p:spPr>
          <a:xfrm>
            <a:off x="2654230" y="4395060"/>
            <a:ext cx="1495061" cy="399709"/>
          </a:xfrm>
          <a:prstGeom prst="rect">
            <a:avLst/>
          </a:prstGeom>
        </p:spPr>
      </p:pic>
      <p:pic>
        <p:nvPicPr>
          <p:cNvPr id="12" name="Picture 8" descr="Mercury Policy Project">
            <a:extLst>
              <a:ext uri="{FF2B5EF4-FFF2-40B4-BE49-F238E27FC236}">
                <a16:creationId xmlns:a16="http://schemas.microsoft.com/office/drawing/2014/main" id="{C9E50E81-FAF1-4DDA-B349-E02E84B1DDD0}"/>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411850" y="4429943"/>
            <a:ext cx="1488699" cy="41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503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p:nvPr/>
        </p:nvSpPr>
        <p:spPr>
          <a:xfrm>
            <a:off x="0" y="171760"/>
            <a:ext cx="9144000" cy="687254"/>
          </a:xfrm>
          <a:prstGeom prst="rect">
            <a:avLst/>
          </a:prstGeom>
          <a:solidFill>
            <a:schemeClr val="bg1">
              <a:lumMod val="65000"/>
            </a:schemeClr>
          </a:solidFill>
          <a:ln>
            <a:noFill/>
          </a:ln>
        </p:spPr>
        <p:txBody>
          <a:bodyPr spcFirstLastPara="1" wrap="square" lIns="68569" tIns="34275" rIns="68569" bIns="34275" anchor="ctr" anchorCtr="0">
            <a:noAutofit/>
          </a:bodyPr>
          <a:lstStyle/>
          <a:p>
            <a:pPr algn="ctr">
              <a:buClr>
                <a:schemeClr val="lt1"/>
              </a:buClr>
              <a:buSzPts val="900"/>
            </a:pPr>
            <a:endParaRPr sz="675">
              <a:solidFill>
                <a:srgbClr val="FFFFFF"/>
              </a:solidFill>
              <a:latin typeface="Calibri"/>
              <a:ea typeface="Calibri"/>
              <a:cs typeface="Calibri"/>
              <a:sym typeface="Calibri"/>
            </a:endParaRPr>
          </a:p>
        </p:txBody>
      </p:sp>
      <p:pic>
        <p:nvPicPr>
          <p:cNvPr id="240" name="Google Shape;240;p35" descr="A picture containing knife, drawing&#10;&#10;Description automatically generated"/>
          <p:cNvPicPr preferRelativeResize="0"/>
          <p:nvPr/>
        </p:nvPicPr>
        <p:blipFill rotWithShape="1">
          <a:blip r:embed="rId3">
            <a:alphaModFix/>
          </a:blip>
          <a:srcRect/>
          <a:stretch/>
        </p:blipFill>
        <p:spPr>
          <a:xfrm rot="10800000">
            <a:off x="5025572" y="4492375"/>
            <a:ext cx="4163786" cy="802670"/>
          </a:xfrm>
          <a:prstGeom prst="rect">
            <a:avLst/>
          </a:prstGeom>
          <a:noFill/>
          <a:ln>
            <a:noFill/>
          </a:ln>
        </p:spPr>
      </p:pic>
      <p:sp>
        <p:nvSpPr>
          <p:cNvPr id="242" name="Google Shape;242;p35"/>
          <p:cNvSpPr txBox="1"/>
          <p:nvPr/>
        </p:nvSpPr>
        <p:spPr>
          <a:xfrm>
            <a:off x="1265249" y="239596"/>
            <a:ext cx="8575196" cy="465137"/>
          </a:xfrm>
          <a:prstGeom prst="rect">
            <a:avLst/>
          </a:prstGeom>
          <a:noFill/>
          <a:ln>
            <a:noFill/>
          </a:ln>
        </p:spPr>
        <p:txBody>
          <a:bodyPr spcFirstLastPara="1" wrap="square" lIns="68569" tIns="34275" rIns="68569" bIns="34275" anchor="t" anchorCtr="0">
            <a:normAutofit fontScale="85000" lnSpcReduction="10000"/>
          </a:bodyPr>
          <a:lstStyle/>
          <a:p>
            <a:pPr>
              <a:lnSpc>
                <a:spcPct val="90000"/>
              </a:lnSpc>
              <a:buClr>
                <a:srgbClr val="FFFFFF"/>
              </a:buClr>
              <a:buSzPct val="100000"/>
            </a:pPr>
            <a:r>
              <a:rPr lang="en-US" sz="2700" b="1">
                <a:solidFill>
                  <a:srgbClr val="FFFFFF"/>
                </a:solidFill>
                <a:latin typeface="Arial Rounded"/>
                <a:ea typeface="Arial Rounded"/>
                <a:cs typeface="Arial Rounded"/>
                <a:sym typeface="Arial Rounded"/>
              </a:rPr>
              <a:t>Données recueillies dans le cadre de la campagne ZMWG</a:t>
            </a:r>
            <a:endParaRPr sz="825"/>
          </a:p>
        </p:txBody>
      </p:sp>
      <p:pic>
        <p:nvPicPr>
          <p:cNvPr id="243" name="Google Shape;243;p35"/>
          <p:cNvPicPr preferRelativeResize="0"/>
          <p:nvPr/>
        </p:nvPicPr>
        <p:blipFill rotWithShape="1">
          <a:blip r:embed="rId4">
            <a:alphaModFix/>
          </a:blip>
          <a:srcRect/>
          <a:stretch/>
        </p:blipFill>
        <p:spPr>
          <a:xfrm>
            <a:off x="103385" y="1015590"/>
            <a:ext cx="845872" cy="1212063"/>
          </a:xfrm>
          <a:prstGeom prst="rect">
            <a:avLst/>
          </a:prstGeom>
          <a:noFill/>
          <a:ln>
            <a:noFill/>
          </a:ln>
        </p:spPr>
      </p:pic>
      <p:pic>
        <p:nvPicPr>
          <p:cNvPr id="244" name="Google Shape;244;p35"/>
          <p:cNvPicPr preferRelativeResize="0"/>
          <p:nvPr/>
        </p:nvPicPr>
        <p:blipFill rotWithShape="1">
          <a:blip r:embed="rId5">
            <a:alphaModFix/>
          </a:blip>
          <a:srcRect/>
          <a:stretch/>
        </p:blipFill>
        <p:spPr>
          <a:xfrm>
            <a:off x="714867" y="1254934"/>
            <a:ext cx="753174" cy="1212062"/>
          </a:xfrm>
          <a:prstGeom prst="rect">
            <a:avLst/>
          </a:prstGeom>
          <a:noFill/>
          <a:ln>
            <a:noFill/>
          </a:ln>
        </p:spPr>
      </p:pic>
      <p:pic>
        <p:nvPicPr>
          <p:cNvPr id="245" name="Google Shape;245;p35"/>
          <p:cNvPicPr preferRelativeResize="0"/>
          <p:nvPr/>
        </p:nvPicPr>
        <p:blipFill rotWithShape="1">
          <a:blip r:embed="rId6">
            <a:alphaModFix/>
          </a:blip>
          <a:srcRect t="1765"/>
          <a:stretch/>
        </p:blipFill>
        <p:spPr>
          <a:xfrm>
            <a:off x="1314029" y="1474019"/>
            <a:ext cx="845873" cy="1212063"/>
          </a:xfrm>
          <a:prstGeom prst="rect">
            <a:avLst/>
          </a:prstGeom>
          <a:noFill/>
          <a:ln>
            <a:noFill/>
          </a:ln>
        </p:spPr>
      </p:pic>
      <p:pic>
        <p:nvPicPr>
          <p:cNvPr id="246" name="Google Shape;246;p35"/>
          <p:cNvPicPr preferRelativeResize="0"/>
          <p:nvPr/>
        </p:nvPicPr>
        <p:blipFill rotWithShape="1">
          <a:blip r:embed="rId7">
            <a:alphaModFix/>
          </a:blip>
          <a:srcRect t="977" r="2489" b="1384"/>
          <a:stretch/>
        </p:blipFill>
        <p:spPr>
          <a:xfrm>
            <a:off x="1667976" y="1792797"/>
            <a:ext cx="856699" cy="1212064"/>
          </a:xfrm>
          <a:custGeom>
            <a:avLst/>
            <a:gdLst/>
            <a:ahLst/>
            <a:cxnLst/>
            <a:rect l="l" t="t" r="r" b="b"/>
            <a:pathLst>
              <a:path w="2317885" h="3302578" fill="none" extrusionOk="0">
                <a:moveTo>
                  <a:pt x="0" y="0"/>
                </a:moveTo>
                <a:cubicBezTo>
                  <a:pt x="126334" y="-24982"/>
                  <a:pt x="330162" y="-2362"/>
                  <a:pt x="533114" y="0"/>
                </a:cubicBezTo>
                <a:cubicBezTo>
                  <a:pt x="736066" y="2362"/>
                  <a:pt x="860025" y="-9235"/>
                  <a:pt x="1112585" y="0"/>
                </a:cubicBezTo>
                <a:cubicBezTo>
                  <a:pt x="1365145" y="9235"/>
                  <a:pt x="1594520" y="5366"/>
                  <a:pt x="1738414" y="0"/>
                </a:cubicBezTo>
                <a:cubicBezTo>
                  <a:pt x="1882308" y="-5366"/>
                  <a:pt x="2122055" y="16552"/>
                  <a:pt x="2317885" y="0"/>
                </a:cubicBezTo>
                <a:cubicBezTo>
                  <a:pt x="2324366" y="113251"/>
                  <a:pt x="2326746" y="287754"/>
                  <a:pt x="2317885" y="561438"/>
                </a:cubicBezTo>
                <a:cubicBezTo>
                  <a:pt x="2309024" y="835122"/>
                  <a:pt x="2319880" y="992154"/>
                  <a:pt x="2317885" y="1221954"/>
                </a:cubicBezTo>
                <a:cubicBezTo>
                  <a:pt x="2315890" y="1451754"/>
                  <a:pt x="2313996" y="1671652"/>
                  <a:pt x="2317885" y="1849444"/>
                </a:cubicBezTo>
                <a:cubicBezTo>
                  <a:pt x="2321775" y="2027236"/>
                  <a:pt x="2304921" y="2376504"/>
                  <a:pt x="2317885" y="2542985"/>
                </a:cubicBezTo>
                <a:cubicBezTo>
                  <a:pt x="2330849" y="2709466"/>
                  <a:pt x="2321238" y="2944838"/>
                  <a:pt x="2317885" y="3302578"/>
                </a:cubicBezTo>
                <a:cubicBezTo>
                  <a:pt x="2028959" y="3310694"/>
                  <a:pt x="1863611" y="3330611"/>
                  <a:pt x="1692056" y="3302578"/>
                </a:cubicBezTo>
                <a:cubicBezTo>
                  <a:pt x="1520501" y="3274545"/>
                  <a:pt x="1394409" y="3276805"/>
                  <a:pt x="1158943" y="3302578"/>
                </a:cubicBezTo>
                <a:cubicBezTo>
                  <a:pt x="923477" y="3328351"/>
                  <a:pt x="762193" y="3312937"/>
                  <a:pt x="649008" y="3302578"/>
                </a:cubicBezTo>
                <a:cubicBezTo>
                  <a:pt x="535823" y="3292219"/>
                  <a:pt x="224846" y="3284767"/>
                  <a:pt x="0" y="3302578"/>
                </a:cubicBezTo>
                <a:cubicBezTo>
                  <a:pt x="-14908" y="3162698"/>
                  <a:pt x="15729" y="2911327"/>
                  <a:pt x="0" y="2642062"/>
                </a:cubicBezTo>
                <a:cubicBezTo>
                  <a:pt x="-15729" y="2372797"/>
                  <a:pt x="29792" y="2101787"/>
                  <a:pt x="0" y="1915495"/>
                </a:cubicBezTo>
                <a:cubicBezTo>
                  <a:pt x="-29792" y="1729203"/>
                  <a:pt x="-23575" y="1544688"/>
                  <a:pt x="0" y="1188928"/>
                </a:cubicBezTo>
                <a:cubicBezTo>
                  <a:pt x="23575" y="833168"/>
                  <a:pt x="-27524" y="796518"/>
                  <a:pt x="0" y="594464"/>
                </a:cubicBezTo>
                <a:cubicBezTo>
                  <a:pt x="27524" y="392410"/>
                  <a:pt x="-5016" y="195044"/>
                  <a:pt x="0" y="0"/>
                </a:cubicBezTo>
                <a:close/>
              </a:path>
              <a:path w="2317885" h="3302578" extrusionOk="0">
                <a:moveTo>
                  <a:pt x="0" y="0"/>
                </a:moveTo>
                <a:cubicBezTo>
                  <a:pt x="271451" y="-12655"/>
                  <a:pt x="336306" y="-13682"/>
                  <a:pt x="579471" y="0"/>
                </a:cubicBezTo>
                <a:cubicBezTo>
                  <a:pt x="822636" y="13682"/>
                  <a:pt x="993401" y="5763"/>
                  <a:pt x="1205300" y="0"/>
                </a:cubicBezTo>
                <a:cubicBezTo>
                  <a:pt x="1417199" y="-5763"/>
                  <a:pt x="1498788" y="-13246"/>
                  <a:pt x="1738414" y="0"/>
                </a:cubicBezTo>
                <a:cubicBezTo>
                  <a:pt x="1978040" y="13246"/>
                  <a:pt x="2048989" y="-20818"/>
                  <a:pt x="2317885" y="0"/>
                </a:cubicBezTo>
                <a:cubicBezTo>
                  <a:pt x="2323593" y="245154"/>
                  <a:pt x="2313393" y="393590"/>
                  <a:pt x="2317885" y="693541"/>
                </a:cubicBezTo>
                <a:cubicBezTo>
                  <a:pt x="2322377" y="993492"/>
                  <a:pt x="2317954" y="1033378"/>
                  <a:pt x="2317885" y="1254980"/>
                </a:cubicBezTo>
                <a:cubicBezTo>
                  <a:pt x="2317816" y="1476582"/>
                  <a:pt x="2330428" y="1608639"/>
                  <a:pt x="2317885" y="1948521"/>
                </a:cubicBezTo>
                <a:cubicBezTo>
                  <a:pt x="2305342" y="2288403"/>
                  <a:pt x="2341662" y="2376523"/>
                  <a:pt x="2317885" y="2675088"/>
                </a:cubicBezTo>
                <a:cubicBezTo>
                  <a:pt x="2294108" y="2973653"/>
                  <a:pt x="2323369" y="3079178"/>
                  <a:pt x="2317885" y="3302578"/>
                </a:cubicBezTo>
                <a:cubicBezTo>
                  <a:pt x="2036099" y="3276395"/>
                  <a:pt x="2009702" y="3306012"/>
                  <a:pt x="1715235" y="3302578"/>
                </a:cubicBezTo>
                <a:cubicBezTo>
                  <a:pt x="1420768" y="3299145"/>
                  <a:pt x="1398985" y="3285865"/>
                  <a:pt x="1182121" y="3302578"/>
                </a:cubicBezTo>
                <a:cubicBezTo>
                  <a:pt x="965257" y="3319291"/>
                  <a:pt x="727736" y="3330177"/>
                  <a:pt x="556292" y="3302578"/>
                </a:cubicBezTo>
                <a:cubicBezTo>
                  <a:pt x="384848" y="3274979"/>
                  <a:pt x="247188" y="3309844"/>
                  <a:pt x="0" y="3302578"/>
                </a:cubicBezTo>
                <a:cubicBezTo>
                  <a:pt x="21521" y="3039607"/>
                  <a:pt x="29866" y="2745683"/>
                  <a:pt x="0" y="2576011"/>
                </a:cubicBezTo>
                <a:cubicBezTo>
                  <a:pt x="-29866" y="2406339"/>
                  <a:pt x="-10903" y="2133896"/>
                  <a:pt x="0" y="1915495"/>
                </a:cubicBezTo>
                <a:cubicBezTo>
                  <a:pt x="10903" y="1697094"/>
                  <a:pt x="23368" y="1582477"/>
                  <a:pt x="0" y="1354057"/>
                </a:cubicBezTo>
                <a:cubicBezTo>
                  <a:pt x="-23368" y="1125637"/>
                  <a:pt x="11641" y="988636"/>
                  <a:pt x="0" y="726567"/>
                </a:cubicBezTo>
                <a:cubicBezTo>
                  <a:pt x="-11641" y="464498"/>
                  <a:pt x="14179" y="356230"/>
                  <a:pt x="0" y="0"/>
                </a:cubicBezTo>
                <a:close/>
              </a:path>
            </a:pathLst>
          </a:custGeom>
          <a:noFill/>
          <a:ln>
            <a:noFill/>
          </a:ln>
        </p:spPr>
      </p:pic>
      <p:sp>
        <p:nvSpPr>
          <p:cNvPr id="249" name="Google Shape;249;p35"/>
          <p:cNvSpPr txBox="1"/>
          <p:nvPr/>
        </p:nvSpPr>
        <p:spPr>
          <a:xfrm>
            <a:off x="107918" y="2930453"/>
            <a:ext cx="4674778" cy="1485137"/>
          </a:xfrm>
          <a:prstGeom prst="rect">
            <a:avLst/>
          </a:prstGeom>
          <a:noFill/>
          <a:ln>
            <a:noFill/>
          </a:ln>
        </p:spPr>
        <p:txBody>
          <a:bodyPr spcFirstLastPara="1" wrap="square" lIns="68569" tIns="34275" rIns="68569" bIns="34275" anchor="t" anchorCtr="0">
            <a:noAutofit/>
          </a:bodyPr>
          <a:lstStyle/>
          <a:p>
            <a:pPr>
              <a:lnSpc>
                <a:spcPct val="120000"/>
              </a:lnSpc>
              <a:buSzPts val="1350"/>
            </a:pPr>
            <a:r>
              <a:rPr lang="en-US" sz="1350" b="1" dirty="0"/>
              <a:t>Échantillonnages mondiaux 2017-2018, 2019, 2022, 2023, 2025</a:t>
            </a:r>
            <a:endParaRPr sz="1050" dirty="0"/>
          </a:p>
          <a:p>
            <a:pPr marL="201216" lvl="1" indent="-171450">
              <a:lnSpc>
                <a:spcPct val="120000"/>
              </a:lnSpc>
              <a:spcBef>
                <a:spcPts val="375"/>
              </a:spcBef>
              <a:buSzPts val="1200"/>
              <a:buFont typeface="Noto Sans Symbols"/>
              <a:buChar char="🡪"/>
            </a:pPr>
            <a:r>
              <a:rPr lang="en-US" sz="1200" dirty="0"/>
              <a:t>Accent mis principalement sur les ventes sur les plateformes en ligne</a:t>
            </a:r>
            <a:endParaRPr sz="1050" dirty="0"/>
          </a:p>
          <a:p>
            <a:pPr marL="171450" lvl="1" indent="-171450">
              <a:lnSpc>
                <a:spcPct val="120000"/>
              </a:lnSpc>
              <a:spcBef>
                <a:spcPts val="375"/>
              </a:spcBef>
              <a:buSzPts val="1200"/>
              <a:buFont typeface="Noto Sans Symbols"/>
              <a:buChar char="🡪"/>
            </a:pPr>
            <a:r>
              <a:rPr lang="en-US" sz="1200" dirty="0"/>
              <a:t>Plus de 1 000 produits testés, en collaboration avec plusieurs ONG partenaires du monde entier</a:t>
            </a:r>
          </a:p>
          <a:p>
            <a:pPr marL="171450" lvl="1" indent="-171450">
              <a:lnSpc>
                <a:spcPct val="120000"/>
              </a:lnSpc>
              <a:spcBef>
                <a:spcPts val="375"/>
              </a:spcBef>
              <a:buSzPts val="1200"/>
              <a:buFont typeface="Noto Sans Symbols"/>
              <a:buChar char="🡪"/>
            </a:pPr>
            <a:r>
              <a:rPr lang="en-US" sz="1200" dirty="0"/>
              <a:t>Provenant de plus de 40 plateformes </a:t>
            </a:r>
          </a:p>
          <a:p>
            <a:pPr marL="171450" lvl="1" indent="-171450">
              <a:lnSpc>
                <a:spcPct val="120000"/>
              </a:lnSpc>
              <a:spcBef>
                <a:spcPts val="375"/>
              </a:spcBef>
              <a:buSzPts val="1200"/>
              <a:buFont typeface="Noto Sans Symbols"/>
              <a:buChar char="🡪"/>
            </a:pPr>
            <a:r>
              <a:rPr lang="en-US" sz="1200" dirty="0"/>
              <a:t>Plus de 70 marques présentant une teneur en </a:t>
            </a:r>
            <a:r>
              <a:rPr lang="en-US" sz="1200" b="1" dirty="0">
                <a:solidFill>
                  <a:srgbClr val="FF0000"/>
                </a:solidFill>
              </a:rPr>
              <a:t>mercure supérieure à 1 ppm</a:t>
            </a:r>
            <a:r>
              <a:rPr lang="en-US" sz="1050" b="1" dirty="0"/>
              <a:t>.</a:t>
            </a:r>
            <a:endParaRPr lang="en-US" sz="1050" dirty="0"/>
          </a:p>
          <a:p>
            <a:pPr marL="171450" lvl="1" indent="-171450">
              <a:lnSpc>
                <a:spcPct val="120000"/>
              </a:lnSpc>
              <a:spcBef>
                <a:spcPts val="375"/>
              </a:spcBef>
              <a:buSzPts val="1200"/>
              <a:buFont typeface="Noto Sans Symbols"/>
              <a:buChar char="🡪"/>
            </a:pPr>
            <a:endParaRPr sz="1050" dirty="0"/>
          </a:p>
        </p:txBody>
      </p:sp>
      <p:pic>
        <p:nvPicPr>
          <p:cNvPr id="3" name="Google Shape;331;p41" descr="A poster of a hand mirror and a jar of cream&#10;&#10;Description automatically generated">
            <a:extLst>
              <a:ext uri="{FF2B5EF4-FFF2-40B4-BE49-F238E27FC236}">
                <a16:creationId xmlns:a16="http://schemas.microsoft.com/office/drawing/2014/main" id="{A6D88030-F196-AF14-02CE-4F330736B4E4}"/>
              </a:ext>
            </a:extLst>
          </p:cNvPr>
          <p:cNvPicPr preferRelativeResize="0"/>
          <p:nvPr/>
        </p:nvPicPr>
        <p:blipFill rotWithShape="1">
          <a:blip r:embed="rId8">
            <a:alphaModFix/>
          </a:blip>
          <a:srcRect/>
          <a:stretch/>
        </p:blipFill>
        <p:spPr>
          <a:xfrm rot="1113373">
            <a:off x="7716573" y="794616"/>
            <a:ext cx="1211535" cy="1542909"/>
          </a:xfrm>
          <a:prstGeom prst="rect">
            <a:avLst/>
          </a:prstGeom>
          <a:noFill/>
          <a:ln>
            <a:noFill/>
          </a:ln>
        </p:spPr>
      </p:pic>
      <p:sp>
        <p:nvSpPr>
          <p:cNvPr id="4" name="Google Shape;332;p41">
            <a:extLst>
              <a:ext uri="{FF2B5EF4-FFF2-40B4-BE49-F238E27FC236}">
                <a16:creationId xmlns:a16="http://schemas.microsoft.com/office/drawing/2014/main" id="{A3DAE83A-A313-3D45-E06B-FA368D1AD5C3}"/>
              </a:ext>
            </a:extLst>
          </p:cNvPr>
          <p:cNvSpPr txBox="1"/>
          <p:nvPr/>
        </p:nvSpPr>
        <p:spPr>
          <a:xfrm>
            <a:off x="7476024" y="1772913"/>
            <a:ext cx="1655072" cy="2647086"/>
          </a:xfrm>
          <a:prstGeom prst="rect">
            <a:avLst/>
          </a:prstGeom>
          <a:gradFill flip="none" rotWithShape="1">
            <a:gsLst>
              <a:gs pos="92000">
                <a:schemeClr val="bg1"/>
              </a:gs>
              <a:gs pos="0">
                <a:srgbClr val="FF9999"/>
              </a:gs>
            </a:gsLst>
            <a:lin ang="5400000" scaled="1"/>
            <a:tileRect/>
          </a:gradFill>
          <a:ln>
            <a:noFill/>
          </a:ln>
        </p:spPr>
        <p:txBody>
          <a:bodyPr spcFirstLastPara="1" wrap="square" lIns="68569" tIns="34275" rIns="68569" bIns="34275" anchor="t" anchorCtr="0">
            <a:normAutofit fontScale="25000" lnSpcReduction="20000"/>
          </a:bodyPr>
          <a:lstStyle/>
          <a:p>
            <a:pPr algn="ctr">
              <a:lnSpc>
                <a:spcPct val="120000"/>
              </a:lnSpc>
              <a:buSzPts val="1350"/>
            </a:pPr>
            <a:r>
              <a:rPr lang="en-US" sz="5400" b="1" dirty="0"/>
              <a:t>Enquête de l'EIA 2023 </a:t>
            </a:r>
          </a:p>
          <a:p>
            <a:pPr marL="214313" indent="-214313">
              <a:lnSpc>
                <a:spcPct val="120000"/>
              </a:lnSpc>
              <a:buSzPts val="1350"/>
              <a:buFont typeface="Wingdings" panose="05000000000000000000" pitchFamily="2" charset="2"/>
              <a:buChar char="v"/>
            </a:pPr>
            <a:r>
              <a:rPr lang="en-US" sz="4800" dirty="0"/>
              <a:t>Composés de mercure ajoutés dans les SLP</a:t>
            </a:r>
          </a:p>
          <a:p>
            <a:pPr marL="214313" indent="-214313">
              <a:lnSpc>
                <a:spcPct val="120000"/>
              </a:lnSpc>
              <a:spcBef>
                <a:spcPts val="750"/>
              </a:spcBef>
              <a:buSzPts val="1350"/>
              <a:buFont typeface="Wingdings" panose="05000000000000000000" pitchFamily="2" charset="2"/>
              <a:buChar char="v"/>
            </a:pPr>
            <a:r>
              <a:rPr lang="en-US" sz="4800" dirty="0"/>
              <a:t>Production en Thaïlande, en Jamaïque et au Pakistan</a:t>
            </a:r>
            <a:endParaRPr sz="4800" dirty="0"/>
          </a:p>
          <a:p>
            <a:pPr marL="214313" indent="-214313">
              <a:lnSpc>
                <a:spcPct val="120000"/>
              </a:lnSpc>
              <a:spcBef>
                <a:spcPts val="750"/>
              </a:spcBef>
              <a:buSzPts val="1350"/>
              <a:buFont typeface="Wingdings" panose="05000000000000000000" pitchFamily="2" charset="2"/>
              <a:buChar char="v"/>
            </a:pPr>
            <a:r>
              <a:rPr lang="en-US" sz="4800" dirty="0"/>
              <a:t>Ports de transit intermédiaires en Espagne, aux Émirats arabes unis et aux États-Unis.</a:t>
            </a:r>
            <a:endParaRPr sz="4800" dirty="0"/>
          </a:p>
        </p:txBody>
      </p:sp>
      <p:pic>
        <p:nvPicPr>
          <p:cNvPr id="5" name="Picture 4">
            <a:extLst>
              <a:ext uri="{FF2B5EF4-FFF2-40B4-BE49-F238E27FC236}">
                <a16:creationId xmlns:a16="http://schemas.microsoft.com/office/drawing/2014/main" id="{819DBA79-8C8E-A97C-046B-D00A458465B3}"/>
              </a:ext>
            </a:extLst>
          </p:cNvPr>
          <p:cNvPicPr>
            <a:picLocks noChangeAspect="1"/>
          </p:cNvPicPr>
          <p:nvPr/>
        </p:nvPicPr>
        <p:blipFill>
          <a:blip r:embed="rId9"/>
          <a:stretch>
            <a:fillRect/>
          </a:stretch>
        </p:blipFill>
        <p:spPr>
          <a:xfrm>
            <a:off x="4857381" y="926851"/>
            <a:ext cx="2656205" cy="2451281"/>
          </a:xfrm>
          <a:prstGeom prst="rect">
            <a:avLst/>
          </a:prstGeom>
        </p:spPr>
      </p:pic>
      <p:sp>
        <p:nvSpPr>
          <p:cNvPr id="6" name="TextBox 5">
            <a:extLst>
              <a:ext uri="{FF2B5EF4-FFF2-40B4-BE49-F238E27FC236}">
                <a16:creationId xmlns:a16="http://schemas.microsoft.com/office/drawing/2014/main" id="{EA83FAC0-6626-D13F-6F05-79D52916C605}"/>
              </a:ext>
            </a:extLst>
          </p:cNvPr>
          <p:cNvSpPr txBox="1"/>
          <p:nvPr/>
        </p:nvSpPr>
        <p:spPr>
          <a:xfrm>
            <a:off x="4950259" y="3544696"/>
            <a:ext cx="2273896" cy="1015663"/>
          </a:xfrm>
          <a:prstGeom prst="rect">
            <a:avLst/>
          </a:prstGeom>
          <a:noFill/>
        </p:spPr>
        <p:txBody>
          <a:bodyPr wrap="square">
            <a:spAutoFit/>
          </a:bodyPr>
          <a:lstStyle/>
          <a:p>
            <a:r>
              <a:rPr lang="en-US" sz="1200" b="1" dirty="0">
                <a:solidFill>
                  <a:srgbClr val="C00000"/>
                </a:solidFill>
                <a:hlinkClick r:id="rId10">
                  <a:extLst>
                    <a:ext uri="{A12FA001-AC4F-418D-AE19-62706E023703}">
                      <ahyp:hlinkClr xmlns:ahyp="http://schemas.microsoft.com/office/drawing/2018/hyperlinkcolor" val="tx"/>
                    </a:ext>
                  </a:extLst>
                </a:hlinkClick>
              </a:rPr>
              <a:t>Base de données ZMWG</a:t>
            </a:r>
            <a:r>
              <a:rPr lang="en-US" sz="1200" b="1" dirty="0">
                <a:solidFill>
                  <a:srgbClr val="92D050"/>
                </a:solidFill>
                <a:hlinkClick r:id="rId10">
                  <a:extLst>
                    <a:ext uri="{A12FA001-AC4F-418D-AE19-62706E023703}">
                      <ahyp:hlinkClr xmlns:ahyp="http://schemas.microsoft.com/office/drawing/2018/hyperlinkcolor" val="tx"/>
                    </a:ext>
                  </a:extLst>
                </a:hlinkClick>
              </a:rPr>
              <a:t> https://www.zeromercury.org/projects/mercury-added-skin-lightening-creams-campaign-database/</a:t>
            </a:r>
            <a:endParaRPr lang="en-BE" sz="1200" b="1" dirty="0">
              <a:solidFill>
                <a:srgbClr val="92D050"/>
              </a:solidFill>
            </a:endParaRPr>
          </a:p>
        </p:txBody>
      </p:sp>
      <p:pic>
        <p:nvPicPr>
          <p:cNvPr id="1026" name="Picture 2">
            <a:extLst>
              <a:ext uri="{FF2B5EF4-FFF2-40B4-BE49-F238E27FC236}">
                <a16:creationId xmlns:a16="http://schemas.microsoft.com/office/drawing/2014/main" id="{195BC786-F205-6DA1-B4DF-1E5C7DFD7A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9620" y="877874"/>
            <a:ext cx="1018461" cy="1440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0588876-D082-2FCB-4660-28DD9C3C4A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4422" y="1472171"/>
            <a:ext cx="1040845" cy="1472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p:nvPr/>
        </p:nvSpPr>
        <p:spPr>
          <a:xfrm>
            <a:off x="0" y="175834"/>
            <a:ext cx="9174839" cy="609243"/>
          </a:xfrm>
          <a:prstGeom prst="rect">
            <a:avLst/>
          </a:prstGeom>
          <a:solidFill>
            <a:schemeClr val="bg1">
              <a:lumMod val="75000"/>
            </a:schemeClr>
          </a:solidFill>
          <a:ln>
            <a:noFill/>
          </a:ln>
        </p:spPr>
        <p:txBody>
          <a:bodyPr spcFirstLastPara="1" wrap="square" lIns="68569" tIns="34275" rIns="68569" bIns="34275" anchor="ctr" anchorCtr="0">
            <a:noAutofit/>
          </a:bodyPr>
          <a:lstStyle/>
          <a:p>
            <a:pPr algn="ctr">
              <a:buClr>
                <a:schemeClr val="lt1"/>
              </a:buClr>
              <a:buSzPts val="900"/>
            </a:pPr>
            <a:endParaRPr sz="675">
              <a:solidFill>
                <a:srgbClr val="FFFFFF"/>
              </a:solidFill>
              <a:latin typeface="Calibri"/>
              <a:ea typeface="Calibri"/>
              <a:cs typeface="Calibri"/>
              <a:sym typeface="Calibri"/>
            </a:endParaRPr>
          </a:p>
        </p:txBody>
      </p:sp>
      <p:grpSp>
        <p:nvGrpSpPr>
          <p:cNvPr id="301" name="Google Shape;301;p40"/>
          <p:cNvGrpSpPr/>
          <p:nvPr/>
        </p:nvGrpSpPr>
        <p:grpSpPr>
          <a:xfrm>
            <a:off x="-4256" y="4440430"/>
            <a:ext cx="9144000" cy="829883"/>
            <a:chOff x="0" y="5498910"/>
            <a:chExt cx="12192000" cy="1597435"/>
          </a:xfrm>
        </p:grpSpPr>
        <p:pic>
          <p:nvPicPr>
            <p:cNvPr id="302" name="Google Shape;302;p40" descr="A picture containing knife, drawing&#10;&#10;Description automatically generated"/>
            <p:cNvPicPr preferRelativeResize="0"/>
            <p:nvPr/>
          </p:nvPicPr>
          <p:blipFill rotWithShape="1">
            <a:blip r:embed="rId3">
              <a:alphaModFix/>
            </a:blip>
            <a:srcRect/>
            <a:stretch/>
          </p:blipFill>
          <p:spPr>
            <a:xfrm rot="10800000">
              <a:off x="0" y="5498910"/>
              <a:ext cx="12192000" cy="1597435"/>
            </a:xfrm>
            <a:prstGeom prst="rect">
              <a:avLst/>
            </a:prstGeom>
            <a:noFill/>
            <a:ln>
              <a:noFill/>
            </a:ln>
          </p:spPr>
        </p:pic>
        <p:pic>
          <p:nvPicPr>
            <p:cNvPr id="303" name="Google Shape;303;p40" descr="zeromercury WG logo"/>
            <p:cNvPicPr preferRelativeResize="0"/>
            <p:nvPr/>
          </p:nvPicPr>
          <p:blipFill rotWithShape="1">
            <a:blip r:embed="rId4">
              <a:alphaModFix/>
            </a:blip>
            <a:srcRect/>
            <a:stretch/>
          </p:blipFill>
          <p:spPr>
            <a:xfrm>
              <a:off x="10464800" y="5869722"/>
              <a:ext cx="1587500" cy="826116"/>
            </a:xfrm>
            <a:prstGeom prst="rect">
              <a:avLst/>
            </a:prstGeom>
            <a:noFill/>
            <a:ln>
              <a:noFill/>
            </a:ln>
          </p:spPr>
        </p:pic>
      </p:grpSp>
      <p:sp>
        <p:nvSpPr>
          <p:cNvPr id="304" name="Google Shape;304;p40"/>
          <p:cNvSpPr txBox="1"/>
          <p:nvPr/>
        </p:nvSpPr>
        <p:spPr>
          <a:xfrm>
            <a:off x="1694934" y="255210"/>
            <a:ext cx="6018356" cy="465137"/>
          </a:xfrm>
          <a:prstGeom prst="rect">
            <a:avLst/>
          </a:prstGeom>
          <a:noFill/>
          <a:ln>
            <a:noFill/>
          </a:ln>
        </p:spPr>
        <p:txBody>
          <a:bodyPr spcFirstLastPara="1" wrap="square" lIns="68569" tIns="34275" rIns="68569" bIns="34275" anchor="t" anchorCtr="0">
            <a:noAutofit/>
          </a:bodyPr>
          <a:lstStyle/>
          <a:p>
            <a:pPr>
              <a:lnSpc>
                <a:spcPct val="90000"/>
              </a:lnSpc>
              <a:buClr>
                <a:srgbClr val="FFFFFF"/>
              </a:buClr>
              <a:buSzPct val="100000"/>
            </a:pPr>
            <a:r>
              <a:rPr lang="en-US" sz="2700" b="1" dirty="0">
                <a:solidFill>
                  <a:srgbClr val="FFFFFF"/>
                </a:solidFill>
                <a:latin typeface="+mj-lt"/>
                <a:ea typeface="Arial Rounded"/>
                <a:cs typeface="Arial Rounded"/>
                <a:sym typeface="Arial Rounded"/>
              </a:rPr>
              <a:t>Éléments pour une mise en œuvre efficace </a:t>
            </a:r>
            <a:endParaRPr sz="2700" dirty="0">
              <a:latin typeface="+mj-lt"/>
            </a:endParaRPr>
          </a:p>
        </p:txBody>
      </p:sp>
      <p:sp>
        <p:nvSpPr>
          <p:cNvPr id="305" name="Google Shape;305;p40"/>
          <p:cNvSpPr txBox="1"/>
          <p:nvPr/>
        </p:nvSpPr>
        <p:spPr>
          <a:xfrm>
            <a:off x="757786" y="1042303"/>
            <a:ext cx="3814214" cy="628166"/>
          </a:xfrm>
          <a:prstGeom prst="rect">
            <a:avLst/>
          </a:prstGeom>
          <a:noFill/>
          <a:ln>
            <a:noFill/>
          </a:ln>
        </p:spPr>
        <p:txBody>
          <a:bodyPr spcFirstLastPara="1" wrap="square" lIns="68569" tIns="34275" rIns="68569" bIns="34275" anchor="t" anchorCtr="0">
            <a:noAutofit/>
          </a:bodyPr>
          <a:lstStyle/>
          <a:p>
            <a:pPr>
              <a:lnSpc>
                <a:spcPct val="120000"/>
              </a:lnSpc>
              <a:buSzPts val="1350"/>
            </a:pPr>
            <a:r>
              <a:rPr lang="en-US" sz="1350" b="1" dirty="0"/>
              <a:t>Réglementations </a:t>
            </a:r>
            <a:r>
              <a:rPr lang="en-US" sz="1350" dirty="0"/>
              <a:t>(par exemple sur </a:t>
            </a:r>
            <a:r>
              <a:rPr lang="en-US" sz="1350" b="1" dirty="0"/>
              <a:t>la fabrication</a:t>
            </a:r>
            <a:r>
              <a:rPr lang="en-US" sz="1350" dirty="0"/>
              <a:t>, </a:t>
            </a:r>
            <a:r>
              <a:rPr lang="en-US" sz="1350" b="1" dirty="0"/>
              <a:t>le commerce, la vente</a:t>
            </a:r>
            <a:r>
              <a:rPr lang="en-US" sz="1350" dirty="0"/>
              <a:t>, l'étiquetage, les composés, </a:t>
            </a:r>
            <a:r>
              <a:rPr lang="en-US" sz="1350" b="1" dirty="0"/>
              <a:t>les services en ligne</a:t>
            </a:r>
            <a:r>
              <a:rPr lang="en-US" sz="1350" dirty="0"/>
              <a:t>)</a:t>
            </a:r>
            <a:endParaRPr lang="en-US" sz="1350" b="1" dirty="0"/>
          </a:p>
          <a:p>
            <a:pPr marL="214313" indent="-214313">
              <a:lnSpc>
                <a:spcPct val="120000"/>
              </a:lnSpc>
              <a:buSzPts val="1350"/>
              <a:buFont typeface="Arial" panose="020B0604020202020204" pitchFamily="34" charset="0"/>
              <a:buChar char="•"/>
            </a:pPr>
            <a:endParaRPr lang="en-US" sz="1350" b="1" dirty="0"/>
          </a:p>
          <a:p>
            <a:pPr marL="214313" indent="-214313">
              <a:lnSpc>
                <a:spcPct val="120000"/>
              </a:lnSpc>
              <a:buSzPts val="1350"/>
              <a:buFont typeface="Arial" panose="020B0604020202020204" pitchFamily="34" charset="0"/>
              <a:buChar char="•"/>
            </a:pPr>
            <a:endParaRPr sz="1050" dirty="0"/>
          </a:p>
        </p:txBody>
      </p:sp>
      <p:sp>
        <p:nvSpPr>
          <p:cNvPr id="5" name="Google Shape;309;p40">
            <a:extLst>
              <a:ext uri="{FF2B5EF4-FFF2-40B4-BE49-F238E27FC236}">
                <a16:creationId xmlns:a16="http://schemas.microsoft.com/office/drawing/2014/main" id="{8E69466B-1750-8222-0F11-A294D9C0E99F}"/>
              </a:ext>
            </a:extLst>
          </p:cNvPr>
          <p:cNvSpPr txBox="1"/>
          <p:nvPr/>
        </p:nvSpPr>
        <p:spPr>
          <a:xfrm>
            <a:off x="776732" y="1741842"/>
            <a:ext cx="3814214" cy="829908"/>
          </a:xfrm>
          <a:prstGeom prst="rect">
            <a:avLst/>
          </a:prstGeom>
          <a:noFill/>
          <a:ln>
            <a:noFill/>
          </a:ln>
        </p:spPr>
        <p:txBody>
          <a:bodyPr spcFirstLastPara="1" wrap="square" lIns="68569" tIns="34275" rIns="68569" bIns="34275" anchor="t" anchorCtr="0">
            <a:noAutofit/>
          </a:bodyPr>
          <a:lstStyle/>
          <a:p>
            <a:pPr>
              <a:lnSpc>
                <a:spcPct val="120000"/>
              </a:lnSpc>
              <a:buSzPts val="1350"/>
            </a:pPr>
            <a:r>
              <a:rPr lang="en-US" sz="1350" b="1" dirty="0"/>
              <a:t>Avis, listes de produits interdits </a:t>
            </a:r>
            <a:r>
              <a:rPr lang="en-US" sz="1350" dirty="0"/>
              <a:t>(par exemple, listes de produits à retenir ou avis nationaux/régionaux, systèmes d'alerte)</a:t>
            </a:r>
          </a:p>
          <a:p>
            <a:pPr>
              <a:lnSpc>
                <a:spcPct val="120000"/>
              </a:lnSpc>
              <a:buSzPts val="1350"/>
            </a:pPr>
            <a:endParaRPr lang="en-US" sz="1050" dirty="0"/>
          </a:p>
          <a:p>
            <a:pPr marL="214313" indent="-214313">
              <a:lnSpc>
                <a:spcPct val="120000"/>
              </a:lnSpc>
              <a:spcBef>
                <a:spcPts val="750"/>
              </a:spcBef>
              <a:buSzPts val="1350"/>
              <a:buFont typeface="Arial"/>
              <a:buChar char="•"/>
            </a:pPr>
            <a:endParaRPr sz="1050" dirty="0"/>
          </a:p>
        </p:txBody>
      </p:sp>
      <p:pic>
        <p:nvPicPr>
          <p:cNvPr id="9" name="Graphic 8" descr="Document with solid fill">
            <a:extLst>
              <a:ext uri="{FF2B5EF4-FFF2-40B4-BE49-F238E27FC236}">
                <a16:creationId xmlns:a16="http://schemas.microsoft.com/office/drawing/2014/main" id="{E2319459-D4B4-F151-517C-4E993ED76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32" y="1016165"/>
            <a:ext cx="685800" cy="685800"/>
          </a:xfrm>
          <a:prstGeom prst="rect">
            <a:avLst/>
          </a:prstGeom>
        </p:spPr>
      </p:pic>
      <p:pic>
        <p:nvPicPr>
          <p:cNvPr id="13" name="Graphic 12" descr="Clipboard Checked with solid fill">
            <a:extLst>
              <a:ext uri="{FF2B5EF4-FFF2-40B4-BE49-F238E27FC236}">
                <a16:creationId xmlns:a16="http://schemas.microsoft.com/office/drawing/2014/main" id="{8B6831F6-3D80-4843-7A5A-25D2AC5A0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60" y="1760569"/>
            <a:ext cx="685800" cy="685800"/>
          </a:xfrm>
          <a:prstGeom prst="rect">
            <a:avLst/>
          </a:prstGeom>
        </p:spPr>
      </p:pic>
      <p:sp>
        <p:nvSpPr>
          <p:cNvPr id="14" name="Google Shape;306;p40"/>
          <p:cNvSpPr txBox="1"/>
          <p:nvPr/>
        </p:nvSpPr>
        <p:spPr>
          <a:xfrm>
            <a:off x="776732" y="2575440"/>
            <a:ext cx="3718727" cy="568037"/>
          </a:xfrm>
          <a:prstGeom prst="rect">
            <a:avLst/>
          </a:prstGeom>
          <a:noFill/>
          <a:ln>
            <a:noFill/>
          </a:ln>
        </p:spPr>
        <p:txBody>
          <a:bodyPr spcFirstLastPara="1" wrap="square" lIns="68569" tIns="34275" rIns="68569" bIns="34275" anchor="t" anchorCtr="0">
            <a:noAutofit/>
          </a:bodyPr>
          <a:lstStyle/>
          <a:p>
            <a:pPr>
              <a:lnSpc>
                <a:spcPct val="120000"/>
              </a:lnSpc>
              <a:buSzPts val="1350"/>
            </a:pPr>
            <a:r>
              <a:rPr lang="en-US" sz="1350" b="1" dirty="0"/>
              <a:t>Octroi de licences aux fabricants et homologation des ingrédients des produits</a:t>
            </a:r>
            <a:endParaRPr sz="1350" dirty="0"/>
          </a:p>
          <a:p>
            <a:pPr>
              <a:lnSpc>
                <a:spcPct val="120000"/>
              </a:lnSpc>
              <a:spcBef>
                <a:spcPts val="750"/>
              </a:spcBef>
              <a:buSzPts val="1200"/>
            </a:pPr>
            <a:endParaRPr sz="1200" b="1" dirty="0">
              <a:latin typeface="Play"/>
              <a:ea typeface="Play"/>
              <a:cs typeface="Play"/>
              <a:sym typeface="Play"/>
            </a:endParaRPr>
          </a:p>
        </p:txBody>
      </p:sp>
      <p:pic>
        <p:nvPicPr>
          <p:cNvPr id="16" name="Graphic 15" descr="No sign with solid fill">
            <a:extLst>
              <a:ext uri="{FF2B5EF4-FFF2-40B4-BE49-F238E27FC236}">
                <a16:creationId xmlns:a16="http://schemas.microsoft.com/office/drawing/2014/main" id="{0FD68F98-A24C-FCC4-AB03-21864C2E00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39" y="2445494"/>
            <a:ext cx="685800" cy="685800"/>
          </a:xfrm>
          <a:prstGeom prst="rect">
            <a:avLst/>
          </a:prstGeom>
        </p:spPr>
      </p:pic>
      <p:sp>
        <p:nvSpPr>
          <p:cNvPr id="17" name="Google Shape;309;p40">
            <a:extLst>
              <a:ext uri="{FF2B5EF4-FFF2-40B4-BE49-F238E27FC236}">
                <a16:creationId xmlns:a16="http://schemas.microsoft.com/office/drawing/2014/main" id="{7A4D7F33-3B58-D7B3-3B76-F7468EF8008A}"/>
              </a:ext>
            </a:extLst>
          </p:cNvPr>
          <p:cNvSpPr txBox="1"/>
          <p:nvPr/>
        </p:nvSpPr>
        <p:spPr>
          <a:xfrm>
            <a:off x="742011" y="3181075"/>
            <a:ext cx="3610440" cy="802446"/>
          </a:xfrm>
          <a:prstGeom prst="rect">
            <a:avLst/>
          </a:prstGeom>
          <a:noFill/>
          <a:ln>
            <a:noFill/>
          </a:ln>
        </p:spPr>
        <p:txBody>
          <a:bodyPr spcFirstLastPara="1" wrap="square" lIns="68569" tIns="34275" rIns="68569" bIns="34275" anchor="t" anchorCtr="0">
            <a:noAutofit/>
          </a:bodyPr>
          <a:lstStyle/>
          <a:p>
            <a:pPr>
              <a:lnSpc>
                <a:spcPct val="120000"/>
              </a:lnSpc>
              <a:buSzPts val="1350"/>
            </a:pPr>
            <a:r>
              <a:rPr lang="en-US" sz="1350" b="1" dirty="0"/>
              <a:t>Application de la réglementation / Inspections </a:t>
            </a:r>
            <a:r>
              <a:rPr lang="en-US" sz="1350" dirty="0"/>
              <a:t>(par exemple, mandats clairs, responsabilités, inspections formalisées, renforcement des capacités)</a:t>
            </a:r>
          </a:p>
          <a:p>
            <a:pPr marL="214313" indent="-214313">
              <a:lnSpc>
                <a:spcPct val="120000"/>
              </a:lnSpc>
              <a:spcBef>
                <a:spcPts val="750"/>
              </a:spcBef>
              <a:buSzPts val="1350"/>
              <a:buFont typeface="Arial"/>
              <a:buChar char="•"/>
            </a:pPr>
            <a:endParaRPr sz="1050" dirty="0"/>
          </a:p>
          <a:p>
            <a:pPr marL="214313" indent="-214313">
              <a:lnSpc>
                <a:spcPct val="120000"/>
              </a:lnSpc>
              <a:spcBef>
                <a:spcPts val="750"/>
              </a:spcBef>
              <a:buSzPts val="1350"/>
              <a:buFont typeface="Arial"/>
              <a:buChar char="•"/>
            </a:pPr>
            <a:endParaRPr sz="1050" dirty="0"/>
          </a:p>
        </p:txBody>
      </p:sp>
      <p:sp>
        <p:nvSpPr>
          <p:cNvPr id="18" name="Google Shape;309;p40">
            <a:extLst>
              <a:ext uri="{FF2B5EF4-FFF2-40B4-BE49-F238E27FC236}">
                <a16:creationId xmlns:a16="http://schemas.microsoft.com/office/drawing/2014/main" id="{1A6B3775-4123-961B-D883-4E8852B044B6}"/>
              </a:ext>
            </a:extLst>
          </p:cNvPr>
          <p:cNvSpPr txBox="1"/>
          <p:nvPr/>
        </p:nvSpPr>
        <p:spPr>
          <a:xfrm>
            <a:off x="740961" y="4036266"/>
            <a:ext cx="3672283" cy="386888"/>
          </a:xfrm>
          <a:prstGeom prst="rect">
            <a:avLst/>
          </a:prstGeom>
          <a:noFill/>
          <a:ln>
            <a:noFill/>
          </a:ln>
        </p:spPr>
        <p:txBody>
          <a:bodyPr spcFirstLastPara="1" wrap="square" lIns="68569" tIns="34275" rIns="68569" bIns="34275" anchor="t" anchorCtr="0">
            <a:noAutofit/>
          </a:bodyPr>
          <a:lstStyle/>
          <a:p>
            <a:pPr>
              <a:spcBef>
                <a:spcPts val="450"/>
              </a:spcBef>
              <a:buSzPts val="1350"/>
            </a:pPr>
            <a:r>
              <a:rPr lang="en-US" sz="1350" b="1" dirty="0"/>
              <a:t>Pénalités et sanctions</a:t>
            </a:r>
            <a:endParaRPr sz="1050" dirty="0"/>
          </a:p>
          <a:p>
            <a:pPr marL="214313" indent="-214313">
              <a:lnSpc>
                <a:spcPct val="120000"/>
              </a:lnSpc>
              <a:spcBef>
                <a:spcPts val="750"/>
              </a:spcBef>
              <a:buSzPts val="1350"/>
              <a:buFont typeface="Arial"/>
              <a:buChar char="•"/>
            </a:pPr>
            <a:endParaRPr sz="1050" dirty="0"/>
          </a:p>
        </p:txBody>
      </p:sp>
      <p:pic>
        <p:nvPicPr>
          <p:cNvPr id="20" name="Graphic 19" descr="Police male with solid fill">
            <a:extLst>
              <a:ext uri="{FF2B5EF4-FFF2-40B4-BE49-F238E27FC236}">
                <a16:creationId xmlns:a16="http://schemas.microsoft.com/office/drawing/2014/main" id="{EA5ADF3B-EA6D-BFEF-4105-BAE566C2E6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3233025"/>
            <a:ext cx="685800" cy="685800"/>
          </a:xfrm>
          <a:prstGeom prst="rect">
            <a:avLst/>
          </a:prstGeom>
        </p:spPr>
      </p:pic>
      <p:pic>
        <p:nvPicPr>
          <p:cNvPr id="22" name="Graphic 21" descr="Money envelope with solid fill">
            <a:extLst>
              <a:ext uri="{FF2B5EF4-FFF2-40B4-BE49-F238E27FC236}">
                <a16:creationId xmlns:a16="http://schemas.microsoft.com/office/drawing/2014/main" id="{BCBDE2D9-E696-2B9D-67B6-B0D0B84B73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06248">
            <a:off x="0" y="3897799"/>
            <a:ext cx="685800" cy="685800"/>
          </a:xfrm>
          <a:prstGeom prst="rect">
            <a:avLst/>
          </a:prstGeom>
        </p:spPr>
      </p:pic>
      <p:pic>
        <p:nvPicPr>
          <p:cNvPr id="3" name="Graphic 2" descr="Advertising with solid fill">
            <a:extLst>
              <a:ext uri="{FF2B5EF4-FFF2-40B4-BE49-F238E27FC236}">
                <a16:creationId xmlns:a16="http://schemas.microsoft.com/office/drawing/2014/main" id="{D635356F-B11C-E824-B089-C609F9140F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274" y="4481316"/>
            <a:ext cx="568037" cy="568037"/>
          </a:xfrm>
          <a:prstGeom prst="rect">
            <a:avLst/>
          </a:prstGeom>
        </p:spPr>
      </p:pic>
      <p:sp>
        <p:nvSpPr>
          <p:cNvPr id="4" name="Google Shape;309;p40">
            <a:extLst>
              <a:ext uri="{FF2B5EF4-FFF2-40B4-BE49-F238E27FC236}">
                <a16:creationId xmlns:a16="http://schemas.microsoft.com/office/drawing/2014/main" id="{3BCA07AF-E666-0FA4-E07F-1B3936A0F42B}"/>
              </a:ext>
            </a:extLst>
          </p:cNvPr>
          <p:cNvSpPr txBox="1"/>
          <p:nvPr/>
        </p:nvSpPr>
        <p:spPr>
          <a:xfrm>
            <a:off x="707075" y="4505125"/>
            <a:ext cx="3482006" cy="352409"/>
          </a:xfrm>
          <a:prstGeom prst="rect">
            <a:avLst/>
          </a:prstGeom>
          <a:noFill/>
          <a:ln>
            <a:noFill/>
          </a:ln>
        </p:spPr>
        <p:txBody>
          <a:bodyPr spcFirstLastPara="1" wrap="square" lIns="68569" tIns="34275" rIns="68569" bIns="34275" anchor="t" anchorCtr="0">
            <a:noAutofit/>
          </a:bodyPr>
          <a:lstStyle/>
          <a:p>
            <a:pPr>
              <a:spcAft>
                <a:spcPts val="450"/>
              </a:spcAft>
              <a:buSzPts val="1350"/>
            </a:pPr>
            <a:r>
              <a:rPr lang="en-US" sz="1350" b="1" dirty="0"/>
              <a:t>Publicité / Présentation et commercialisation</a:t>
            </a:r>
            <a:endParaRPr sz="1050" dirty="0"/>
          </a:p>
          <a:p>
            <a:pPr marL="214313" indent="-214313">
              <a:spcAft>
                <a:spcPts val="450"/>
              </a:spcAft>
              <a:buSzPts val="1350"/>
              <a:buFont typeface="Arial"/>
              <a:buChar char="•"/>
            </a:pPr>
            <a:endParaRPr sz="1050" dirty="0"/>
          </a:p>
        </p:txBody>
      </p:sp>
      <p:pic>
        <p:nvPicPr>
          <p:cNvPr id="2" name="Google Shape;196;p31" descr="A logo with blue and green colors&#10;&#10;Description automatically generated">
            <a:extLst>
              <a:ext uri="{FF2B5EF4-FFF2-40B4-BE49-F238E27FC236}">
                <a16:creationId xmlns:a16="http://schemas.microsoft.com/office/drawing/2014/main" id="{09F98D86-8B4D-2B55-B8AD-1E993A14573B}"/>
              </a:ext>
            </a:extLst>
          </p:cNvPr>
          <p:cNvPicPr preferRelativeResize="0"/>
          <p:nvPr/>
        </p:nvPicPr>
        <p:blipFill rotWithShape="1">
          <a:blip r:embed="rId17">
            <a:alphaModFix/>
          </a:blip>
          <a:srcRect/>
          <a:stretch/>
        </p:blipFill>
        <p:spPr>
          <a:xfrm>
            <a:off x="6965157" y="4685017"/>
            <a:ext cx="677506" cy="502427"/>
          </a:xfrm>
          <a:prstGeom prst="rect">
            <a:avLst/>
          </a:prstGeom>
          <a:noFill/>
          <a:ln>
            <a:noFill/>
          </a:ln>
        </p:spPr>
      </p:pic>
      <p:sp>
        <p:nvSpPr>
          <p:cNvPr id="6" name="Google Shape;315;p40">
            <a:extLst>
              <a:ext uri="{FF2B5EF4-FFF2-40B4-BE49-F238E27FC236}">
                <a16:creationId xmlns:a16="http://schemas.microsoft.com/office/drawing/2014/main" id="{7B4EC9F7-410C-0204-060C-1078674B6F62}"/>
              </a:ext>
            </a:extLst>
          </p:cNvPr>
          <p:cNvSpPr txBox="1"/>
          <p:nvPr/>
        </p:nvSpPr>
        <p:spPr>
          <a:xfrm>
            <a:off x="5223211" y="940520"/>
            <a:ext cx="3934133" cy="609242"/>
          </a:xfrm>
          <a:prstGeom prst="rect">
            <a:avLst/>
          </a:prstGeom>
          <a:noFill/>
          <a:ln>
            <a:noFill/>
          </a:ln>
        </p:spPr>
        <p:txBody>
          <a:bodyPr spcFirstLastPara="1" wrap="square" lIns="68569" tIns="34275" rIns="68569" bIns="34275" anchor="t" anchorCtr="0">
            <a:noAutofit/>
          </a:bodyPr>
          <a:lstStyle/>
          <a:p>
            <a:pPr>
              <a:lnSpc>
                <a:spcPct val="90000"/>
              </a:lnSpc>
              <a:spcBef>
                <a:spcPts val="750"/>
              </a:spcBef>
              <a:buClr>
                <a:schemeClr val="dk1"/>
              </a:buClr>
              <a:buSzPts val="2000"/>
            </a:pPr>
            <a:r>
              <a:rPr lang="en-US" sz="1350" b="1" dirty="0"/>
              <a:t>Collecte de données </a:t>
            </a:r>
            <a:r>
              <a:rPr lang="en-US" sz="1350" dirty="0"/>
              <a:t>(par exemple, sources, techniques de dépistage XRF, </a:t>
            </a:r>
            <a:r>
              <a:rPr lang="en-US" sz="1350" dirty="0" err="1"/>
              <a:t>etc.</a:t>
            </a:r>
            <a:r>
              <a:rPr lang="en-US" sz="1350" dirty="0"/>
              <a:t>, laboratoires) </a:t>
            </a:r>
            <a:endParaRPr lang="en-US" sz="1350" b="1" dirty="0"/>
          </a:p>
        </p:txBody>
      </p:sp>
      <p:pic>
        <p:nvPicPr>
          <p:cNvPr id="7" name="Graphic 6" descr="Statistics with solid fill">
            <a:extLst>
              <a:ext uri="{FF2B5EF4-FFF2-40B4-BE49-F238E27FC236}">
                <a16:creationId xmlns:a16="http://schemas.microsoft.com/office/drawing/2014/main" id="{FE30EF6A-C859-A49E-3A25-82E5FB110CF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495459" y="899085"/>
            <a:ext cx="685800" cy="685800"/>
          </a:xfrm>
          <a:prstGeom prst="rect">
            <a:avLst/>
          </a:prstGeom>
        </p:spPr>
      </p:pic>
      <p:sp>
        <p:nvSpPr>
          <p:cNvPr id="8" name="Google Shape;315;p40">
            <a:extLst>
              <a:ext uri="{FF2B5EF4-FFF2-40B4-BE49-F238E27FC236}">
                <a16:creationId xmlns:a16="http://schemas.microsoft.com/office/drawing/2014/main" id="{C7FDE44F-AE1F-4049-073C-1D69F5A0911F}"/>
              </a:ext>
            </a:extLst>
          </p:cNvPr>
          <p:cNvSpPr txBox="1"/>
          <p:nvPr/>
        </p:nvSpPr>
        <p:spPr>
          <a:xfrm>
            <a:off x="5238855" y="1649367"/>
            <a:ext cx="3673219" cy="760790"/>
          </a:xfrm>
          <a:prstGeom prst="rect">
            <a:avLst/>
          </a:prstGeom>
          <a:noFill/>
          <a:ln>
            <a:noFill/>
          </a:ln>
        </p:spPr>
        <p:txBody>
          <a:bodyPr spcFirstLastPara="1" wrap="square" lIns="68569" tIns="34275" rIns="68569" bIns="34275" anchor="t" anchorCtr="0">
            <a:noAutofit/>
          </a:bodyPr>
          <a:lstStyle/>
          <a:p>
            <a:pPr>
              <a:lnSpc>
                <a:spcPct val="90000"/>
              </a:lnSpc>
              <a:spcBef>
                <a:spcPts val="750"/>
              </a:spcBef>
              <a:buClr>
                <a:schemeClr val="dk1"/>
              </a:buClr>
              <a:buSzPts val="2000"/>
            </a:pPr>
            <a:r>
              <a:rPr lang="en-US" sz="1350" b="1" dirty="0"/>
              <a:t>Sensibilisation </a:t>
            </a:r>
            <a:r>
              <a:rPr lang="en-US" sz="1350" dirty="0"/>
              <a:t>(par exemple, informer les régulateurs, les professionnels de santé, les consommateurs, les milieux universitaires, les OSC) </a:t>
            </a:r>
            <a:endParaRPr lang="en-US" sz="1350" b="1" dirty="0"/>
          </a:p>
        </p:txBody>
      </p:sp>
      <p:pic>
        <p:nvPicPr>
          <p:cNvPr id="10" name="Graphic 9" descr="Lighthouse scene with solid fill">
            <a:extLst>
              <a:ext uri="{FF2B5EF4-FFF2-40B4-BE49-F238E27FC236}">
                <a16:creationId xmlns:a16="http://schemas.microsoft.com/office/drawing/2014/main" id="{2BEA0BC3-7899-4884-2DB4-26D43CDD5BB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09107" y="1701965"/>
            <a:ext cx="685800" cy="685800"/>
          </a:xfrm>
          <a:prstGeom prst="rect">
            <a:avLst/>
          </a:prstGeom>
        </p:spPr>
      </p:pic>
      <p:sp>
        <p:nvSpPr>
          <p:cNvPr id="11" name="Google Shape;315;p40">
            <a:extLst>
              <a:ext uri="{FF2B5EF4-FFF2-40B4-BE49-F238E27FC236}">
                <a16:creationId xmlns:a16="http://schemas.microsoft.com/office/drawing/2014/main" id="{8A1FAA34-C87A-654D-DAE6-E47AA16F36CD}"/>
              </a:ext>
            </a:extLst>
          </p:cNvPr>
          <p:cNvSpPr txBox="1"/>
          <p:nvPr/>
        </p:nvSpPr>
        <p:spPr>
          <a:xfrm>
            <a:off x="5285299" y="2410156"/>
            <a:ext cx="3391656" cy="936548"/>
          </a:xfrm>
          <a:prstGeom prst="rect">
            <a:avLst/>
          </a:prstGeom>
          <a:noFill/>
          <a:ln>
            <a:noFill/>
          </a:ln>
        </p:spPr>
        <p:txBody>
          <a:bodyPr spcFirstLastPara="1" wrap="square" lIns="68569" tIns="34275" rIns="68569" bIns="34275" anchor="t" anchorCtr="0">
            <a:noAutofit/>
          </a:bodyPr>
          <a:lstStyle/>
          <a:p>
            <a:pPr>
              <a:lnSpc>
                <a:spcPct val="90000"/>
              </a:lnSpc>
              <a:spcBef>
                <a:spcPts val="750"/>
              </a:spcBef>
              <a:buClr>
                <a:schemeClr val="dk1"/>
              </a:buClr>
              <a:buSzPts val="2000"/>
            </a:pPr>
            <a:r>
              <a:rPr lang="en-US" sz="1350" b="1" dirty="0"/>
              <a:t>Coopération intergouvernementale et interrégionale </a:t>
            </a:r>
            <a:r>
              <a:rPr lang="en-US" sz="1350" dirty="0"/>
              <a:t>(par exemple, responsabilités définies, coordination, police, douanes, harmonisation des lois, systèmes d'alerte</a:t>
            </a:r>
            <a:r>
              <a:rPr lang="en-US" sz="1350" dirty="0" err="1"/>
              <a:t>, etc.</a:t>
            </a:r>
            <a:r>
              <a:rPr lang="en-US" sz="1350" dirty="0"/>
              <a:t>) </a:t>
            </a:r>
          </a:p>
        </p:txBody>
      </p:sp>
      <p:pic>
        <p:nvPicPr>
          <p:cNvPr id="12" name="Graphic 11" descr="Group with solid fill">
            <a:extLst>
              <a:ext uri="{FF2B5EF4-FFF2-40B4-BE49-F238E27FC236}">
                <a16:creationId xmlns:a16="http://schemas.microsoft.com/office/drawing/2014/main" id="{71326F38-E6D5-379F-FD07-159A4A89D05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28147" y="2417425"/>
            <a:ext cx="685800" cy="685800"/>
          </a:xfrm>
          <a:prstGeom prst="rect">
            <a:avLst/>
          </a:prstGeom>
        </p:spPr>
      </p:pic>
      <p:sp>
        <p:nvSpPr>
          <p:cNvPr id="15" name="Google Shape;315;p40">
            <a:extLst>
              <a:ext uri="{FF2B5EF4-FFF2-40B4-BE49-F238E27FC236}">
                <a16:creationId xmlns:a16="http://schemas.microsoft.com/office/drawing/2014/main" id="{4E28CD14-AF80-11B9-E61B-B8A0DD06F24A}"/>
              </a:ext>
            </a:extLst>
          </p:cNvPr>
          <p:cNvSpPr txBox="1"/>
          <p:nvPr/>
        </p:nvSpPr>
        <p:spPr>
          <a:xfrm>
            <a:off x="5194908" y="3503882"/>
            <a:ext cx="3855050" cy="643748"/>
          </a:xfrm>
          <a:prstGeom prst="rect">
            <a:avLst/>
          </a:prstGeom>
          <a:noFill/>
          <a:ln>
            <a:noFill/>
          </a:ln>
        </p:spPr>
        <p:txBody>
          <a:bodyPr spcFirstLastPara="1" wrap="square" lIns="68569" tIns="34275" rIns="68569" bIns="34275" anchor="t" anchorCtr="0">
            <a:noAutofit/>
          </a:bodyPr>
          <a:lstStyle/>
          <a:p>
            <a:pPr>
              <a:lnSpc>
                <a:spcPct val="90000"/>
              </a:lnSpc>
              <a:spcBef>
                <a:spcPts val="750"/>
              </a:spcBef>
              <a:buClr>
                <a:schemeClr val="dk1"/>
              </a:buClr>
              <a:buSzPts val="2000"/>
            </a:pPr>
            <a:r>
              <a:rPr lang="en-US" sz="1350" b="1" dirty="0"/>
              <a:t>Commerce en ligne et accords volontaires ou engagements en matière de sécurité des produits (PSP) </a:t>
            </a:r>
            <a:r>
              <a:rPr lang="en-US" sz="1350" dirty="0"/>
              <a:t>(par exemple, réglementations – interdictions de vente, accords volontaires, engagements en matière de sécurité des produits, etc.)  </a:t>
            </a:r>
          </a:p>
        </p:txBody>
      </p:sp>
      <p:pic>
        <p:nvPicPr>
          <p:cNvPr id="19" name="Picture 2">
            <a:extLst>
              <a:ext uri="{FF2B5EF4-FFF2-40B4-BE49-F238E27FC236}">
                <a16:creationId xmlns:a16="http://schemas.microsoft.com/office/drawing/2014/main" id="{67A1EAEC-4CE6-994B-F10D-93FB3A004CE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0565345">
            <a:off x="4220506" y="3470963"/>
            <a:ext cx="814439" cy="81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84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494EC-3A8A-A985-B968-A8336192DFC6}"/>
              </a:ext>
            </a:extLst>
          </p:cNvPr>
          <p:cNvGrpSpPr/>
          <p:nvPr/>
        </p:nvGrpSpPr>
        <p:grpSpPr>
          <a:xfrm>
            <a:off x="0" y="4432489"/>
            <a:ext cx="9144000" cy="829883"/>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266120F3-65EF-2E3C-97A4-87068C040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6DDC00AD-6539-1633-AED5-07ADCC9DB8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131DE498-8082-25AE-1ABD-15E5AE4D6C66}"/>
              </a:ext>
            </a:extLst>
          </p:cNvPr>
          <p:cNvSpPr txBox="1">
            <a:spLocks/>
          </p:cNvSpPr>
          <p:nvPr/>
        </p:nvSpPr>
        <p:spPr>
          <a:xfrm>
            <a:off x="1122560" y="187679"/>
            <a:ext cx="7118985" cy="671513"/>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endParaRPr lang="en-US" sz="3300" b="1">
              <a:solidFill>
                <a:schemeClr val="tx1"/>
              </a:solidFill>
              <a:latin typeface="+mn-lt"/>
            </a:endParaRPr>
          </a:p>
        </p:txBody>
      </p:sp>
      <p:sp>
        <p:nvSpPr>
          <p:cNvPr id="3" name="Rectangle 1">
            <a:extLst>
              <a:ext uri="{FF2B5EF4-FFF2-40B4-BE49-F238E27FC236}">
                <a16:creationId xmlns:a16="http://schemas.microsoft.com/office/drawing/2014/main" id="{6E441813-A6A5-712A-DBE2-901AEAE9E0DE}"/>
              </a:ext>
            </a:extLst>
          </p:cNvPr>
          <p:cNvSpPr txBox="1">
            <a:spLocks noChangeArrowheads="1"/>
          </p:cNvSpPr>
          <p:nvPr/>
        </p:nvSpPr>
        <p:spPr>
          <a:xfrm>
            <a:off x="2526752" y="1271529"/>
            <a:ext cx="6145041" cy="2843461"/>
          </a:xfrm>
          <a:prstGeom prst="rect">
            <a:avLst/>
          </a:prstGeom>
        </p:spPr>
        <p:txBody>
          <a:bodyPr lIns="68580" tIns="34290" rIns="68580" bIns="34290" anchor="t">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500" dirty="0" err="1">
                <a:latin typeface="+mj-lt"/>
                <a:cs typeface="Arial"/>
              </a:rPr>
              <a:t>Interdire</a:t>
            </a:r>
            <a:r>
              <a:rPr lang="en-US" sz="1500" dirty="0">
                <a:latin typeface="+mj-lt"/>
                <a:cs typeface="Arial"/>
              </a:rPr>
              <a:t> la vente et </a:t>
            </a:r>
            <a:r>
              <a:rPr lang="en-US" sz="1500" dirty="0" err="1">
                <a:latin typeface="+mj-lt"/>
                <a:cs typeface="Arial"/>
              </a:rPr>
              <a:t>l'offre</a:t>
            </a:r>
            <a:r>
              <a:rPr lang="en-US" sz="1500" dirty="0">
                <a:latin typeface="+mj-lt"/>
                <a:cs typeface="Arial"/>
              </a:rPr>
              <a:t> de vente</a:t>
            </a:r>
          </a:p>
          <a:p>
            <a:r>
              <a:rPr lang="en-US" sz="1500" dirty="0">
                <a:latin typeface="+mj-lt"/>
                <a:cs typeface="Arial"/>
              </a:rPr>
              <a:t>Des </a:t>
            </a:r>
            <a:r>
              <a:rPr lang="en-US" sz="1500" dirty="0" err="1">
                <a:latin typeface="+mj-lt"/>
                <a:cs typeface="Arial"/>
              </a:rPr>
              <a:t>règles</a:t>
            </a:r>
            <a:r>
              <a:rPr lang="en-US" sz="1500" dirty="0">
                <a:latin typeface="+mj-lt"/>
                <a:cs typeface="Arial"/>
              </a:rPr>
              <a:t> </a:t>
            </a:r>
            <a:r>
              <a:rPr lang="en-US" sz="1500" dirty="0" err="1">
                <a:latin typeface="+mj-lt"/>
                <a:cs typeface="Arial"/>
              </a:rPr>
              <a:t>claires</a:t>
            </a:r>
            <a:r>
              <a:rPr lang="en-US" sz="1500" dirty="0">
                <a:latin typeface="+mj-lt"/>
                <a:cs typeface="Arial"/>
              </a:rPr>
              <a:t> </a:t>
            </a:r>
            <a:r>
              <a:rPr lang="en-US" sz="1500" dirty="0" err="1">
                <a:latin typeface="+mj-lt"/>
                <a:cs typeface="Arial"/>
              </a:rPr>
              <a:t>en</a:t>
            </a:r>
            <a:r>
              <a:rPr lang="en-US" sz="1500" dirty="0">
                <a:latin typeface="+mj-lt"/>
                <a:cs typeface="Arial"/>
              </a:rPr>
              <a:t> matière de </a:t>
            </a:r>
            <a:r>
              <a:rPr lang="en-US" sz="1500" dirty="0" err="1">
                <a:latin typeface="+mj-lt"/>
                <a:cs typeface="Arial"/>
              </a:rPr>
              <a:t>responsabilité</a:t>
            </a:r>
            <a:r>
              <a:rPr lang="en-US" sz="1500" dirty="0">
                <a:latin typeface="+mj-lt"/>
                <a:cs typeface="Arial"/>
              </a:rPr>
              <a:t> </a:t>
            </a:r>
            <a:r>
              <a:rPr lang="en-US" sz="1500" dirty="0" err="1">
                <a:latin typeface="+mj-lt"/>
                <a:cs typeface="Arial"/>
              </a:rPr>
              <a:t>doivent</a:t>
            </a:r>
            <a:r>
              <a:rPr lang="en-US" sz="1500" dirty="0">
                <a:latin typeface="+mj-lt"/>
                <a:cs typeface="Arial"/>
              </a:rPr>
              <a:t> </a:t>
            </a:r>
            <a:r>
              <a:rPr lang="en-US" sz="1500" dirty="0" err="1">
                <a:latin typeface="+mj-lt"/>
                <a:cs typeface="Arial"/>
              </a:rPr>
              <a:t>être</a:t>
            </a:r>
            <a:r>
              <a:rPr lang="en-US" sz="1500" dirty="0">
                <a:latin typeface="+mj-lt"/>
                <a:cs typeface="Arial"/>
              </a:rPr>
              <a:t> </a:t>
            </a:r>
            <a:r>
              <a:rPr lang="en-US" sz="1500" dirty="0" err="1">
                <a:latin typeface="+mj-lt"/>
                <a:cs typeface="Arial"/>
              </a:rPr>
              <a:t>établies</a:t>
            </a:r>
            <a:r>
              <a:rPr lang="en-US" sz="1500" dirty="0">
                <a:latin typeface="+mj-lt"/>
                <a:cs typeface="Arial"/>
              </a:rPr>
              <a:t> et </a:t>
            </a:r>
            <a:r>
              <a:rPr lang="en-US" sz="1500" dirty="0" err="1">
                <a:latin typeface="+mj-lt"/>
                <a:cs typeface="Arial"/>
              </a:rPr>
              <a:t>appliquées</a:t>
            </a:r>
            <a:r>
              <a:rPr lang="en-US" sz="1500" dirty="0">
                <a:latin typeface="+mj-lt"/>
                <a:cs typeface="Arial"/>
              </a:rPr>
              <a:t>, </a:t>
            </a:r>
            <a:r>
              <a:rPr lang="en-US" sz="1500" dirty="0" err="1">
                <a:latin typeface="+mj-lt"/>
                <a:cs typeface="Arial"/>
              </a:rPr>
              <a:t>assorties</a:t>
            </a:r>
            <a:r>
              <a:rPr lang="en-US" sz="1500" dirty="0">
                <a:latin typeface="+mj-lt"/>
                <a:cs typeface="Arial"/>
              </a:rPr>
              <a:t> de sanctions </a:t>
            </a:r>
            <a:r>
              <a:rPr lang="en-US" sz="1500" dirty="0" err="1">
                <a:latin typeface="+mj-lt"/>
                <a:cs typeface="Arial"/>
              </a:rPr>
              <a:t>sévères</a:t>
            </a:r>
            <a:r>
              <a:rPr lang="en-US" sz="1500" dirty="0">
                <a:latin typeface="+mj-lt"/>
                <a:cs typeface="Arial"/>
              </a:rPr>
              <a:t> </a:t>
            </a:r>
          </a:p>
          <a:p>
            <a:r>
              <a:rPr lang="en-US" sz="1500" dirty="0" err="1">
                <a:latin typeface="+mj-lt"/>
                <a:cs typeface="Arial"/>
              </a:rPr>
              <a:t>Plateformes</a:t>
            </a:r>
            <a:r>
              <a:rPr lang="en-US" sz="1500" dirty="0">
                <a:latin typeface="+mj-lt"/>
                <a:cs typeface="Arial"/>
              </a:rPr>
              <a:t> de commerce </a:t>
            </a:r>
            <a:r>
              <a:rPr lang="en-US" sz="1500" dirty="0" err="1">
                <a:latin typeface="+mj-lt"/>
                <a:cs typeface="Arial"/>
              </a:rPr>
              <a:t>électronique</a:t>
            </a:r>
            <a:r>
              <a:rPr lang="en-US" sz="1500" dirty="0">
                <a:latin typeface="+mj-lt"/>
                <a:cs typeface="Arial"/>
              </a:rPr>
              <a:t>  :</a:t>
            </a:r>
          </a:p>
          <a:p>
            <a:pPr lvl="1"/>
            <a:r>
              <a:rPr lang="en-US" sz="1500" dirty="0" err="1">
                <a:latin typeface="+mj-lt"/>
              </a:rPr>
              <a:t>doivent</a:t>
            </a:r>
            <a:r>
              <a:rPr lang="en-US" sz="1500" dirty="0">
                <a:latin typeface="+mj-lt"/>
              </a:rPr>
              <a:t> assumer la </a:t>
            </a:r>
            <a:r>
              <a:rPr lang="en-US" sz="1500" dirty="0" err="1">
                <a:latin typeface="+mj-lt"/>
              </a:rPr>
              <a:t>responsabilité</a:t>
            </a:r>
            <a:endParaRPr lang="en-US" sz="1500" dirty="0">
              <a:latin typeface="+mj-lt"/>
            </a:endParaRPr>
          </a:p>
          <a:p>
            <a:pPr lvl="1"/>
            <a:r>
              <a:rPr lang="en-US" sz="1500" dirty="0" err="1">
                <a:latin typeface="+mj-lt"/>
              </a:rPr>
              <a:t>doivent</a:t>
            </a:r>
            <a:r>
              <a:rPr lang="en-US" sz="1500" dirty="0">
                <a:latin typeface="+mj-lt"/>
              </a:rPr>
              <a:t> </a:t>
            </a:r>
            <a:r>
              <a:rPr lang="en-US" sz="1500" dirty="0" err="1">
                <a:latin typeface="+mj-lt"/>
              </a:rPr>
              <a:t>s'assurer</a:t>
            </a:r>
            <a:r>
              <a:rPr lang="en-US" sz="1500" dirty="0">
                <a:latin typeface="+mj-lt"/>
              </a:rPr>
              <a:t> </a:t>
            </a:r>
            <a:r>
              <a:rPr lang="en-US" sz="1500" dirty="0" err="1">
                <a:latin typeface="+mj-lt"/>
              </a:rPr>
              <a:t>que</a:t>
            </a:r>
            <a:r>
              <a:rPr lang="en-US" sz="1500" dirty="0">
                <a:latin typeface="+mj-lt"/>
              </a:rPr>
              <a:t> les </a:t>
            </a:r>
            <a:r>
              <a:rPr lang="en-US" sz="1500" dirty="0" err="1">
                <a:latin typeface="+mj-lt"/>
              </a:rPr>
              <a:t>vendeurs</a:t>
            </a:r>
            <a:r>
              <a:rPr lang="en-US" sz="1500" dirty="0">
                <a:latin typeface="+mj-lt"/>
              </a:rPr>
              <a:t> </a:t>
            </a:r>
            <a:r>
              <a:rPr lang="en-US" sz="1500" dirty="0" err="1">
                <a:latin typeface="+mj-lt"/>
              </a:rPr>
              <a:t>respectent</a:t>
            </a:r>
            <a:r>
              <a:rPr lang="en-US" sz="1500" dirty="0">
                <a:latin typeface="+mj-lt"/>
              </a:rPr>
              <a:t> la </a:t>
            </a:r>
            <a:r>
              <a:rPr lang="en-US" sz="1500" dirty="0" err="1">
                <a:latin typeface="+mj-lt"/>
              </a:rPr>
              <a:t>législation</a:t>
            </a:r>
            <a:r>
              <a:rPr lang="en-US" sz="1500" dirty="0">
                <a:latin typeface="+mj-lt"/>
              </a:rPr>
              <a:t> </a:t>
            </a:r>
            <a:r>
              <a:rPr lang="en-US" sz="1500" dirty="0" err="1">
                <a:latin typeface="+mj-lt"/>
              </a:rPr>
              <a:t>nationale</a:t>
            </a:r>
            <a:r>
              <a:rPr lang="en-US" sz="1500" dirty="0">
                <a:latin typeface="+mj-lt"/>
              </a:rPr>
              <a:t> </a:t>
            </a:r>
            <a:r>
              <a:rPr lang="en-US" sz="1500" dirty="0" err="1">
                <a:latin typeface="+mj-lt"/>
              </a:rPr>
              <a:t>en</a:t>
            </a:r>
            <a:r>
              <a:rPr lang="en-US" sz="1500" dirty="0">
                <a:latin typeface="+mj-lt"/>
              </a:rPr>
              <a:t> matière de santé et de sécurité (</a:t>
            </a:r>
            <a:r>
              <a:rPr lang="en-US" sz="1500" dirty="0" err="1">
                <a:latin typeface="+mj-lt"/>
              </a:rPr>
              <a:t>étiquetage</a:t>
            </a:r>
            <a:r>
              <a:rPr lang="en-US" sz="1500" dirty="0">
                <a:latin typeface="+mj-lt"/>
              </a:rPr>
              <a:t> correct, mention des </a:t>
            </a:r>
            <a:r>
              <a:rPr lang="en-US" sz="1500" dirty="0" err="1">
                <a:latin typeface="+mj-lt"/>
              </a:rPr>
              <a:t>ingrédients, etc.</a:t>
            </a:r>
            <a:r>
              <a:rPr lang="en-US" sz="1500" dirty="0">
                <a:latin typeface="+mj-lt"/>
              </a:rPr>
              <a:t>)</a:t>
            </a:r>
          </a:p>
          <a:p>
            <a:pPr lvl="1"/>
            <a:r>
              <a:rPr lang="en-US" sz="1500" dirty="0" err="1">
                <a:latin typeface="+mj-lt"/>
              </a:rPr>
              <a:t>devraient</a:t>
            </a:r>
            <a:r>
              <a:rPr lang="en-US" sz="1500" dirty="0">
                <a:latin typeface="+mj-lt"/>
              </a:rPr>
              <a:t> </a:t>
            </a:r>
            <a:r>
              <a:rPr lang="en-US" sz="1500" dirty="0" err="1">
                <a:latin typeface="+mj-lt"/>
              </a:rPr>
              <a:t>vérifier</a:t>
            </a:r>
            <a:r>
              <a:rPr lang="en-US" sz="1500" dirty="0">
                <a:latin typeface="+mj-lt"/>
              </a:rPr>
              <a:t> les </a:t>
            </a:r>
            <a:r>
              <a:rPr lang="en-US" sz="1500" dirty="0" err="1">
                <a:latin typeface="+mj-lt"/>
              </a:rPr>
              <a:t>vendeurs</a:t>
            </a:r>
            <a:r>
              <a:rPr lang="en-US" sz="1500" dirty="0">
                <a:latin typeface="+mj-lt"/>
              </a:rPr>
              <a:t> tiers étrangers et </a:t>
            </a:r>
            <a:r>
              <a:rPr lang="en-US" sz="1500" dirty="0" err="1">
                <a:latin typeface="+mj-lt"/>
              </a:rPr>
              <a:t>désigner</a:t>
            </a:r>
            <a:r>
              <a:rPr lang="en-US" sz="1500" dirty="0">
                <a:latin typeface="+mj-lt"/>
              </a:rPr>
              <a:t> un </a:t>
            </a:r>
            <a:r>
              <a:rPr lang="en-US" sz="1500" dirty="0" err="1">
                <a:latin typeface="+mj-lt"/>
              </a:rPr>
              <a:t>représentant</a:t>
            </a:r>
            <a:r>
              <a:rPr lang="en-US" sz="1500" dirty="0">
                <a:latin typeface="+mj-lt"/>
              </a:rPr>
              <a:t> </a:t>
            </a:r>
            <a:r>
              <a:rPr lang="en-US" sz="1500" dirty="0" err="1">
                <a:latin typeface="+mj-lt"/>
              </a:rPr>
              <a:t>légal</a:t>
            </a:r>
            <a:r>
              <a:rPr lang="en-US" sz="1500" dirty="0">
                <a:latin typeface="+mj-lt"/>
              </a:rPr>
              <a:t> dans </a:t>
            </a:r>
            <a:r>
              <a:rPr lang="en-US" sz="1500" dirty="0" err="1">
                <a:latin typeface="+mj-lt"/>
              </a:rPr>
              <a:t>leur</a:t>
            </a:r>
            <a:r>
              <a:rPr lang="en-US" sz="1500" dirty="0">
                <a:latin typeface="+mj-lt"/>
              </a:rPr>
              <a:t> pays </a:t>
            </a:r>
            <a:r>
              <a:rPr lang="en-US" sz="1500" dirty="0" err="1">
                <a:latin typeface="+mj-lt"/>
              </a:rPr>
              <a:t>d'origine</a:t>
            </a:r>
            <a:endParaRPr lang="en-US" sz="1500" dirty="0">
              <a:latin typeface="+mj-lt"/>
            </a:endParaRPr>
          </a:p>
          <a:p>
            <a:r>
              <a:rPr lang="en-US" sz="1500" dirty="0">
                <a:solidFill>
                  <a:schemeClr val="accent2">
                    <a:lumMod val="50000"/>
                  </a:schemeClr>
                </a:solidFill>
                <a:latin typeface="+mj-lt"/>
                <a:cs typeface="Arial"/>
              </a:rPr>
              <a:t>La </a:t>
            </a:r>
            <a:r>
              <a:rPr lang="en-US" sz="1500" dirty="0" err="1">
                <a:solidFill>
                  <a:schemeClr val="accent2">
                    <a:lumMod val="50000"/>
                  </a:schemeClr>
                </a:solidFill>
                <a:latin typeface="+mj-lt"/>
                <a:cs typeface="Arial"/>
              </a:rPr>
              <a:t>plupart</a:t>
            </a:r>
            <a:r>
              <a:rPr lang="en-US" sz="1500" dirty="0">
                <a:solidFill>
                  <a:schemeClr val="accent2">
                    <a:lumMod val="50000"/>
                  </a:schemeClr>
                </a:solidFill>
                <a:latin typeface="+mj-lt"/>
                <a:cs typeface="Arial"/>
              </a:rPr>
              <a:t> des places de </a:t>
            </a:r>
            <a:r>
              <a:rPr lang="en-US" sz="1500" dirty="0" err="1">
                <a:solidFill>
                  <a:schemeClr val="accent2">
                    <a:lumMod val="50000"/>
                  </a:schemeClr>
                </a:solidFill>
                <a:latin typeface="+mj-lt"/>
                <a:cs typeface="Arial"/>
              </a:rPr>
              <a:t>marché</a:t>
            </a:r>
            <a:r>
              <a:rPr lang="en-US" sz="1500" dirty="0">
                <a:solidFill>
                  <a:schemeClr val="accent2">
                    <a:lumMod val="50000"/>
                  </a:schemeClr>
                </a:solidFill>
                <a:latin typeface="+mj-lt"/>
                <a:cs typeface="Arial"/>
              </a:rPr>
              <a:t> </a:t>
            </a:r>
            <a:r>
              <a:rPr lang="en-US" sz="1500" dirty="0" err="1">
                <a:solidFill>
                  <a:schemeClr val="accent2">
                    <a:lumMod val="50000"/>
                  </a:schemeClr>
                </a:solidFill>
                <a:latin typeface="+mj-lt"/>
                <a:cs typeface="Arial"/>
              </a:rPr>
              <a:t>en</a:t>
            </a:r>
            <a:r>
              <a:rPr lang="en-US" sz="1500" dirty="0">
                <a:solidFill>
                  <a:schemeClr val="accent2">
                    <a:lumMod val="50000"/>
                  </a:schemeClr>
                </a:solidFill>
                <a:latin typeface="+mj-lt"/>
                <a:cs typeface="Arial"/>
              </a:rPr>
              <a:t> </a:t>
            </a:r>
            <a:r>
              <a:rPr lang="en-US" sz="1500" dirty="0" err="1">
                <a:solidFill>
                  <a:schemeClr val="accent2">
                    <a:lumMod val="50000"/>
                  </a:schemeClr>
                </a:solidFill>
                <a:latin typeface="+mj-lt"/>
                <a:cs typeface="Arial"/>
              </a:rPr>
              <a:t>ligne</a:t>
            </a:r>
            <a:r>
              <a:rPr lang="en-US" sz="1500" dirty="0">
                <a:solidFill>
                  <a:schemeClr val="accent2">
                    <a:lumMod val="50000"/>
                  </a:schemeClr>
                </a:solidFill>
                <a:latin typeface="+mj-lt"/>
                <a:cs typeface="Arial"/>
              </a:rPr>
              <a:t> </a:t>
            </a:r>
            <a:r>
              <a:rPr lang="en-US" sz="1500" dirty="0" err="1">
                <a:solidFill>
                  <a:schemeClr val="accent2">
                    <a:lumMod val="50000"/>
                  </a:schemeClr>
                </a:solidFill>
                <a:latin typeface="+mj-lt"/>
                <a:cs typeface="Arial"/>
              </a:rPr>
              <a:t>ont</a:t>
            </a:r>
            <a:r>
              <a:rPr lang="en-US" sz="1500" dirty="0">
                <a:solidFill>
                  <a:schemeClr val="accent2">
                    <a:lumMod val="50000"/>
                  </a:schemeClr>
                </a:solidFill>
                <a:latin typeface="+mj-lt"/>
                <a:cs typeface="Arial"/>
              </a:rPr>
              <a:t> mis </a:t>
            </a:r>
            <a:r>
              <a:rPr lang="en-US" sz="1500" dirty="0" err="1">
                <a:solidFill>
                  <a:schemeClr val="accent2">
                    <a:lumMod val="50000"/>
                  </a:schemeClr>
                </a:solidFill>
                <a:latin typeface="+mj-lt"/>
                <a:cs typeface="Arial"/>
              </a:rPr>
              <a:t>en</a:t>
            </a:r>
            <a:r>
              <a:rPr lang="en-US" sz="1500" dirty="0">
                <a:solidFill>
                  <a:schemeClr val="accent2">
                    <a:lumMod val="50000"/>
                  </a:schemeClr>
                </a:solidFill>
                <a:latin typeface="+mj-lt"/>
                <a:cs typeface="Arial"/>
              </a:rPr>
              <a:t> place des politiques de </a:t>
            </a:r>
            <a:r>
              <a:rPr lang="en-US" sz="1500" dirty="0" err="1">
                <a:solidFill>
                  <a:schemeClr val="accent2">
                    <a:lumMod val="50000"/>
                  </a:schemeClr>
                </a:solidFill>
                <a:latin typeface="+mj-lt"/>
                <a:cs typeface="Arial"/>
              </a:rPr>
              <a:t>produits</a:t>
            </a:r>
            <a:r>
              <a:rPr lang="en-US" sz="1500" dirty="0">
                <a:solidFill>
                  <a:schemeClr val="accent2">
                    <a:lumMod val="50000"/>
                  </a:schemeClr>
                </a:solidFill>
                <a:latin typeface="+mj-lt"/>
                <a:cs typeface="Arial"/>
              </a:rPr>
              <a:t> </a:t>
            </a:r>
            <a:r>
              <a:rPr lang="en-US" sz="1500" dirty="0" err="1">
                <a:solidFill>
                  <a:schemeClr val="accent2">
                    <a:lumMod val="50000"/>
                  </a:schemeClr>
                </a:solidFill>
                <a:latin typeface="+mj-lt"/>
                <a:cs typeface="Arial"/>
              </a:rPr>
              <a:t>prohibitives</a:t>
            </a:r>
            <a:endParaRPr lang="en-US" sz="1500">
              <a:solidFill>
                <a:schemeClr val="accent2">
                  <a:lumMod val="50000"/>
                </a:schemeClr>
              </a:solidFill>
              <a:latin typeface="+mj-lt"/>
              <a:cs typeface="Arial"/>
            </a:endParaRPr>
          </a:p>
          <a:p>
            <a:r>
              <a:rPr lang="en-US" sz="1500" dirty="0">
                <a:latin typeface="+mj-lt"/>
                <a:ea typeface="Calibri"/>
                <a:cs typeface="Arial"/>
              </a:rPr>
              <a:t>Il est important </a:t>
            </a:r>
            <a:r>
              <a:rPr lang="en-US" sz="1500" dirty="0" err="1">
                <a:latin typeface="+mj-lt"/>
                <a:ea typeface="Calibri"/>
                <a:cs typeface="Arial"/>
              </a:rPr>
              <a:t>d'amener</a:t>
            </a:r>
            <a:r>
              <a:rPr lang="en-US" sz="1500" dirty="0">
                <a:latin typeface="+mj-lt"/>
                <a:ea typeface="Calibri"/>
                <a:cs typeface="Arial"/>
              </a:rPr>
              <a:t> les </a:t>
            </a:r>
            <a:r>
              <a:rPr lang="en-US" sz="1500" dirty="0" err="1">
                <a:latin typeface="+mj-lt"/>
                <a:ea typeface="Calibri"/>
                <a:cs typeface="Arial"/>
              </a:rPr>
              <a:t>plateformes</a:t>
            </a:r>
            <a:r>
              <a:rPr lang="en-US" sz="1500" dirty="0">
                <a:latin typeface="+mj-lt"/>
                <a:ea typeface="Calibri"/>
                <a:cs typeface="Arial"/>
              </a:rPr>
              <a:t> à la table </a:t>
            </a:r>
            <a:r>
              <a:rPr lang="en-US" sz="1200" dirty="0">
                <a:latin typeface="+mj-lt"/>
                <a:ea typeface="Calibri"/>
                <a:cs typeface="Arial"/>
              </a:rPr>
              <a:t>des</a:t>
            </a:r>
            <a:r>
              <a:rPr lang="en-US" sz="1500" dirty="0">
                <a:latin typeface="+mj-lt"/>
                <a:ea typeface="Calibri"/>
                <a:cs typeface="Arial"/>
              </a:rPr>
              <a:t> </a:t>
            </a:r>
            <a:r>
              <a:rPr lang="en-US" sz="1500" dirty="0" err="1">
                <a:latin typeface="+mj-lt"/>
                <a:ea typeface="Calibri"/>
                <a:cs typeface="Arial"/>
              </a:rPr>
              <a:t>négociations</a:t>
            </a:r>
            <a:endParaRPr lang="en-US" sz="1500" dirty="0">
              <a:latin typeface="+mj-lt"/>
              <a:ea typeface="Calibri"/>
              <a:cs typeface="Arial"/>
            </a:endParaRPr>
          </a:p>
          <a:p>
            <a:endParaRPr lang="en-US" sz="1500" dirty="0"/>
          </a:p>
        </p:txBody>
      </p:sp>
      <p:sp>
        <p:nvSpPr>
          <p:cNvPr id="4" name="Rectangle 3">
            <a:extLst>
              <a:ext uri="{FF2B5EF4-FFF2-40B4-BE49-F238E27FC236}">
                <a16:creationId xmlns:a16="http://schemas.microsoft.com/office/drawing/2014/main" id="{81DF0500-47F7-F35C-002D-940DF9039A24}"/>
              </a:ext>
            </a:extLst>
          </p:cNvPr>
          <p:cNvSpPr/>
          <p:nvPr/>
        </p:nvSpPr>
        <p:spPr>
          <a:xfrm>
            <a:off x="0" y="142421"/>
            <a:ext cx="9144000" cy="70393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675"/>
          </a:p>
        </p:txBody>
      </p:sp>
      <p:sp>
        <p:nvSpPr>
          <p:cNvPr id="9" name="Title 1">
            <a:extLst>
              <a:ext uri="{FF2B5EF4-FFF2-40B4-BE49-F238E27FC236}">
                <a16:creationId xmlns:a16="http://schemas.microsoft.com/office/drawing/2014/main" id="{8F41C3A3-2B0E-6C72-45FA-3F9ABC3B6D4D}"/>
              </a:ext>
            </a:extLst>
          </p:cNvPr>
          <p:cNvSpPr txBox="1">
            <a:spLocks/>
          </p:cNvSpPr>
          <p:nvPr/>
        </p:nvSpPr>
        <p:spPr>
          <a:xfrm>
            <a:off x="870119" y="-16890"/>
            <a:ext cx="7674261" cy="79358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lumMod val="95000"/>
                  </a:schemeClr>
                </a:solidFill>
                <a:latin typeface="Arial" panose="020B0604020202020204" pitchFamily="34" charset="0"/>
                <a:cs typeface="Arial" panose="020B0604020202020204" pitchFamily="34" charset="0"/>
              </a:rPr>
              <a:t>Contrôle des ventes en ligne</a:t>
            </a:r>
          </a:p>
        </p:txBody>
      </p:sp>
      <p:pic>
        <p:nvPicPr>
          <p:cNvPr id="6" name="Google Shape;196;p31" descr="A logo with blue and green colors&#10;&#10;Description automatically generated">
            <a:extLst>
              <a:ext uri="{FF2B5EF4-FFF2-40B4-BE49-F238E27FC236}">
                <a16:creationId xmlns:a16="http://schemas.microsoft.com/office/drawing/2014/main" id="{4748A8A3-9E3F-81A1-5F4F-787AEA9314A6}"/>
              </a:ext>
            </a:extLst>
          </p:cNvPr>
          <p:cNvPicPr preferRelativeResize="0"/>
          <p:nvPr/>
        </p:nvPicPr>
        <p:blipFill rotWithShape="1">
          <a:blip r:embed="rId5">
            <a:alphaModFix/>
          </a:blip>
          <a:srcRect/>
          <a:stretch/>
        </p:blipFill>
        <p:spPr>
          <a:xfrm>
            <a:off x="6872287" y="4593994"/>
            <a:ext cx="770375" cy="593450"/>
          </a:xfrm>
          <a:prstGeom prst="rect">
            <a:avLst/>
          </a:prstGeom>
          <a:noFill/>
          <a:ln>
            <a:noFill/>
          </a:ln>
        </p:spPr>
      </p:pic>
      <p:pic>
        <p:nvPicPr>
          <p:cNvPr id="10" name="Picture 2" descr="Online courts are an opportunity for ...">
            <a:extLst>
              <a:ext uri="{FF2B5EF4-FFF2-40B4-BE49-F238E27FC236}">
                <a16:creationId xmlns:a16="http://schemas.microsoft.com/office/drawing/2014/main" id="{2A75256C-1F7A-F3ED-477F-51AB23E24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043" y="1099030"/>
            <a:ext cx="2062858" cy="12151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mazon Restricted Products: 2025 List ...">
            <a:extLst>
              <a:ext uri="{FF2B5EF4-FFF2-40B4-BE49-F238E27FC236}">
                <a16:creationId xmlns:a16="http://schemas.microsoft.com/office/drawing/2014/main" id="{B730B511-971D-D60A-858C-633463A17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08" y="3226210"/>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ce cream sold at Smart and Final and ...">
            <a:extLst>
              <a:ext uri="{FF2B5EF4-FFF2-40B4-BE49-F238E27FC236}">
                <a16:creationId xmlns:a16="http://schemas.microsoft.com/office/drawing/2014/main" id="{782144FB-B26C-3ED9-AF4F-763ACAB92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77359">
            <a:off x="391172" y="2312097"/>
            <a:ext cx="1462778" cy="81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CEB60-6F4C-60D9-8516-BA3088A2AF3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915265A-D19D-A64F-9EA4-F314125A4343}"/>
              </a:ext>
            </a:extLst>
          </p:cNvPr>
          <p:cNvGrpSpPr/>
          <p:nvPr/>
        </p:nvGrpSpPr>
        <p:grpSpPr>
          <a:xfrm>
            <a:off x="0" y="4432489"/>
            <a:ext cx="9144000" cy="829883"/>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A2E163C1-C358-9E82-B61D-65A01B17F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368536F9-A976-0C08-F5E4-12A6D0852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5C7A02CF-B10C-CE48-C8E4-DC74598464E4}"/>
              </a:ext>
            </a:extLst>
          </p:cNvPr>
          <p:cNvSpPr txBox="1">
            <a:spLocks/>
          </p:cNvSpPr>
          <p:nvPr/>
        </p:nvSpPr>
        <p:spPr>
          <a:xfrm>
            <a:off x="1122560" y="187679"/>
            <a:ext cx="7118985" cy="671513"/>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endParaRPr lang="en-US" sz="3300" b="1">
              <a:solidFill>
                <a:schemeClr val="tx1"/>
              </a:solidFill>
              <a:latin typeface="+mn-lt"/>
            </a:endParaRPr>
          </a:p>
        </p:txBody>
      </p:sp>
      <p:sp>
        <p:nvSpPr>
          <p:cNvPr id="3" name="Rectangle 1">
            <a:extLst>
              <a:ext uri="{FF2B5EF4-FFF2-40B4-BE49-F238E27FC236}">
                <a16:creationId xmlns:a16="http://schemas.microsoft.com/office/drawing/2014/main" id="{5662FE5F-C927-9856-80F7-52B8AEF496FD}"/>
              </a:ext>
            </a:extLst>
          </p:cNvPr>
          <p:cNvSpPr txBox="1">
            <a:spLocks noChangeArrowheads="1"/>
          </p:cNvSpPr>
          <p:nvPr/>
        </p:nvSpPr>
        <p:spPr>
          <a:xfrm>
            <a:off x="3939687" y="969333"/>
            <a:ext cx="4940465" cy="3637152"/>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500" dirty="0"/>
              <a:t>Listes des produits interdits </a:t>
            </a:r>
          </a:p>
          <a:p>
            <a:pPr lvl="1"/>
            <a:r>
              <a:rPr lang="en-US" sz="1350" dirty="0"/>
              <a:t>Pays africains (par exemple, Kenya, Ouganda, Gabon)</a:t>
            </a:r>
          </a:p>
          <a:p>
            <a:pPr lvl="1"/>
            <a:r>
              <a:rPr lang="en-US" sz="1350" dirty="0"/>
              <a:t>Portail « Safety Gate » de l'UE /  Portail mondial de l'OCDE</a:t>
            </a:r>
          </a:p>
          <a:p>
            <a:pPr lvl="1"/>
            <a:r>
              <a:rPr lang="en-US" sz="1350" dirty="0"/>
              <a:t>ASEAN </a:t>
            </a:r>
          </a:p>
          <a:p>
            <a:pPr lvl="1"/>
            <a:r>
              <a:rPr lang="en-US" sz="1350" dirty="0"/>
              <a:t>Base de données ZMWG </a:t>
            </a:r>
          </a:p>
          <a:p>
            <a:r>
              <a:rPr lang="en-US" sz="1500" dirty="0"/>
              <a:t>Il est important de les mettre à jour </a:t>
            </a:r>
          </a:p>
          <a:p>
            <a:r>
              <a:rPr lang="en-US" sz="1500" dirty="0"/>
              <a:t>Les autorités douanières, de surveillance du marché et de surveillance en ligne doivent également rechercher des mots-clés – les commerçants tentent de contourner les algorithmes : </a:t>
            </a:r>
          </a:p>
          <a:p>
            <a:pPr lvl="6">
              <a:buFont typeface="Wingdings" panose="05000000000000000000" pitchFamily="2" charset="2"/>
              <a:buChar char="Ø"/>
            </a:pPr>
            <a:r>
              <a:rPr lang="en-US" sz="1350" dirty="0"/>
              <a:t>Blanchiment    </a:t>
            </a:r>
          </a:p>
          <a:p>
            <a:pPr lvl="6">
              <a:buFont typeface="Wingdings" panose="05000000000000000000" pitchFamily="2" charset="2"/>
              <a:buChar char="Ø"/>
            </a:pPr>
            <a:r>
              <a:rPr lang="en-US" sz="1350" dirty="0"/>
              <a:t>Blanchiment</a:t>
            </a:r>
          </a:p>
          <a:p>
            <a:pPr lvl="6">
              <a:buFont typeface="Wingdings" panose="05000000000000000000" pitchFamily="2" charset="2"/>
              <a:buChar char="Ø"/>
            </a:pPr>
            <a:r>
              <a:rPr lang="en-US" sz="1350" dirty="0"/>
              <a:t>Blanchiment</a:t>
            </a:r>
          </a:p>
          <a:p>
            <a:pPr lvl="6">
              <a:buFont typeface="Wingdings" panose="05000000000000000000" pitchFamily="2" charset="2"/>
              <a:buChar char="Ø"/>
            </a:pPr>
            <a:r>
              <a:rPr lang="en-US" sz="1350" dirty="0"/>
              <a:t>Éclaircissement</a:t>
            </a:r>
          </a:p>
          <a:p>
            <a:pPr lvl="6">
              <a:buFont typeface="Wingdings" panose="05000000000000000000" pitchFamily="2" charset="2"/>
              <a:buChar char="Ø"/>
            </a:pPr>
            <a:r>
              <a:rPr lang="en-US" sz="1350" dirty="0"/>
              <a:t>Élimination des taches </a:t>
            </a:r>
          </a:p>
          <a:p>
            <a:pPr marL="1371600" lvl="4" indent="0">
              <a:buNone/>
            </a:pPr>
            <a:r>
              <a:rPr lang="en-US" sz="900" dirty="0"/>
              <a:t> </a:t>
            </a:r>
          </a:p>
          <a:p>
            <a:pPr lvl="4">
              <a:buFont typeface="Wingdings" panose="05000000000000000000" pitchFamily="2" charset="2"/>
              <a:buChar char="Ø"/>
            </a:pPr>
            <a:endParaRPr lang="en-US" sz="900" dirty="0"/>
          </a:p>
          <a:p>
            <a:pPr marL="0" indent="0">
              <a:buNone/>
            </a:pPr>
            <a:endParaRPr lang="en-US" sz="1500" i="1" dirty="0"/>
          </a:p>
          <a:p>
            <a:endParaRPr lang="en-US" sz="1500" dirty="0"/>
          </a:p>
        </p:txBody>
      </p:sp>
      <p:sp>
        <p:nvSpPr>
          <p:cNvPr id="4" name="Rectangle 3">
            <a:extLst>
              <a:ext uri="{FF2B5EF4-FFF2-40B4-BE49-F238E27FC236}">
                <a16:creationId xmlns:a16="http://schemas.microsoft.com/office/drawing/2014/main" id="{915D5C90-1F0B-AC5F-413C-395823DD143D}"/>
              </a:ext>
            </a:extLst>
          </p:cNvPr>
          <p:cNvSpPr/>
          <p:nvPr/>
        </p:nvSpPr>
        <p:spPr>
          <a:xfrm>
            <a:off x="0" y="142421"/>
            <a:ext cx="9144000" cy="70393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675"/>
          </a:p>
        </p:txBody>
      </p:sp>
      <p:sp>
        <p:nvSpPr>
          <p:cNvPr id="9" name="Title 1">
            <a:extLst>
              <a:ext uri="{FF2B5EF4-FFF2-40B4-BE49-F238E27FC236}">
                <a16:creationId xmlns:a16="http://schemas.microsoft.com/office/drawing/2014/main" id="{7152E539-81BD-BFAD-6273-525FB8B5A098}"/>
              </a:ext>
            </a:extLst>
          </p:cNvPr>
          <p:cNvSpPr txBox="1">
            <a:spLocks/>
          </p:cNvSpPr>
          <p:nvPr/>
        </p:nvSpPr>
        <p:spPr>
          <a:xfrm>
            <a:off x="870119" y="187680"/>
            <a:ext cx="7674261" cy="58901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chemeClr val="bg1">
                    <a:lumMod val="95000"/>
                  </a:schemeClr>
                </a:solidFill>
                <a:latin typeface="Arial" panose="020B0604020202020204" pitchFamily="34" charset="0"/>
                <a:cs typeface="Arial" panose="020B0604020202020204" pitchFamily="34" charset="0"/>
              </a:rPr>
              <a:t>Listes de produits interdits – mots-clés</a:t>
            </a:r>
          </a:p>
        </p:txBody>
      </p:sp>
      <p:pic>
        <p:nvPicPr>
          <p:cNvPr id="6" name="Google Shape;196;p31" descr="A logo with blue and green colors&#10;&#10;Description automatically generated">
            <a:extLst>
              <a:ext uri="{FF2B5EF4-FFF2-40B4-BE49-F238E27FC236}">
                <a16:creationId xmlns:a16="http://schemas.microsoft.com/office/drawing/2014/main" id="{6D5C3D13-1CAA-3A5C-C799-6C10E67827EF}"/>
              </a:ext>
            </a:extLst>
          </p:cNvPr>
          <p:cNvPicPr preferRelativeResize="0"/>
          <p:nvPr/>
        </p:nvPicPr>
        <p:blipFill rotWithShape="1">
          <a:blip r:embed="rId5">
            <a:alphaModFix/>
          </a:blip>
          <a:srcRect/>
          <a:stretch/>
        </p:blipFill>
        <p:spPr>
          <a:xfrm>
            <a:off x="6872287" y="4593994"/>
            <a:ext cx="770375" cy="593450"/>
          </a:xfrm>
          <a:prstGeom prst="rect">
            <a:avLst/>
          </a:prstGeom>
          <a:noFill/>
          <a:ln>
            <a:noFill/>
          </a:ln>
        </p:spPr>
      </p:pic>
      <p:pic>
        <p:nvPicPr>
          <p:cNvPr id="16" name="Picture 15">
            <a:extLst>
              <a:ext uri="{FF2B5EF4-FFF2-40B4-BE49-F238E27FC236}">
                <a16:creationId xmlns:a16="http://schemas.microsoft.com/office/drawing/2014/main" id="{A14620E9-B49D-99E4-0593-237B657138E0}"/>
              </a:ext>
            </a:extLst>
          </p:cNvPr>
          <p:cNvPicPr>
            <a:picLocks noChangeAspect="1"/>
          </p:cNvPicPr>
          <p:nvPr/>
        </p:nvPicPr>
        <p:blipFill>
          <a:blip r:embed="rId6"/>
          <a:stretch>
            <a:fillRect/>
          </a:stretch>
        </p:blipFill>
        <p:spPr>
          <a:xfrm rot="16200000">
            <a:off x="502576" y="507308"/>
            <a:ext cx="2923910" cy="3773767"/>
          </a:xfrm>
          <a:prstGeom prst="rect">
            <a:avLst/>
          </a:prstGeom>
          <a:ln w="28575" cmpd="sng">
            <a:solidFill>
              <a:srgbClr val="FF9999"/>
            </a:solidFill>
          </a:ln>
          <a:effectLst/>
        </p:spPr>
      </p:pic>
      <p:pic>
        <p:nvPicPr>
          <p:cNvPr id="10" name="Picture 9">
            <a:extLst>
              <a:ext uri="{FF2B5EF4-FFF2-40B4-BE49-F238E27FC236}">
                <a16:creationId xmlns:a16="http://schemas.microsoft.com/office/drawing/2014/main" id="{34F97149-AAD1-454C-0890-0D27ABAA013C}"/>
              </a:ext>
            </a:extLst>
          </p:cNvPr>
          <p:cNvPicPr>
            <a:picLocks noChangeAspect="1"/>
          </p:cNvPicPr>
          <p:nvPr/>
        </p:nvPicPr>
        <p:blipFill>
          <a:blip r:embed="rId7"/>
          <a:stretch>
            <a:fillRect/>
          </a:stretch>
        </p:blipFill>
        <p:spPr>
          <a:xfrm>
            <a:off x="1759724" y="4147171"/>
            <a:ext cx="3493461" cy="524839"/>
          </a:xfrm>
          <a:prstGeom prst="rect">
            <a:avLst/>
          </a:prstGeom>
        </p:spPr>
      </p:pic>
      <p:pic>
        <p:nvPicPr>
          <p:cNvPr id="2050" name="Picture 2" descr="Product Alerts | NMSO">
            <a:extLst>
              <a:ext uri="{FF2B5EF4-FFF2-40B4-BE49-F238E27FC236}">
                <a16:creationId xmlns:a16="http://schemas.microsoft.com/office/drawing/2014/main" id="{201398DC-A032-D05C-356A-3E4BB3505E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942029"/>
            <a:ext cx="1671452" cy="111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16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7" name="Google Shape;97;p17"/>
          <p:cNvGrpSpPr/>
          <p:nvPr/>
        </p:nvGrpSpPr>
        <p:grpSpPr>
          <a:xfrm>
            <a:off x="1125500" y="-140026"/>
            <a:ext cx="6893011" cy="1145954"/>
            <a:chOff x="0" y="-38100"/>
            <a:chExt cx="1276200" cy="191535"/>
          </a:xfrm>
        </p:grpSpPr>
        <p:sp>
          <p:nvSpPr>
            <p:cNvPr id="98" name="Google Shape;98;p17"/>
            <p:cNvSpPr/>
            <p:nvPr/>
          </p:nvSpPr>
          <p:spPr>
            <a:xfrm>
              <a:off x="0" y="0"/>
              <a:ext cx="1276137" cy="153435"/>
            </a:xfrm>
            <a:custGeom>
              <a:avLst/>
              <a:gdLst/>
              <a:ahLst/>
              <a:cxnLst/>
              <a:rect l="l" t="t" r="r" b="b"/>
              <a:pathLst>
                <a:path w="1276137" h="153435" extrusionOk="0">
                  <a:moveTo>
                    <a:pt x="76718" y="0"/>
                  </a:moveTo>
                  <a:lnTo>
                    <a:pt x="1199420" y="0"/>
                  </a:lnTo>
                  <a:cubicBezTo>
                    <a:pt x="1219767" y="0"/>
                    <a:pt x="1239280" y="8083"/>
                    <a:pt x="1253667" y="22470"/>
                  </a:cubicBezTo>
                  <a:cubicBezTo>
                    <a:pt x="1268055" y="36857"/>
                    <a:pt x="1276137" y="56371"/>
                    <a:pt x="1276137" y="76718"/>
                  </a:cubicBezTo>
                  <a:lnTo>
                    <a:pt x="1276137" y="76718"/>
                  </a:lnTo>
                  <a:cubicBezTo>
                    <a:pt x="1276137" y="97064"/>
                    <a:pt x="1268055" y="116578"/>
                    <a:pt x="1253667" y="130965"/>
                  </a:cubicBezTo>
                  <a:cubicBezTo>
                    <a:pt x="1239280" y="145353"/>
                    <a:pt x="1219767" y="153435"/>
                    <a:pt x="1199420" y="153435"/>
                  </a:cubicBezTo>
                  <a:lnTo>
                    <a:pt x="76718" y="153435"/>
                  </a:lnTo>
                  <a:cubicBezTo>
                    <a:pt x="56371" y="153435"/>
                    <a:pt x="36857" y="145353"/>
                    <a:pt x="22470" y="130965"/>
                  </a:cubicBezTo>
                  <a:cubicBezTo>
                    <a:pt x="8083" y="116578"/>
                    <a:pt x="0" y="97064"/>
                    <a:pt x="0" y="76718"/>
                  </a:cubicBezTo>
                  <a:lnTo>
                    <a:pt x="0" y="76718"/>
                  </a:lnTo>
                  <a:cubicBezTo>
                    <a:pt x="0" y="56371"/>
                    <a:pt x="8083" y="36857"/>
                    <a:pt x="22470" y="22470"/>
                  </a:cubicBezTo>
                  <a:cubicBezTo>
                    <a:pt x="36857" y="8083"/>
                    <a:pt x="56371" y="0"/>
                    <a:pt x="76718" y="0"/>
                  </a:cubicBezTo>
                  <a:close/>
                </a:path>
              </a:pathLst>
            </a:custGeom>
            <a:solidFill>
              <a:srgbClr val="AAD7D4"/>
            </a:solidFill>
            <a:ln>
              <a:noFill/>
            </a:ln>
          </p:spPr>
          <p:txBody>
            <a:bodyPr spcFirstLastPara="1" wrap="square" lIns="41475" tIns="20725" rIns="41475" bIns="20725" anchor="t" anchorCtr="0">
              <a:noAutofit/>
            </a:bodyPr>
            <a:lstStyle/>
            <a:p>
              <a:pPr marL="0" marR="0" lvl="0" indent="0" algn="ctr" rtl="0">
                <a:lnSpc>
                  <a:spcPct val="100000"/>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sp>
          <p:nvSpPr>
            <p:cNvPr id="99" name="Google Shape;99;p17"/>
            <p:cNvSpPr txBox="1"/>
            <p:nvPr/>
          </p:nvSpPr>
          <p:spPr>
            <a:xfrm>
              <a:off x="0" y="-38100"/>
              <a:ext cx="1276200" cy="191400"/>
            </a:xfrm>
            <a:prstGeom prst="rect">
              <a:avLst/>
            </a:prstGeom>
            <a:noFill/>
            <a:ln>
              <a:noFill/>
            </a:ln>
          </p:spPr>
          <p:txBody>
            <a:bodyPr spcFirstLastPara="1" wrap="square" lIns="23050" tIns="23050" rIns="23050" bIns="23050" anchor="ctr" anchorCtr="0">
              <a:noAutofit/>
            </a:bodyPr>
            <a:lstStyle/>
            <a:p>
              <a:pPr marL="0" marR="0" lvl="0" indent="0" algn="ctr" rtl="0">
                <a:lnSpc>
                  <a:spcPct val="147722"/>
                </a:lnSpc>
                <a:spcBef>
                  <a:spcPts val="0"/>
                </a:spcBef>
                <a:spcAft>
                  <a:spcPts val="0"/>
                </a:spcAft>
                <a:buClr>
                  <a:srgbClr val="000000"/>
                </a:buClr>
                <a:buSzPts val="816"/>
                <a:buFont typeface="Arial"/>
                <a:buNone/>
              </a:pPr>
              <a:endParaRPr sz="816" b="0" i="0" u="none" strike="noStrike" cap="none">
                <a:solidFill>
                  <a:schemeClr val="dk1"/>
                </a:solidFill>
                <a:latin typeface="Calibri"/>
                <a:ea typeface="Calibri"/>
                <a:cs typeface="Calibri"/>
                <a:sym typeface="Calibri"/>
              </a:endParaRPr>
            </a:p>
          </p:txBody>
        </p:sp>
      </p:grpSp>
      <p:sp>
        <p:nvSpPr>
          <p:cNvPr id="100" name="Google Shape;100;p17"/>
          <p:cNvSpPr txBox="1"/>
          <p:nvPr/>
        </p:nvSpPr>
        <p:spPr>
          <a:xfrm>
            <a:off x="257250" y="1277550"/>
            <a:ext cx="8629500" cy="3459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None/>
            </a:pPr>
            <a:r>
              <a:rPr lang="en" sz="1500">
                <a:solidFill>
                  <a:schemeClr val="dk1"/>
                </a:solidFill>
                <a:latin typeface="Poppins"/>
                <a:ea typeface="Poppins"/>
                <a:cs typeface="Poppins"/>
                <a:sym typeface="Poppins"/>
              </a:rPr>
              <a:t>Cette initiative vise à renforcer les efforts de contrôle pour l’élimination des produits éclaircissants pour la peau contenant du mercure dans le commerce, à travers le partage de connaissances et l’échange d’informations avec les Douanes du Gabon, l’Agence des Droits Indirects et les parties prenantes concernées.</a:t>
            </a:r>
            <a:endParaRPr sz="1500">
              <a:solidFill>
                <a:schemeClr val="dk1"/>
              </a:solidFill>
              <a:latin typeface="Poppins"/>
              <a:ea typeface="Poppins"/>
              <a:cs typeface="Poppins"/>
              <a:sym typeface="Poppins"/>
            </a:endParaRPr>
          </a:p>
          <a:p>
            <a:pPr marL="0" lvl="0" indent="0" algn="l" rtl="0">
              <a:lnSpc>
                <a:spcPct val="115000"/>
              </a:lnSpc>
              <a:spcBef>
                <a:spcPts val="1200"/>
              </a:spcBef>
              <a:spcAft>
                <a:spcPts val="0"/>
              </a:spcAft>
              <a:buNone/>
            </a:pPr>
            <a:r>
              <a:rPr lang="en" sz="1500">
                <a:solidFill>
                  <a:schemeClr val="dk1"/>
                </a:solidFill>
                <a:latin typeface="Poppins"/>
                <a:ea typeface="Poppins"/>
                <a:cs typeface="Poppins"/>
                <a:sym typeface="Poppins"/>
              </a:rPr>
              <a:t>Les agents des douanes nationaux auront une meilleure compréhension de :</a:t>
            </a:r>
            <a:endParaRPr sz="1500">
              <a:solidFill>
                <a:schemeClr val="dk1"/>
              </a:solidFill>
              <a:latin typeface="Poppins"/>
              <a:ea typeface="Poppins"/>
              <a:cs typeface="Poppins"/>
              <a:sym typeface="Poppins"/>
            </a:endParaRPr>
          </a:p>
          <a:p>
            <a:pPr marL="457200" lvl="0" indent="-323850" algn="l" rtl="0">
              <a:lnSpc>
                <a:spcPct val="115000"/>
              </a:lnSpc>
              <a:spcBef>
                <a:spcPts val="1200"/>
              </a:spcBef>
              <a:spcAft>
                <a:spcPts val="0"/>
              </a:spcAft>
              <a:buClr>
                <a:schemeClr val="dk1"/>
              </a:buClr>
              <a:buSzPts val="1500"/>
              <a:buChar char="●"/>
            </a:pPr>
            <a:r>
              <a:rPr lang="en" sz="1500">
                <a:solidFill>
                  <a:schemeClr val="dk1"/>
                </a:solidFill>
                <a:latin typeface="Poppins"/>
                <a:ea typeface="Poppins"/>
                <a:cs typeface="Poppins"/>
                <a:sym typeface="Poppins"/>
              </a:rPr>
              <a:t>Les enjeux liés aux produits éclaircissants pour la peau contenant du mercure et des obligations du gouvernement gabonais en tant que Partie à la Convention de Minamata sur le mercure (avec un focus sur les Articles 3, 4, 10 et 11).</a:t>
            </a:r>
            <a:endParaRPr sz="1500">
              <a:solidFill>
                <a:schemeClr val="dk1"/>
              </a:solidFill>
              <a:latin typeface="Poppins"/>
              <a:ea typeface="Poppins"/>
              <a:cs typeface="Poppins"/>
              <a:sym typeface="Poppins"/>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latin typeface="Poppins"/>
                <a:ea typeface="Poppins"/>
                <a:cs typeface="Poppins"/>
                <a:sym typeface="Poppins"/>
              </a:rPr>
              <a:t>Leur rôle attendu dans la mise en œuvre du suivi et du contrôle du commerce de ces produits.</a:t>
            </a:r>
            <a:endParaRPr sz="1500">
              <a:solidFill>
                <a:schemeClr val="dk1"/>
              </a:solidFill>
              <a:latin typeface="Poppins"/>
              <a:ea typeface="Poppins"/>
              <a:cs typeface="Poppins"/>
              <a:sym typeface="Poppins"/>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latin typeface="Poppins"/>
                <a:ea typeface="Poppins"/>
                <a:cs typeface="Poppins"/>
                <a:sym typeface="Poppins"/>
              </a:rPr>
              <a:t>Les méthodes pour identifier et surveiller les importations et exportations de produits éclaircissants contenant du mercure.</a:t>
            </a:r>
            <a:endParaRPr sz="1800">
              <a:solidFill>
                <a:schemeClr val="dk1"/>
              </a:solidFill>
              <a:latin typeface="Poppins"/>
              <a:ea typeface="Poppins"/>
              <a:cs typeface="Poppins"/>
              <a:sym typeface="Poppins"/>
            </a:endParaRPr>
          </a:p>
        </p:txBody>
      </p:sp>
      <p:sp>
        <p:nvSpPr>
          <p:cNvPr id="101" name="Google Shape;101;p17"/>
          <p:cNvSpPr txBox="1"/>
          <p:nvPr/>
        </p:nvSpPr>
        <p:spPr>
          <a:xfrm>
            <a:off x="990600" y="335450"/>
            <a:ext cx="7162800" cy="46170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000" b="1">
                <a:solidFill>
                  <a:srgbClr val="1C2120"/>
                </a:solidFill>
                <a:latin typeface="Poppins"/>
                <a:ea typeface="Poppins"/>
                <a:cs typeface="Poppins"/>
                <a:sym typeface="Poppins"/>
              </a:rPr>
              <a:t>Résultats attendus</a:t>
            </a:r>
            <a:endParaRPr sz="3000" b="1">
              <a:solidFill>
                <a:srgbClr val="1C2120"/>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3C793-B34A-A7C6-6288-D0A799D6C854}"/>
            </a:ext>
          </a:extLst>
        </p:cNvPr>
        <p:cNvGrpSpPr/>
        <p:nvPr/>
      </p:nvGrpSpPr>
      <p:grpSpPr>
        <a:xfrm>
          <a:off x="0" y="0"/>
          <a:ext cx="0" cy="0"/>
          <a:chOff x="0" y="0"/>
          <a:chExt cx="0" cy="0"/>
        </a:xfrm>
      </p:grpSpPr>
      <p:pic>
        <p:nvPicPr>
          <p:cNvPr id="1028" name="Picture 4" descr="Product Safety Pledge +">
            <a:extLst>
              <a:ext uri="{FF2B5EF4-FFF2-40B4-BE49-F238E27FC236}">
                <a16:creationId xmlns:a16="http://schemas.microsoft.com/office/drawing/2014/main" id="{8E1D61C6-E073-51B3-3224-9DA4032DE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210" y="743748"/>
            <a:ext cx="2258791" cy="17538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54F51561-BD63-CCE1-33B8-E9F3FE49EC16}"/>
              </a:ext>
            </a:extLst>
          </p:cNvPr>
          <p:cNvSpPr txBox="1">
            <a:spLocks/>
          </p:cNvSpPr>
          <p:nvPr/>
        </p:nvSpPr>
        <p:spPr>
          <a:xfrm>
            <a:off x="0" y="37808"/>
            <a:ext cx="9144000" cy="637244"/>
          </a:xfrm>
          <a:prstGeom prst="rect">
            <a:avLst/>
          </a:prstGeom>
          <a:solidFill>
            <a:schemeClr val="bg1">
              <a:lumMod val="65000"/>
            </a:schemeClr>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7BAA946-B574-D78D-9EA5-51B75B7FED7E}"/>
              </a:ext>
            </a:extLst>
          </p:cNvPr>
          <p:cNvSpPr>
            <a:spLocks noGrp="1"/>
          </p:cNvSpPr>
          <p:nvPr>
            <p:ph type="title"/>
          </p:nvPr>
        </p:nvSpPr>
        <p:spPr>
          <a:xfrm>
            <a:off x="0" y="185351"/>
            <a:ext cx="9144000" cy="421006"/>
          </a:xfrm>
        </p:spPr>
        <p:txBody>
          <a:bodyPr>
            <a:noAutofit/>
          </a:bodyPr>
          <a:lstStyle/>
          <a:p>
            <a:pPr algn="ctr"/>
            <a:r>
              <a:rPr lang="en-US" sz="1800" b="1" dirty="0" err="1">
                <a:solidFill>
                  <a:schemeClr val="bg1"/>
                </a:solidFill>
                <a:latin typeface="Arial "/>
              </a:rPr>
              <a:t>Éléments</a:t>
            </a:r>
            <a:r>
              <a:rPr lang="en-US" sz="1800" b="1" dirty="0">
                <a:solidFill>
                  <a:schemeClr val="bg1"/>
                </a:solidFill>
                <a:latin typeface="Arial "/>
              </a:rPr>
              <a:t> </a:t>
            </a:r>
            <a:r>
              <a:rPr lang="en-US" sz="1800" b="1" dirty="0" err="1">
                <a:solidFill>
                  <a:schemeClr val="bg1"/>
                </a:solidFill>
                <a:latin typeface="Arial "/>
              </a:rPr>
              <a:t>clés</a:t>
            </a:r>
            <a:r>
              <a:rPr lang="en-US" sz="1800" b="1" dirty="0">
                <a:solidFill>
                  <a:schemeClr val="bg1"/>
                </a:solidFill>
                <a:latin typeface="Arial "/>
              </a:rPr>
              <a:t> des engagements </a:t>
            </a:r>
            <a:r>
              <a:rPr lang="en-US" sz="1800" b="1" dirty="0" err="1">
                <a:solidFill>
                  <a:schemeClr val="bg1"/>
                </a:solidFill>
                <a:latin typeface="Arial "/>
              </a:rPr>
              <a:t>volontaires</a:t>
            </a:r>
            <a:r>
              <a:rPr lang="en-US" sz="1800" b="1" dirty="0">
                <a:solidFill>
                  <a:schemeClr val="bg1"/>
                </a:solidFill>
                <a:latin typeface="Arial "/>
              </a:rPr>
              <a:t> </a:t>
            </a:r>
            <a:r>
              <a:rPr lang="en-US" sz="1800" b="1" dirty="0" err="1">
                <a:solidFill>
                  <a:schemeClr val="bg1"/>
                </a:solidFill>
                <a:latin typeface="Arial "/>
              </a:rPr>
              <a:t>en</a:t>
            </a:r>
            <a:r>
              <a:rPr lang="en-US" sz="1800" b="1" dirty="0">
                <a:solidFill>
                  <a:schemeClr val="bg1"/>
                </a:solidFill>
                <a:latin typeface="Arial "/>
              </a:rPr>
              <a:t> matière de sécurité des </a:t>
            </a:r>
            <a:r>
              <a:rPr lang="en-US" sz="1800" b="1" dirty="0" err="1">
                <a:solidFill>
                  <a:schemeClr val="bg1"/>
                </a:solidFill>
                <a:latin typeface="Arial "/>
              </a:rPr>
              <a:t>produits</a:t>
            </a:r>
            <a:endParaRPr lang="en-US" sz="1800">
              <a:solidFill>
                <a:schemeClr val="bg1"/>
              </a:solidFill>
              <a:latin typeface="Arial "/>
            </a:endParaRPr>
          </a:p>
        </p:txBody>
      </p:sp>
      <p:sp>
        <p:nvSpPr>
          <p:cNvPr id="3" name="Content Placeholder 2">
            <a:extLst>
              <a:ext uri="{FF2B5EF4-FFF2-40B4-BE49-F238E27FC236}">
                <a16:creationId xmlns:a16="http://schemas.microsoft.com/office/drawing/2014/main" id="{0B263F40-86F3-4E24-1F5E-B0CE22DE5079}"/>
              </a:ext>
            </a:extLst>
          </p:cNvPr>
          <p:cNvSpPr>
            <a:spLocks noGrp="1"/>
          </p:cNvSpPr>
          <p:nvPr>
            <p:ph idx="1"/>
          </p:nvPr>
        </p:nvSpPr>
        <p:spPr>
          <a:xfrm>
            <a:off x="4167682" y="771978"/>
            <a:ext cx="5040801" cy="3788785"/>
          </a:xfrm>
        </p:spPr>
        <p:txBody>
          <a:bodyPr>
            <a:noAutofit/>
          </a:bodyPr>
          <a:lstStyle/>
          <a:p>
            <a:pPr>
              <a:lnSpc>
                <a:spcPct val="100000"/>
              </a:lnSpc>
            </a:pPr>
            <a:r>
              <a:rPr lang="en-US" sz="1350" dirty="0">
                <a:latin typeface="Arial "/>
              </a:rPr>
              <a:t>Contact local </a:t>
            </a:r>
            <a:r>
              <a:rPr lang="en-US" sz="1350" dirty="0" err="1">
                <a:latin typeface="Arial "/>
              </a:rPr>
              <a:t>ou</a:t>
            </a:r>
            <a:r>
              <a:rPr lang="en-US" sz="1350" dirty="0">
                <a:latin typeface="Arial "/>
              </a:rPr>
              <a:t> </a:t>
            </a:r>
            <a:r>
              <a:rPr lang="en-US" sz="1350" dirty="0" err="1">
                <a:latin typeface="Arial "/>
              </a:rPr>
              <a:t>désigné</a:t>
            </a:r>
            <a:r>
              <a:rPr lang="en-US" sz="1350" dirty="0">
                <a:latin typeface="Arial "/>
              </a:rPr>
              <a:t> </a:t>
            </a:r>
          </a:p>
          <a:p>
            <a:pPr>
              <a:lnSpc>
                <a:spcPct val="100000"/>
              </a:lnSpc>
            </a:pPr>
            <a:r>
              <a:rPr lang="en-US" sz="1350" dirty="0">
                <a:latin typeface="Arial "/>
              </a:rPr>
              <a:t>Les places de </a:t>
            </a:r>
            <a:r>
              <a:rPr lang="en-US" sz="1350" dirty="0" err="1">
                <a:latin typeface="Arial "/>
              </a:rPr>
              <a:t>marché</a:t>
            </a:r>
            <a:r>
              <a:rPr lang="en-US" sz="1350" dirty="0">
                <a:latin typeface="Arial "/>
              </a:rPr>
              <a:t> </a:t>
            </a:r>
            <a:r>
              <a:rPr lang="en-US" sz="1350" dirty="0" err="1">
                <a:latin typeface="Arial "/>
              </a:rPr>
              <a:t>surveillent</a:t>
            </a:r>
            <a:r>
              <a:rPr lang="en-US" sz="1350" dirty="0">
                <a:latin typeface="Arial "/>
              </a:rPr>
              <a:t> </a:t>
            </a:r>
            <a:r>
              <a:rPr lang="en-US" sz="1350" dirty="0" err="1">
                <a:latin typeface="Arial "/>
              </a:rPr>
              <a:t>régulièrement</a:t>
            </a:r>
            <a:r>
              <a:rPr lang="en-US" sz="1350" dirty="0">
                <a:latin typeface="Arial "/>
              </a:rPr>
              <a:t> les </a:t>
            </a:r>
            <a:r>
              <a:rPr lang="en-US" sz="1350" dirty="0" err="1">
                <a:latin typeface="Arial "/>
              </a:rPr>
              <a:t>listes</a:t>
            </a:r>
            <a:r>
              <a:rPr lang="en-US" sz="1350" dirty="0">
                <a:latin typeface="Arial "/>
              </a:rPr>
              <a:t> </a:t>
            </a:r>
            <a:r>
              <a:rPr lang="en-US" sz="1350" dirty="0" err="1">
                <a:latin typeface="Arial "/>
              </a:rPr>
              <a:t>gouvernementales</a:t>
            </a:r>
            <a:r>
              <a:rPr lang="en-US" sz="1350" dirty="0">
                <a:latin typeface="Arial "/>
              </a:rPr>
              <a:t> de rappels et de </a:t>
            </a:r>
            <a:r>
              <a:rPr lang="en-US" sz="1350" dirty="0" err="1">
                <a:latin typeface="Arial "/>
              </a:rPr>
              <a:t>retenues</a:t>
            </a:r>
          </a:p>
          <a:p>
            <a:pPr>
              <a:lnSpc>
                <a:spcPct val="100000"/>
              </a:lnSpc>
            </a:pPr>
            <a:r>
              <a:rPr lang="en-US" sz="1350" dirty="0">
                <a:latin typeface="Arial "/>
              </a:rPr>
              <a:t>Les </a:t>
            </a:r>
            <a:r>
              <a:rPr lang="en-US" sz="1350" dirty="0" err="1">
                <a:latin typeface="Arial "/>
              </a:rPr>
              <a:t>produits</a:t>
            </a:r>
            <a:r>
              <a:rPr lang="en-US" sz="1350" dirty="0">
                <a:latin typeface="Arial "/>
              </a:rPr>
              <a:t> </a:t>
            </a:r>
            <a:r>
              <a:rPr lang="en-US" sz="1350" dirty="0" err="1">
                <a:latin typeface="Arial "/>
              </a:rPr>
              <a:t>sont</a:t>
            </a:r>
            <a:r>
              <a:rPr lang="en-US" sz="1350" dirty="0">
                <a:latin typeface="Arial "/>
              </a:rPr>
              <a:t> </a:t>
            </a:r>
            <a:r>
              <a:rPr lang="en-US" sz="1350" dirty="0" err="1">
                <a:latin typeface="Arial "/>
              </a:rPr>
              <a:t>retirés</a:t>
            </a:r>
            <a:r>
              <a:rPr lang="en-US" sz="1350" dirty="0">
                <a:latin typeface="Arial "/>
              </a:rPr>
              <a:t> dans les deux </a:t>
            </a:r>
            <a:r>
              <a:rPr lang="en-US" sz="1350" dirty="0" err="1">
                <a:latin typeface="Arial "/>
              </a:rPr>
              <a:t>jours</a:t>
            </a:r>
            <a:r>
              <a:rPr lang="en-US" sz="1350" dirty="0">
                <a:latin typeface="Arial "/>
              </a:rPr>
              <a:t> au sein de </a:t>
            </a:r>
            <a:r>
              <a:rPr lang="en-US" sz="1350" dirty="0" err="1">
                <a:latin typeface="Arial "/>
              </a:rPr>
              <a:t>l'UE</a:t>
            </a:r>
            <a:r>
              <a:rPr lang="en-US" sz="1350" dirty="0">
                <a:latin typeface="Arial "/>
              </a:rPr>
              <a:t>, après notification par les </a:t>
            </a:r>
            <a:r>
              <a:rPr lang="en-US" sz="1350" dirty="0" err="1">
                <a:latin typeface="Arial "/>
              </a:rPr>
              <a:t>autorités</a:t>
            </a:r>
            <a:r>
              <a:rPr lang="en-US" sz="1350" dirty="0">
                <a:latin typeface="Arial "/>
              </a:rPr>
              <a:t> </a:t>
            </a:r>
            <a:r>
              <a:rPr lang="en-US" sz="1350" dirty="0" err="1">
                <a:latin typeface="Arial "/>
              </a:rPr>
              <a:t>ou</a:t>
            </a:r>
            <a:r>
              <a:rPr lang="en-US" sz="1350" dirty="0">
                <a:latin typeface="Arial "/>
              </a:rPr>
              <a:t> sur le site web</a:t>
            </a:r>
          </a:p>
          <a:p>
            <a:pPr>
              <a:lnSpc>
                <a:spcPct val="100000"/>
              </a:lnSpc>
            </a:pPr>
            <a:r>
              <a:rPr lang="en-US" sz="1350" dirty="0">
                <a:latin typeface="Arial "/>
              </a:rPr>
              <a:t>Mise </a:t>
            </a:r>
            <a:r>
              <a:rPr lang="en-US" sz="1350" dirty="0" err="1">
                <a:latin typeface="Arial "/>
              </a:rPr>
              <a:t>en</a:t>
            </a:r>
            <a:r>
              <a:rPr lang="en-US" sz="1350" dirty="0">
                <a:latin typeface="Arial "/>
              </a:rPr>
              <a:t> place d'un </a:t>
            </a:r>
            <a:r>
              <a:rPr lang="en-US" sz="1350" dirty="0" err="1">
                <a:latin typeface="Arial "/>
              </a:rPr>
              <a:t>système</a:t>
            </a:r>
            <a:r>
              <a:rPr lang="en-US" sz="1350" dirty="0">
                <a:latin typeface="Arial "/>
              </a:rPr>
              <a:t> de </a:t>
            </a:r>
            <a:r>
              <a:rPr lang="en-US" sz="1350" dirty="0" err="1">
                <a:latin typeface="Arial "/>
              </a:rPr>
              <a:t>signalement</a:t>
            </a:r>
            <a:r>
              <a:rPr lang="en-US" sz="1350" dirty="0">
                <a:latin typeface="Arial "/>
              </a:rPr>
              <a:t> </a:t>
            </a:r>
            <a:r>
              <a:rPr lang="en-US" sz="1350" dirty="0" err="1">
                <a:latin typeface="Arial "/>
              </a:rPr>
              <a:t>fiable</a:t>
            </a:r>
          </a:p>
          <a:p>
            <a:pPr>
              <a:lnSpc>
                <a:spcPct val="100000"/>
              </a:lnSpc>
            </a:pPr>
            <a:r>
              <a:rPr lang="en-US" sz="1350" dirty="0" err="1">
                <a:latin typeface="Arial "/>
              </a:rPr>
              <a:t>Activités</a:t>
            </a:r>
            <a:r>
              <a:rPr lang="en-US" sz="1350" dirty="0">
                <a:latin typeface="Arial "/>
              </a:rPr>
              <a:t> </a:t>
            </a:r>
            <a:r>
              <a:rPr lang="en-US" sz="1350" dirty="0" err="1">
                <a:latin typeface="Arial "/>
              </a:rPr>
              <a:t>d'information</a:t>
            </a:r>
            <a:r>
              <a:rPr lang="en-US" sz="1350" dirty="0">
                <a:latin typeface="Arial "/>
              </a:rPr>
              <a:t> et de formation </a:t>
            </a:r>
            <a:r>
              <a:rPr lang="en-US" sz="1350" dirty="0" err="1">
                <a:latin typeface="Arial "/>
              </a:rPr>
              <a:t>destinées</a:t>
            </a:r>
            <a:r>
              <a:rPr lang="en-US" sz="1350" dirty="0">
                <a:latin typeface="Arial "/>
              </a:rPr>
              <a:t> aux </a:t>
            </a:r>
            <a:r>
              <a:rPr lang="en-US" sz="1350" dirty="0" err="1">
                <a:latin typeface="Arial "/>
              </a:rPr>
              <a:t>vendeurs</a:t>
            </a:r>
            <a:r>
              <a:rPr lang="en-US" sz="1350" dirty="0">
                <a:latin typeface="Arial "/>
              </a:rPr>
              <a:t>. </a:t>
            </a:r>
          </a:p>
          <a:p>
            <a:pPr>
              <a:lnSpc>
                <a:spcPct val="100000"/>
              </a:lnSpc>
            </a:pPr>
            <a:r>
              <a:rPr lang="en-US" sz="1350" dirty="0" err="1">
                <a:latin typeface="Arial "/>
              </a:rPr>
              <a:t>Amélioration</a:t>
            </a:r>
            <a:r>
              <a:rPr lang="en-US" sz="1350" dirty="0">
                <a:latin typeface="Arial "/>
              </a:rPr>
              <a:t> de </a:t>
            </a:r>
            <a:r>
              <a:rPr lang="en-US" sz="1350" dirty="0" err="1">
                <a:latin typeface="Arial "/>
              </a:rPr>
              <a:t>l'identification</a:t>
            </a:r>
            <a:r>
              <a:rPr lang="en-US" sz="1350" dirty="0">
                <a:latin typeface="Arial "/>
              </a:rPr>
              <a:t> des </a:t>
            </a:r>
            <a:r>
              <a:rPr lang="en-US" sz="1350" dirty="0" err="1">
                <a:latin typeface="Arial "/>
              </a:rPr>
              <a:t>annonces</a:t>
            </a:r>
            <a:r>
              <a:rPr lang="en-US" sz="1350" dirty="0">
                <a:latin typeface="Arial "/>
              </a:rPr>
              <a:t> </a:t>
            </a:r>
            <a:r>
              <a:rPr lang="en-US" sz="1350" dirty="0" err="1">
                <a:latin typeface="Arial "/>
              </a:rPr>
              <a:t>similaires</a:t>
            </a:r>
          </a:p>
          <a:p>
            <a:pPr>
              <a:lnSpc>
                <a:spcPct val="100000"/>
              </a:lnSpc>
            </a:pPr>
            <a:r>
              <a:rPr lang="en-US" sz="1350" dirty="0" err="1">
                <a:latin typeface="Arial "/>
              </a:rPr>
              <a:t>Utilisation</a:t>
            </a:r>
            <a:r>
              <a:rPr lang="en-US" sz="1350" dirty="0">
                <a:latin typeface="Arial "/>
              </a:rPr>
              <a:t> de </a:t>
            </a:r>
            <a:r>
              <a:rPr lang="en-US" sz="1350" dirty="0" err="1">
                <a:latin typeface="Arial "/>
              </a:rPr>
              <a:t>nouvelles</a:t>
            </a:r>
            <a:r>
              <a:rPr lang="en-US" sz="1350" dirty="0">
                <a:latin typeface="Arial "/>
              </a:rPr>
              <a:t> technologies : </a:t>
            </a:r>
            <a:r>
              <a:rPr lang="en-US" sz="1350" dirty="0" err="1">
                <a:latin typeface="Arial "/>
              </a:rPr>
              <a:t>algorithmes</a:t>
            </a:r>
            <a:r>
              <a:rPr lang="en-US" sz="1350" dirty="0">
                <a:latin typeface="Arial "/>
              </a:rPr>
              <a:t> </a:t>
            </a:r>
            <a:r>
              <a:rPr lang="en-US" sz="1350" dirty="0" err="1">
                <a:latin typeface="Arial "/>
              </a:rPr>
              <a:t>d'IA</a:t>
            </a:r>
            <a:r>
              <a:rPr lang="en-US" sz="1350" dirty="0">
                <a:latin typeface="Arial "/>
              </a:rPr>
              <a:t> pour </a:t>
            </a:r>
            <a:r>
              <a:rPr lang="en-US" sz="1350" dirty="0" err="1">
                <a:latin typeface="Arial "/>
              </a:rPr>
              <a:t>l'analyse</a:t>
            </a:r>
            <a:r>
              <a:rPr lang="en-US" sz="1350" dirty="0">
                <a:latin typeface="Arial "/>
              </a:rPr>
              <a:t> </a:t>
            </a:r>
            <a:r>
              <a:rPr lang="en-US" sz="1350" dirty="0" err="1">
                <a:latin typeface="Arial "/>
              </a:rPr>
              <a:t>d'images</a:t>
            </a:r>
            <a:r>
              <a:rPr lang="en-US" sz="1350" dirty="0">
                <a:latin typeface="Arial "/>
              </a:rPr>
              <a:t> et </a:t>
            </a:r>
            <a:r>
              <a:rPr lang="en-US" sz="1350" dirty="0" err="1">
                <a:latin typeface="Arial "/>
              </a:rPr>
              <a:t>outils</a:t>
            </a:r>
            <a:r>
              <a:rPr lang="en-US" sz="1350" dirty="0">
                <a:latin typeface="Arial "/>
              </a:rPr>
              <a:t> de reconnaissance </a:t>
            </a:r>
            <a:r>
              <a:rPr lang="en-US" sz="1350" dirty="0" err="1">
                <a:latin typeface="Arial "/>
              </a:rPr>
              <a:t>d'images</a:t>
            </a:r>
            <a:r>
              <a:rPr lang="en-US" sz="1350" dirty="0">
                <a:latin typeface="Arial "/>
              </a:rPr>
              <a:t>, etc.</a:t>
            </a:r>
          </a:p>
          <a:p>
            <a:pPr>
              <a:lnSpc>
                <a:spcPct val="100000"/>
              </a:lnSpc>
            </a:pPr>
            <a:r>
              <a:rPr lang="en-US" sz="1350" dirty="0" err="1">
                <a:latin typeface="Arial "/>
              </a:rPr>
              <a:t>Progrès</a:t>
            </a:r>
            <a:r>
              <a:rPr lang="en-US" sz="1350" dirty="0">
                <a:latin typeface="Arial "/>
              </a:rPr>
              <a:t> dans la </a:t>
            </a:r>
            <a:r>
              <a:rPr lang="en-US" sz="1350" dirty="0" err="1">
                <a:latin typeface="Arial "/>
              </a:rPr>
              <a:t>possibilité</a:t>
            </a:r>
            <a:r>
              <a:rPr lang="en-US" sz="1350" dirty="0">
                <a:latin typeface="Arial "/>
              </a:rPr>
              <a:t> pour les associations de </a:t>
            </a:r>
            <a:r>
              <a:rPr lang="en-US" sz="1350" dirty="0" err="1">
                <a:latin typeface="Arial "/>
              </a:rPr>
              <a:t>consommateurs</a:t>
            </a:r>
            <a:r>
              <a:rPr lang="en-US" sz="1350" dirty="0">
                <a:latin typeface="Arial "/>
              </a:rPr>
              <a:t> de signaler des </a:t>
            </a:r>
            <a:r>
              <a:rPr lang="en-US" sz="1350" dirty="0" err="1">
                <a:latin typeface="Arial "/>
              </a:rPr>
              <a:t>problèmes</a:t>
            </a:r>
            <a:r>
              <a:rPr lang="en-US" sz="1350" dirty="0">
                <a:latin typeface="Arial "/>
              </a:rPr>
              <a:t> de sécurité des </a:t>
            </a:r>
            <a:r>
              <a:rPr lang="en-US" sz="1350" dirty="0" err="1">
                <a:latin typeface="Arial "/>
              </a:rPr>
              <a:t>produits</a:t>
            </a:r>
            <a:r>
              <a:rPr lang="en-US" sz="1350" dirty="0">
                <a:latin typeface="Arial "/>
              </a:rPr>
              <a:t>.</a:t>
            </a:r>
          </a:p>
          <a:p>
            <a:pPr marL="0" indent="0">
              <a:lnSpc>
                <a:spcPct val="100000"/>
              </a:lnSpc>
              <a:buNone/>
            </a:pPr>
            <a:r>
              <a:rPr lang="en-US" sz="1200" dirty="0">
                <a:latin typeface="Arial "/>
              </a:rPr>
              <a:t>  </a:t>
            </a:r>
            <a:endParaRPr lang="en-US" sz="1050">
              <a:latin typeface="Arial "/>
            </a:endParaRPr>
          </a:p>
        </p:txBody>
      </p:sp>
      <p:grpSp>
        <p:nvGrpSpPr>
          <p:cNvPr id="4" name="Group 3">
            <a:extLst>
              <a:ext uri="{FF2B5EF4-FFF2-40B4-BE49-F238E27FC236}">
                <a16:creationId xmlns:a16="http://schemas.microsoft.com/office/drawing/2014/main" id="{606A714E-EFCE-B4FC-492A-1CCDA6122303}"/>
              </a:ext>
            </a:extLst>
          </p:cNvPr>
          <p:cNvGrpSpPr/>
          <p:nvPr/>
        </p:nvGrpSpPr>
        <p:grpSpPr>
          <a:xfrm>
            <a:off x="0" y="4492376"/>
            <a:ext cx="9144000" cy="829883"/>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13A2A141-599F-3737-F275-361BCE545E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zeromercury WG logo">
              <a:extLst>
                <a:ext uri="{FF2B5EF4-FFF2-40B4-BE49-F238E27FC236}">
                  <a16:creationId xmlns:a16="http://schemas.microsoft.com/office/drawing/2014/main" id="{1B260F79-D939-ED10-7917-5DA35BFDA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Google Shape;196;p31" descr="A logo with blue and green colors&#10;&#10;Description automatically generated">
            <a:extLst>
              <a:ext uri="{FF2B5EF4-FFF2-40B4-BE49-F238E27FC236}">
                <a16:creationId xmlns:a16="http://schemas.microsoft.com/office/drawing/2014/main" id="{3B0EAFA2-CFD8-60AB-7DF6-EE54B4E40F0D}"/>
              </a:ext>
            </a:extLst>
          </p:cNvPr>
          <p:cNvPicPr preferRelativeResize="0"/>
          <p:nvPr/>
        </p:nvPicPr>
        <p:blipFill rotWithShape="1">
          <a:blip r:embed="rId6">
            <a:alphaModFix/>
          </a:blip>
          <a:srcRect/>
          <a:stretch/>
        </p:blipFill>
        <p:spPr>
          <a:xfrm>
            <a:off x="7008019" y="4629151"/>
            <a:ext cx="634643" cy="558293"/>
          </a:xfrm>
          <a:prstGeom prst="rect">
            <a:avLst/>
          </a:prstGeom>
          <a:noFill/>
          <a:ln>
            <a:noFill/>
          </a:ln>
        </p:spPr>
      </p:pic>
      <p:sp>
        <p:nvSpPr>
          <p:cNvPr id="16" name="Content Placeholder 2">
            <a:extLst>
              <a:ext uri="{FF2B5EF4-FFF2-40B4-BE49-F238E27FC236}">
                <a16:creationId xmlns:a16="http://schemas.microsoft.com/office/drawing/2014/main" id="{C740EB75-CF82-BA68-E0E9-A468AC8C2538}"/>
              </a:ext>
            </a:extLst>
          </p:cNvPr>
          <p:cNvSpPr txBox="1">
            <a:spLocks/>
          </p:cNvSpPr>
          <p:nvPr/>
        </p:nvSpPr>
        <p:spPr>
          <a:xfrm>
            <a:off x="125499" y="776032"/>
            <a:ext cx="2191625" cy="2295554"/>
          </a:xfrm>
          <a:prstGeom prst="rect">
            <a:avLst/>
          </a:prstGeom>
          <a:gradFill>
            <a:gsLst>
              <a:gs pos="37000">
                <a:srgbClr val="C7EBF9"/>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13" lvl="1" indent="-214313">
              <a:spcAft>
                <a:spcPts val="450"/>
              </a:spcAft>
              <a:buFont typeface="Arial" panose="020B0604020202020204" pitchFamily="34" charset="0"/>
              <a:buChar char="•"/>
            </a:pPr>
            <a:r>
              <a:rPr lang="en-US" sz="1200" b="1" dirty="0">
                <a:latin typeface="+mj-lt"/>
              </a:rPr>
              <a:t>Engagement de l'UE en matière de sécurité des produits </a:t>
            </a:r>
            <a:r>
              <a:rPr lang="en-US" sz="1200" dirty="0">
                <a:latin typeface="+mj-lt"/>
              </a:rPr>
              <a:t>(depuis 2018), actions volontaires dans 20 domaines, dont certaines vont au-delà de la législation. </a:t>
            </a:r>
          </a:p>
          <a:p>
            <a:pPr marL="214313" lvl="1" indent="-214313">
              <a:spcAft>
                <a:spcPts val="450"/>
              </a:spcAft>
              <a:buFont typeface="Arial" panose="020B0604020202020204" pitchFamily="34" charset="0"/>
              <a:buChar char="•"/>
            </a:pPr>
            <a:r>
              <a:rPr lang="en-US" sz="1200" dirty="0">
                <a:latin typeface="+mj-lt"/>
              </a:rPr>
              <a:t>11 places de marché en ligne</a:t>
            </a:r>
          </a:p>
          <a:p>
            <a:pPr marL="214313" lvl="1" indent="-214313">
              <a:spcAft>
                <a:spcPts val="450"/>
              </a:spcAft>
              <a:buFont typeface="Arial" panose="020B0604020202020204" pitchFamily="34" charset="0"/>
              <a:buChar char="•"/>
            </a:pPr>
            <a:r>
              <a:rPr lang="en-US" sz="1200" dirty="0">
                <a:latin typeface="+mj-lt"/>
              </a:rPr>
              <a:t>rendant compte tous les six mois de la mise en œuvre des mesures</a:t>
            </a:r>
          </a:p>
        </p:txBody>
      </p:sp>
      <p:sp>
        <p:nvSpPr>
          <p:cNvPr id="18" name="TextBox 17">
            <a:extLst>
              <a:ext uri="{FF2B5EF4-FFF2-40B4-BE49-F238E27FC236}">
                <a16:creationId xmlns:a16="http://schemas.microsoft.com/office/drawing/2014/main" id="{AA7D8B07-1423-24E9-639E-502E0FFEA8AE}"/>
              </a:ext>
            </a:extLst>
          </p:cNvPr>
          <p:cNvSpPr txBox="1"/>
          <p:nvPr/>
        </p:nvSpPr>
        <p:spPr>
          <a:xfrm>
            <a:off x="116428" y="3276990"/>
            <a:ext cx="3818758" cy="830997"/>
          </a:xfrm>
          <a:prstGeom prst="rect">
            <a:avLst/>
          </a:prstGeom>
          <a:solidFill>
            <a:schemeClr val="accent4">
              <a:lumMod val="20000"/>
              <a:lumOff val="80000"/>
            </a:schemeClr>
          </a:solidFill>
        </p:spPr>
        <p:txBody>
          <a:bodyPr wrap="square">
            <a:spAutoFit/>
          </a:bodyPr>
          <a:lstStyle/>
          <a:p>
            <a:r>
              <a:rPr lang="en-US" sz="1200" dirty="0">
                <a:latin typeface="+mj-lt"/>
              </a:rPr>
              <a:t>Plusieurs gouvernements ont désormais pris des engagements : l'Australie (2020), la Corée du Sud (2021), le Japon (2023), le Canada (2023), les Émirats arabes unis (2024) et l'Inde (2024).</a:t>
            </a:r>
          </a:p>
        </p:txBody>
      </p:sp>
      <p:sp>
        <p:nvSpPr>
          <p:cNvPr id="10" name="TextBox 9">
            <a:extLst>
              <a:ext uri="{FF2B5EF4-FFF2-40B4-BE49-F238E27FC236}">
                <a16:creationId xmlns:a16="http://schemas.microsoft.com/office/drawing/2014/main" id="{74949CC8-EA3A-891A-84A2-69257DFD8412}"/>
              </a:ext>
            </a:extLst>
          </p:cNvPr>
          <p:cNvSpPr txBox="1"/>
          <p:nvPr/>
        </p:nvSpPr>
        <p:spPr>
          <a:xfrm>
            <a:off x="116428" y="4493115"/>
            <a:ext cx="4311455" cy="577081"/>
          </a:xfrm>
          <a:prstGeom prst="rect">
            <a:avLst/>
          </a:prstGeom>
          <a:noFill/>
        </p:spPr>
        <p:txBody>
          <a:bodyPr wrap="square">
            <a:spAutoFit/>
          </a:bodyPr>
          <a:lstStyle/>
          <a:p>
            <a:r>
              <a:rPr lang="en-US" sz="1050" b="1" dirty="0"/>
              <a:t>Dans un premier temps, un champ d'application plus restreint pour une action volontaire avec les plateformes pourrait être préférable</a:t>
            </a:r>
            <a:endParaRPr lang="LID4096" sz="1050" dirty="0"/>
          </a:p>
        </p:txBody>
      </p:sp>
    </p:spTree>
    <p:extLst>
      <p:ext uri="{BB962C8B-B14F-4D97-AF65-F5344CB8AC3E}">
        <p14:creationId xmlns:p14="http://schemas.microsoft.com/office/powerpoint/2010/main" val="415117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surance Policy ...">
            <a:extLst>
              <a:ext uri="{FF2B5EF4-FFF2-40B4-BE49-F238E27FC236}">
                <a16:creationId xmlns:a16="http://schemas.microsoft.com/office/drawing/2014/main" id="{BF253570-EE5E-5F81-0B3F-B7D9A2695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659" y="905290"/>
            <a:ext cx="1412296" cy="14122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8CECB854-CBC3-EA7F-87D3-65BE96ED0D67}"/>
              </a:ext>
            </a:extLst>
          </p:cNvPr>
          <p:cNvSpPr txBox="1">
            <a:spLocks/>
          </p:cNvSpPr>
          <p:nvPr/>
        </p:nvSpPr>
        <p:spPr>
          <a:xfrm>
            <a:off x="0" y="37808"/>
            <a:ext cx="9144000" cy="637244"/>
          </a:xfrm>
          <a:prstGeom prst="rect">
            <a:avLst/>
          </a:prstGeom>
          <a:solidFill>
            <a:schemeClr val="bg1">
              <a:lumMod val="65000"/>
            </a:schemeClr>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b="1">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27AA15B1-4993-3256-EED3-D0C93D694A67}"/>
              </a:ext>
            </a:extLst>
          </p:cNvPr>
          <p:cNvSpPr>
            <a:spLocks noGrp="1"/>
          </p:cNvSpPr>
          <p:nvPr>
            <p:ph type="body" idx="1"/>
          </p:nvPr>
        </p:nvSpPr>
        <p:spPr>
          <a:xfrm>
            <a:off x="1" y="744197"/>
            <a:ext cx="3951533" cy="4057612"/>
          </a:xfrm>
        </p:spPr>
        <p:txBody>
          <a:bodyPr>
            <a:noAutofit/>
          </a:bodyPr>
          <a:lstStyle/>
          <a:p>
            <a:r>
              <a:rPr lang="en-US" sz="1200" dirty="0">
                <a:latin typeface="+mj-lt"/>
                <a:ea typeface="Open Sans" panose="020B0606030504020204" pitchFamily="34" charset="0"/>
                <a:cs typeface="Open Sans" panose="020B0606030504020204" pitchFamily="34" charset="0"/>
              </a:rPr>
              <a:t>Accord à hauteur de près de 600 000 dollars réglant les litiges liés à la Proposition 65 et à la loi sur la concurrence déloyale</a:t>
            </a:r>
          </a:p>
          <a:p>
            <a:r>
              <a:rPr lang="en-US" sz="1200" dirty="0">
                <a:latin typeface="+mj-lt"/>
                <a:ea typeface="Open Sans" panose="020B0606030504020204" pitchFamily="34" charset="0"/>
                <a:cs typeface="Open Sans" panose="020B0606030504020204" pitchFamily="34" charset="0"/>
              </a:rPr>
              <a:t>À compter d'octobre 2024</a:t>
            </a:r>
            <a:r>
              <a:rPr lang="en-US" sz="1200" b="1" dirty="0">
                <a:latin typeface="+mj-lt"/>
                <a:ea typeface="Open Sans" panose="020B0606030504020204" pitchFamily="34" charset="0"/>
                <a:cs typeface="Open Sans" panose="020B0606030504020204" pitchFamily="34" charset="0"/>
              </a:rPr>
              <a:t>, les vendeurs tiers devront faire tester leurs produits de vente par correspondance (SLP) pour détecter la présence de mercure </a:t>
            </a:r>
            <a:r>
              <a:rPr lang="en-US" sz="1200" dirty="0">
                <a:latin typeface="+mj-lt"/>
                <a:ea typeface="Open Sans" panose="020B0606030504020204" pitchFamily="34" charset="0"/>
                <a:cs typeface="Open Sans" panose="020B0606030504020204" pitchFamily="34" charset="0"/>
              </a:rPr>
              <a:t>et d'autres substances dangereuses, et faire vérifier ces résultats par des laboratoires accrédités et approuvés par Amazon. </a:t>
            </a:r>
          </a:p>
          <a:p>
            <a:r>
              <a:rPr lang="en-US" sz="1200" kern="100" dirty="0">
                <a:latin typeface="+mj-lt"/>
                <a:ea typeface="Open Sans" panose="020B0606030504020204" pitchFamily="34" charset="0"/>
                <a:cs typeface="Open Sans" panose="020B0606030504020204" pitchFamily="34" charset="0"/>
              </a:rPr>
              <a:t>Les exigences de conformité comprennent : la vérification de l'étiquette SWP ; le certificat de bonnes pratiques de fabrication ; l'enregistrement des installations et la référencement des produits ; et les tests sur les produits</a:t>
            </a:r>
          </a:p>
          <a:p>
            <a:r>
              <a:rPr lang="en-US" sz="1200" b="1" dirty="0">
                <a:latin typeface="+mj-lt"/>
                <a:ea typeface="Open Sans" panose="020B0606030504020204" pitchFamily="34" charset="0"/>
                <a:cs typeface="Open Sans" panose="020B0606030504020204" pitchFamily="34" charset="0"/>
              </a:rPr>
              <a:t>Interdiction de la vente de produits faisant l'objet de rappels, de retraits du marché ou de </a:t>
            </a:r>
            <a:r>
              <a:rPr lang="en-US" sz="1200" b="1" kern="100" dirty="0">
                <a:latin typeface="+mj-lt"/>
                <a:ea typeface="Open Sans" panose="020B0606030504020204" pitchFamily="34" charset="0"/>
                <a:cs typeface="Open Sans" panose="020B0606030504020204" pitchFamily="34" charset="0"/>
              </a:rPr>
              <a:t>demandes</a:t>
            </a:r>
            <a:r>
              <a:rPr lang="en-US" sz="1200" b="1" dirty="0">
                <a:latin typeface="+mj-lt"/>
                <a:ea typeface="Open Sans" panose="020B0606030504020204" pitchFamily="34" charset="0"/>
                <a:cs typeface="Open Sans" panose="020B0606030504020204" pitchFamily="34" charset="0"/>
              </a:rPr>
              <a:t> de suspension de vente</a:t>
            </a:r>
            <a:endParaRPr lang="en-US" sz="1200" dirty="0">
              <a:solidFill>
                <a:srgbClr val="000000"/>
              </a:solidFill>
              <a:latin typeface="+mj-lt"/>
              <a:ea typeface="Open Sans" panose="020B0606030504020204" pitchFamily="34" charset="0"/>
              <a:cs typeface="Open Sans" panose="020B0606030504020204" pitchFamily="34" charset="0"/>
            </a:endParaRPr>
          </a:p>
          <a:p>
            <a:pPr marL="107156" indent="0">
              <a:buNone/>
            </a:pPr>
            <a:endParaRPr lang="en-US" sz="600" dirty="0">
              <a:latin typeface="+mj-lt"/>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a16="http://schemas.microsoft.com/office/drawing/2014/main" id="{6CF745AF-0AA3-2831-3E6C-E013F56D19A8}"/>
              </a:ext>
            </a:extLst>
          </p:cNvPr>
          <p:cNvGrpSpPr/>
          <p:nvPr/>
        </p:nvGrpSpPr>
        <p:grpSpPr>
          <a:xfrm>
            <a:off x="0" y="4492376"/>
            <a:ext cx="9144000" cy="829883"/>
            <a:chOff x="0" y="5498910"/>
            <a:chExt cx="12192000" cy="1597435"/>
          </a:xfrm>
        </p:grpSpPr>
        <p:pic>
          <p:nvPicPr>
            <p:cNvPr id="7" name="Picture 2" descr="A picture containing knife, drawing&#10;&#10;Description automatically generated">
              <a:extLst>
                <a:ext uri="{FF2B5EF4-FFF2-40B4-BE49-F238E27FC236}">
                  <a16:creationId xmlns:a16="http://schemas.microsoft.com/office/drawing/2014/main" id="{DDBC9FBF-CA14-CC89-C8EB-2816C45293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zeromercury WG logo">
              <a:extLst>
                <a:ext uri="{FF2B5EF4-FFF2-40B4-BE49-F238E27FC236}">
                  <a16:creationId xmlns:a16="http://schemas.microsoft.com/office/drawing/2014/main" id="{A613023F-345B-C789-FFE3-B9173247F4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oogle Shape;196;p31" descr="A logo with blue and green colors&#10;&#10;Description automatically generated">
            <a:extLst>
              <a:ext uri="{FF2B5EF4-FFF2-40B4-BE49-F238E27FC236}">
                <a16:creationId xmlns:a16="http://schemas.microsoft.com/office/drawing/2014/main" id="{EE378283-8932-B976-24C2-C46C1B7CEB0E}"/>
              </a:ext>
            </a:extLst>
          </p:cNvPr>
          <p:cNvPicPr preferRelativeResize="0"/>
          <p:nvPr/>
        </p:nvPicPr>
        <p:blipFill rotWithShape="1">
          <a:blip r:embed="rId6">
            <a:alphaModFix/>
          </a:blip>
          <a:srcRect/>
          <a:stretch/>
        </p:blipFill>
        <p:spPr>
          <a:xfrm>
            <a:off x="6872287" y="4593994"/>
            <a:ext cx="770375" cy="593450"/>
          </a:xfrm>
          <a:prstGeom prst="rect">
            <a:avLst/>
          </a:prstGeom>
          <a:noFill/>
          <a:ln>
            <a:noFill/>
          </a:ln>
        </p:spPr>
      </p:pic>
      <p:sp>
        <p:nvSpPr>
          <p:cNvPr id="11" name="TextBox 10">
            <a:extLst>
              <a:ext uri="{FF2B5EF4-FFF2-40B4-BE49-F238E27FC236}">
                <a16:creationId xmlns:a16="http://schemas.microsoft.com/office/drawing/2014/main" id="{CFA4E2F8-4E1B-D9E0-9C17-CC686207C4A4}"/>
              </a:ext>
            </a:extLst>
          </p:cNvPr>
          <p:cNvSpPr txBox="1"/>
          <p:nvPr/>
        </p:nvSpPr>
        <p:spPr>
          <a:xfrm>
            <a:off x="1" y="0"/>
            <a:ext cx="9039224" cy="530915"/>
          </a:xfrm>
          <a:prstGeom prst="rect">
            <a:avLst/>
          </a:prstGeom>
          <a:noFill/>
        </p:spPr>
        <p:txBody>
          <a:bodyPr wrap="square" lIns="68580" tIns="34290" rIns="68580" bIns="34290" anchor="t">
            <a:spAutoFit/>
          </a:bodyPr>
          <a:lstStyle/>
          <a:p>
            <a:pPr algn="ctr"/>
            <a:r>
              <a:rPr lang="en-US" sz="1500" b="1" dirty="0">
                <a:solidFill>
                  <a:schemeClr val="bg1"/>
                </a:solidFill>
              </a:rPr>
              <a:t>Étude de </a:t>
            </a:r>
            <a:r>
              <a:rPr lang="en-US" sz="1500" b="1" dirty="0" err="1">
                <a:solidFill>
                  <a:schemeClr val="bg1"/>
                </a:solidFill>
              </a:rPr>
              <a:t>cas</a:t>
            </a:r>
            <a:r>
              <a:rPr lang="en-US" sz="1500" b="1" dirty="0">
                <a:solidFill>
                  <a:schemeClr val="bg1"/>
                </a:solidFill>
              </a:rPr>
              <a:t> : accord entre le procureur </a:t>
            </a:r>
            <a:r>
              <a:rPr lang="en-US" sz="1500" b="1" dirty="0" err="1">
                <a:solidFill>
                  <a:schemeClr val="bg1"/>
                </a:solidFill>
              </a:rPr>
              <a:t>général</a:t>
            </a:r>
            <a:r>
              <a:rPr lang="en-US" sz="1500" b="1" dirty="0">
                <a:solidFill>
                  <a:schemeClr val="bg1"/>
                </a:solidFill>
              </a:rPr>
              <a:t> de </a:t>
            </a:r>
            <a:r>
              <a:rPr lang="en-US" sz="1500" b="1" dirty="0" err="1">
                <a:solidFill>
                  <a:schemeClr val="bg1"/>
                </a:solidFill>
              </a:rPr>
              <a:t>l'État</a:t>
            </a:r>
            <a:r>
              <a:rPr lang="en-US" sz="1500" b="1" dirty="0">
                <a:solidFill>
                  <a:schemeClr val="bg1"/>
                </a:solidFill>
              </a:rPr>
              <a:t> de </a:t>
            </a:r>
            <a:r>
              <a:rPr lang="en-US" sz="1500" b="1" dirty="0" err="1">
                <a:solidFill>
                  <a:schemeClr val="bg1"/>
                </a:solidFill>
              </a:rPr>
              <a:t>Californie</a:t>
            </a:r>
            <a:r>
              <a:rPr lang="en-US" sz="1500" b="1" dirty="0">
                <a:solidFill>
                  <a:schemeClr val="bg1"/>
                </a:solidFill>
              </a:rPr>
              <a:t> et Amazon.com </a:t>
            </a:r>
            <a:r>
              <a:rPr lang="en-US" sz="1500" b="1" dirty="0" err="1">
                <a:solidFill>
                  <a:schemeClr val="bg1"/>
                </a:solidFill>
              </a:rPr>
              <a:t>concernant</a:t>
            </a:r>
            <a:r>
              <a:rPr lang="en-US" sz="1500" b="1" dirty="0">
                <a:solidFill>
                  <a:schemeClr val="bg1"/>
                </a:solidFill>
              </a:rPr>
              <a:t> la vente de </a:t>
            </a:r>
            <a:r>
              <a:rPr lang="en-US" sz="1500" b="1" dirty="0" err="1">
                <a:solidFill>
                  <a:schemeClr val="bg1"/>
                </a:solidFill>
              </a:rPr>
              <a:t>produits</a:t>
            </a:r>
            <a:r>
              <a:rPr lang="en-US" sz="1500" b="1" dirty="0">
                <a:solidFill>
                  <a:schemeClr val="bg1"/>
                </a:solidFill>
              </a:rPr>
              <a:t> </a:t>
            </a:r>
            <a:r>
              <a:rPr lang="en-US" sz="1500" b="1" dirty="0" err="1">
                <a:solidFill>
                  <a:schemeClr val="bg1"/>
                </a:solidFill>
              </a:rPr>
              <a:t>éclaircissants</a:t>
            </a:r>
            <a:r>
              <a:rPr lang="en-US" sz="1500" b="1" dirty="0">
                <a:solidFill>
                  <a:schemeClr val="bg1"/>
                </a:solidFill>
              </a:rPr>
              <a:t> pour la </a:t>
            </a:r>
            <a:r>
              <a:rPr lang="en-US" sz="1500" b="1" dirty="0" err="1">
                <a:solidFill>
                  <a:schemeClr val="bg1"/>
                </a:solidFill>
              </a:rPr>
              <a:t>peau</a:t>
            </a:r>
            <a:r>
              <a:rPr lang="en-US" sz="1500" b="1" dirty="0">
                <a:solidFill>
                  <a:schemeClr val="bg1"/>
                </a:solidFill>
              </a:rPr>
              <a:t> </a:t>
            </a:r>
            <a:r>
              <a:rPr lang="en-US" sz="1500" b="1" dirty="0" err="1">
                <a:solidFill>
                  <a:schemeClr val="bg1"/>
                </a:solidFill>
              </a:rPr>
              <a:t>contenant</a:t>
            </a:r>
            <a:r>
              <a:rPr lang="en-US" sz="1500" b="1" dirty="0">
                <a:solidFill>
                  <a:schemeClr val="bg1"/>
                </a:solidFill>
              </a:rPr>
              <a:t> du </a:t>
            </a:r>
            <a:r>
              <a:rPr lang="en-US" sz="1500" b="1" dirty="0" err="1">
                <a:solidFill>
                  <a:schemeClr val="bg1"/>
                </a:solidFill>
              </a:rPr>
              <a:t>mercure</a:t>
            </a:r>
            <a:endParaRPr lang="en-US" sz="1500">
              <a:solidFill>
                <a:schemeClr val="bg1"/>
              </a:solidFill>
            </a:endParaRPr>
          </a:p>
        </p:txBody>
      </p:sp>
      <p:pic>
        <p:nvPicPr>
          <p:cNvPr id="9" name="Picture 8">
            <a:extLst>
              <a:ext uri="{FF2B5EF4-FFF2-40B4-BE49-F238E27FC236}">
                <a16:creationId xmlns:a16="http://schemas.microsoft.com/office/drawing/2014/main" id="{A182EF7A-42ED-7B34-5581-7C5BCA175285}"/>
              </a:ext>
            </a:extLst>
          </p:cNvPr>
          <p:cNvPicPr>
            <a:picLocks noChangeAspect="1"/>
          </p:cNvPicPr>
          <p:nvPr/>
        </p:nvPicPr>
        <p:blipFill>
          <a:blip r:embed="rId7"/>
          <a:stretch>
            <a:fillRect/>
          </a:stretch>
        </p:blipFill>
        <p:spPr>
          <a:xfrm>
            <a:off x="3904709" y="2476644"/>
            <a:ext cx="1466240" cy="2117350"/>
          </a:xfrm>
          <a:prstGeom prst="rect">
            <a:avLst/>
          </a:prstGeom>
        </p:spPr>
      </p:pic>
      <p:sp>
        <p:nvSpPr>
          <p:cNvPr id="12" name="Rectangle 11">
            <a:extLst>
              <a:ext uri="{FF2B5EF4-FFF2-40B4-BE49-F238E27FC236}">
                <a16:creationId xmlns:a16="http://schemas.microsoft.com/office/drawing/2014/main" id="{23B15DF7-48A2-0575-5360-6D4C87716E11}"/>
              </a:ext>
            </a:extLst>
          </p:cNvPr>
          <p:cNvSpPr/>
          <p:nvPr/>
        </p:nvSpPr>
        <p:spPr>
          <a:xfrm>
            <a:off x="5452871" y="1401630"/>
            <a:ext cx="3691130" cy="3303468"/>
          </a:xfrm>
          <a:prstGeom prst="rect">
            <a:avLst/>
          </a:prstGeom>
          <a:gradFill>
            <a:gsLst>
              <a:gs pos="0">
                <a:schemeClr val="accent1">
                  <a:lumMod val="5000"/>
                  <a:lumOff val="95000"/>
                </a:schemeClr>
              </a:gs>
              <a:gs pos="97000">
                <a:srgbClr val="FF9999"/>
              </a:gs>
              <a:gs pos="86000">
                <a:srgbClr val="FF9999"/>
              </a:gs>
            </a:gsLst>
            <a:lin ang="5400000" scaled="1"/>
          </a:gradFill>
        </p:spPr>
        <p:txBody>
          <a:bodyPr wrap="square">
            <a:spAutoFit/>
          </a:bodyPr>
          <a:lstStyle/>
          <a:p>
            <a:pPr marL="308610" indent="-308610" defTabSz="822960">
              <a:spcAft>
                <a:spcPts val="45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Produits éclaircissants pour la peau suspects provenant de différents sites web d'Amazon, échantillonnés par les partenaires du ZMWG</a:t>
            </a:r>
          </a:p>
          <a:p>
            <a:pPr marL="308610" indent="-308610" defTabSz="822960">
              <a:spcAft>
                <a:spcPts val="450"/>
              </a:spcAft>
              <a:buFont typeface="Wingdings" panose="05000000000000000000" pitchFamily="2" charset="2"/>
              <a:buChar char="Ø"/>
            </a:pPr>
            <a:r>
              <a:rPr lang="en-US" sz="1200" b="1" dirty="0">
                <a:latin typeface="Arial" panose="020B0604020202020204" pitchFamily="34" charset="0"/>
                <a:cs typeface="Arial" panose="020B0604020202020204" pitchFamily="34" charset="0"/>
              </a:rPr>
              <a:t>31 crèmes achetées, 25 produits éclaircissants pour la peau contenant du mercure </a:t>
            </a:r>
          </a:p>
          <a:p>
            <a:pPr marL="308610" indent="-308610" defTabSz="822960">
              <a:spcAft>
                <a:spcPts val="45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Peu de produits éclaircissants pour la peau contenant du mercure sur le site web américain</a:t>
            </a:r>
          </a:p>
          <a:p>
            <a:pPr marL="308610" indent="-308610" defTabSz="822960">
              <a:spcAft>
                <a:spcPts val="450"/>
              </a:spcAft>
              <a:buFont typeface="Wingdings" panose="05000000000000000000" pitchFamily="2" charset="2"/>
              <a:buChar char="Ø"/>
            </a:pPr>
            <a:r>
              <a:rPr lang="en-US" sz="1200" b="1" dirty="0">
                <a:latin typeface="Arial" panose="020B0604020202020204" pitchFamily="34" charset="0"/>
                <a:cs typeface="Arial" panose="020B0604020202020204" pitchFamily="34" charset="0"/>
              </a:rPr>
              <a:t>Les sites web d'Amazon au Mexique, aux Émirats arabes unis et en Inde proposent toujours de nombreux produits de blanchiment de la peau à forte teneur en mercure </a:t>
            </a:r>
          </a:p>
          <a:p>
            <a:pPr marL="308610" indent="-308610" defTabSz="822960">
              <a:spcAft>
                <a:spcPts val="450"/>
              </a:spcAft>
              <a:buFont typeface="Wingdings" panose="05000000000000000000" pitchFamily="2" charset="2"/>
              <a:buChar char="Ø"/>
            </a:pPr>
            <a:r>
              <a:rPr lang="en-US" sz="1200" dirty="0">
                <a:latin typeface="Arial" panose="020B0604020202020204" pitchFamily="34" charset="0"/>
                <a:cs typeface="Arial" panose="020B0604020202020204" pitchFamily="34" charset="0"/>
              </a:rPr>
              <a:t>En dehors des États-Unis, Amazon continue d'empoisonner la population pour le profit, en particulier dans les pays du Sud</a:t>
            </a:r>
          </a:p>
        </p:txBody>
      </p:sp>
      <p:sp>
        <p:nvSpPr>
          <p:cNvPr id="14" name="TextBox 13">
            <a:extLst>
              <a:ext uri="{FF2B5EF4-FFF2-40B4-BE49-F238E27FC236}">
                <a16:creationId xmlns:a16="http://schemas.microsoft.com/office/drawing/2014/main" id="{AC5CA611-1471-AB5B-CFCE-2D3D40D49452}"/>
              </a:ext>
            </a:extLst>
          </p:cNvPr>
          <p:cNvSpPr txBox="1"/>
          <p:nvPr/>
        </p:nvSpPr>
        <p:spPr>
          <a:xfrm>
            <a:off x="5274916" y="776670"/>
            <a:ext cx="3965117" cy="646331"/>
          </a:xfrm>
          <a:prstGeom prst="rect">
            <a:avLst/>
          </a:prstGeom>
          <a:noFill/>
        </p:spPr>
        <p:txBody>
          <a:bodyPr wrap="square">
            <a:spAutoFit/>
          </a:bodyPr>
          <a:lstStyle/>
          <a:p>
            <a:pPr algn="ctr"/>
            <a:r>
              <a:rPr lang="en-US" sz="1800" b="1" dirty="0">
                <a:solidFill>
                  <a:schemeClr val="accent2">
                    <a:lumMod val="50000"/>
                  </a:schemeClr>
                </a:solidFill>
              </a:rPr>
              <a:t>Rapport ZMWG 2025</a:t>
            </a:r>
          </a:p>
          <a:p>
            <a:pPr algn="ctr"/>
            <a:r>
              <a:rPr lang="en-US" sz="1800" b="1" dirty="0">
                <a:solidFill>
                  <a:schemeClr val="accent2">
                    <a:lumMod val="50000"/>
                  </a:schemeClr>
                </a:solidFill>
              </a:rPr>
              <a:t>Le double standard d'Amazon </a:t>
            </a:r>
          </a:p>
        </p:txBody>
      </p:sp>
    </p:spTree>
    <p:extLst>
      <p:ext uri="{BB962C8B-B14F-4D97-AF65-F5344CB8AC3E}">
        <p14:creationId xmlns:p14="http://schemas.microsoft.com/office/powerpoint/2010/main" val="121043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6" descr="Ebay targets more export sellers from ...">
            <a:extLst>
              <a:ext uri="{FF2B5EF4-FFF2-40B4-BE49-F238E27FC236}">
                <a16:creationId xmlns:a16="http://schemas.microsoft.com/office/drawing/2014/main" id="{C6D9EED0-D2D8-4FD8-DCAA-4DF72200F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06996">
            <a:off x="4487949" y="1023662"/>
            <a:ext cx="888604" cy="5399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Walmart Logo and symbol, meaning ...">
            <a:extLst>
              <a:ext uri="{FF2B5EF4-FFF2-40B4-BE49-F238E27FC236}">
                <a16:creationId xmlns:a16="http://schemas.microsoft.com/office/drawing/2014/main" id="{6597BBE3-41C0-6571-A3BC-070E75592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31120">
            <a:off x="58744" y="1012217"/>
            <a:ext cx="1201900" cy="673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A88103C-8442-49CD-AC65-445CD8B61A66}"/>
              </a:ext>
            </a:extLst>
          </p:cNvPr>
          <p:cNvSpPr>
            <a:spLocks noGrp="1"/>
          </p:cNvSpPr>
          <p:nvPr>
            <p:ph type="body" idx="1"/>
          </p:nvPr>
        </p:nvSpPr>
        <p:spPr>
          <a:xfrm>
            <a:off x="412082" y="1348749"/>
            <a:ext cx="4086225" cy="3484558"/>
          </a:xfrm>
        </p:spPr>
        <p:txBody>
          <a:bodyPr>
            <a:normAutofit fontScale="62500" lnSpcReduction="20000"/>
          </a:bodyPr>
          <a:lstStyle/>
          <a:p>
            <a:r>
              <a:rPr lang="en-US" b="1" dirty="0" err="1">
                <a:solidFill>
                  <a:srgbClr val="0070C0"/>
                </a:solidFill>
              </a:rPr>
              <a:t>Septembre</a:t>
            </a:r>
            <a:r>
              <a:rPr lang="en-US" b="1" dirty="0">
                <a:solidFill>
                  <a:srgbClr val="0070C0"/>
                </a:solidFill>
              </a:rPr>
              <a:t> 2025 : </a:t>
            </a:r>
            <a:r>
              <a:rPr lang="en-US" b="1" i="1" dirty="0">
                <a:solidFill>
                  <a:srgbClr val="00B0F0"/>
                </a:solidFill>
              </a:rPr>
              <a:t>Avis</a:t>
            </a:r>
            <a:r>
              <a:rPr lang="en-US" b="1" dirty="0">
                <a:solidFill>
                  <a:srgbClr val="0070C0"/>
                </a:solidFill>
              </a:rPr>
              <a:t> de </a:t>
            </a:r>
            <a:r>
              <a:rPr lang="en-US" b="1" dirty="0" err="1">
                <a:solidFill>
                  <a:srgbClr val="0070C0"/>
                </a:solidFill>
              </a:rPr>
              <a:t>poursuite</a:t>
            </a:r>
            <a:r>
              <a:rPr lang="en-US" b="1" dirty="0">
                <a:solidFill>
                  <a:srgbClr val="0070C0"/>
                </a:solidFill>
              </a:rPr>
              <a:t> </a:t>
            </a:r>
            <a:r>
              <a:rPr lang="en-US" b="1" dirty="0" err="1">
                <a:solidFill>
                  <a:srgbClr val="0070C0"/>
                </a:solidFill>
              </a:rPr>
              <a:t>contre</a:t>
            </a:r>
            <a:r>
              <a:rPr lang="en-US" b="1" dirty="0">
                <a:solidFill>
                  <a:srgbClr val="0070C0"/>
                </a:solidFill>
              </a:rPr>
              <a:t> Walmart (non </a:t>
            </a:r>
            <a:r>
              <a:rPr lang="en-US" b="1" dirty="0" err="1">
                <a:solidFill>
                  <a:srgbClr val="0070C0"/>
                </a:solidFill>
              </a:rPr>
              <a:t>déposé</a:t>
            </a:r>
            <a:r>
              <a:rPr lang="en-US" b="1" dirty="0">
                <a:solidFill>
                  <a:srgbClr val="0070C0"/>
                </a:solidFill>
              </a:rPr>
              <a:t> </a:t>
            </a:r>
            <a:r>
              <a:rPr lang="en-US" b="1" dirty="0" err="1">
                <a:solidFill>
                  <a:srgbClr val="0070C0"/>
                </a:solidFill>
              </a:rPr>
              <a:t>auprès</a:t>
            </a:r>
            <a:r>
              <a:rPr lang="en-US" b="1" dirty="0">
                <a:solidFill>
                  <a:srgbClr val="0070C0"/>
                </a:solidFill>
              </a:rPr>
              <a:t> du tribunal)</a:t>
            </a:r>
          </a:p>
          <a:p>
            <a:r>
              <a:rPr lang="en-US" dirty="0">
                <a:latin typeface="Arial "/>
              </a:rPr>
              <a:t>Analyses de 3 </a:t>
            </a:r>
            <a:r>
              <a:rPr lang="en-US" dirty="0" err="1">
                <a:latin typeface="Arial "/>
              </a:rPr>
              <a:t>produits</a:t>
            </a:r>
            <a:r>
              <a:rPr lang="en-US" dirty="0">
                <a:latin typeface="Arial "/>
              </a:rPr>
              <a:t> SLP </a:t>
            </a:r>
            <a:r>
              <a:rPr lang="en-US" dirty="0" err="1">
                <a:latin typeface="Arial "/>
              </a:rPr>
              <a:t>présentant</a:t>
            </a:r>
            <a:r>
              <a:rPr lang="en-US" dirty="0">
                <a:latin typeface="Arial "/>
              </a:rPr>
              <a:t> </a:t>
            </a:r>
            <a:r>
              <a:rPr lang="en-US" dirty="0" err="1">
                <a:latin typeface="Arial "/>
              </a:rPr>
              <a:t>une</a:t>
            </a:r>
            <a:r>
              <a:rPr lang="en-US" dirty="0">
                <a:latin typeface="Arial "/>
              </a:rPr>
              <a:t> </a:t>
            </a:r>
            <a:r>
              <a:rPr lang="en-US" dirty="0" err="1">
                <a:latin typeface="Arial "/>
              </a:rPr>
              <a:t>teneur</a:t>
            </a:r>
            <a:r>
              <a:rPr lang="en-US" dirty="0">
                <a:latin typeface="Arial "/>
              </a:rPr>
              <a:t> </a:t>
            </a:r>
            <a:r>
              <a:rPr lang="en-US" dirty="0" err="1">
                <a:latin typeface="Arial "/>
              </a:rPr>
              <a:t>élevée</a:t>
            </a:r>
            <a:r>
              <a:rPr lang="en-US" dirty="0">
                <a:latin typeface="Arial "/>
              </a:rPr>
              <a:t> </a:t>
            </a:r>
            <a:r>
              <a:rPr lang="en-US" dirty="0" err="1">
                <a:latin typeface="Arial "/>
              </a:rPr>
              <a:t>en</a:t>
            </a:r>
            <a:r>
              <a:rPr lang="en-US" dirty="0">
                <a:latin typeface="Arial "/>
              </a:rPr>
              <a:t> </a:t>
            </a:r>
            <a:r>
              <a:rPr lang="en-US" dirty="0" err="1">
                <a:latin typeface="Arial "/>
              </a:rPr>
              <a:t>mercure</a:t>
            </a:r>
          </a:p>
          <a:p>
            <a:endParaRPr lang="en-US" sz="1275" dirty="0">
              <a:latin typeface="Arial "/>
            </a:endParaRPr>
          </a:p>
          <a:p>
            <a:pPr marL="107156" indent="0">
              <a:buNone/>
            </a:pPr>
            <a:endParaRPr lang="en-US" dirty="0">
              <a:latin typeface="Arial "/>
            </a:endParaRPr>
          </a:p>
          <a:p>
            <a:pPr marL="107156" indent="0">
              <a:buNone/>
            </a:pPr>
            <a:endParaRPr lang="en-US" dirty="0">
              <a:latin typeface="Arial "/>
              <a:cs typeface="Arial" panose="020B0604020202020204" pitchFamily="34" charset="0"/>
            </a:endParaRPr>
          </a:p>
          <a:p>
            <a:r>
              <a:rPr lang="en-US" dirty="0"/>
              <a:t>« Nunn Care » </a:t>
            </a:r>
            <a:r>
              <a:rPr lang="en-US" dirty="0" err="1"/>
              <a:t>suscite</a:t>
            </a:r>
            <a:r>
              <a:rPr lang="en-US" dirty="0"/>
              <a:t> de vives </a:t>
            </a:r>
            <a:r>
              <a:rPr lang="en-US" dirty="0" err="1"/>
              <a:t>inquiétudes</a:t>
            </a:r>
            <a:r>
              <a:rPr lang="en-US" dirty="0"/>
              <a:t>, </a:t>
            </a:r>
            <a:r>
              <a:rPr lang="en-US" dirty="0" err="1"/>
              <a:t>étant</a:t>
            </a:r>
            <a:r>
              <a:rPr lang="en-US" dirty="0"/>
              <a:t> </a:t>
            </a:r>
            <a:r>
              <a:rPr lang="en-US" dirty="0" err="1"/>
              <a:t>donné</a:t>
            </a:r>
            <a:r>
              <a:rPr lang="en-US" dirty="0"/>
              <a:t> </a:t>
            </a:r>
            <a:r>
              <a:rPr lang="en-US" dirty="0" err="1"/>
              <a:t>que</a:t>
            </a:r>
            <a:r>
              <a:rPr lang="en-US" dirty="0"/>
              <a:t> deux départements de la santé </a:t>
            </a:r>
            <a:r>
              <a:rPr lang="en-US" dirty="0" err="1"/>
              <a:t>d'États</a:t>
            </a:r>
            <a:r>
              <a:rPr lang="en-US" dirty="0"/>
              <a:t> </a:t>
            </a:r>
            <a:r>
              <a:rPr lang="en-US" dirty="0" err="1"/>
              <a:t>américains</a:t>
            </a:r>
            <a:r>
              <a:rPr lang="en-US" dirty="0"/>
              <a:t> </a:t>
            </a:r>
            <a:r>
              <a:rPr lang="en-US" dirty="0" err="1"/>
              <a:t>ont</a:t>
            </a:r>
            <a:r>
              <a:rPr lang="en-US" dirty="0"/>
              <a:t> </a:t>
            </a:r>
            <a:r>
              <a:rPr lang="en-US" dirty="0" err="1"/>
              <a:t>recensé</a:t>
            </a:r>
            <a:r>
              <a:rPr lang="en-US" dirty="0"/>
              <a:t> des </a:t>
            </a:r>
            <a:r>
              <a:rPr lang="en-US" dirty="0" err="1"/>
              <a:t>cas</a:t>
            </a:r>
            <a:r>
              <a:rPr lang="en-US" dirty="0"/>
              <a:t> </a:t>
            </a:r>
            <a:r>
              <a:rPr lang="en-US" dirty="0" err="1"/>
              <a:t>d'empoisonnement</a:t>
            </a:r>
            <a:r>
              <a:rPr lang="en-US" dirty="0"/>
              <a:t> </a:t>
            </a:r>
            <a:r>
              <a:rPr lang="en-US" dirty="0" err="1"/>
              <a:t>liés</a:t>
            </a:r>
            <a:r>
              <a:rPr lang="en-US" dirty="0"/>
              <a:t> à </a:t>
            </a:r>
            <a:r>
              <a:rPr lang="en-US" dirty="0" err="1"/>
              <a:t>ce</a:t>
            </a:r>
            <a:r>
              <a:rPr lang="en-US" dirty="0"/>
              <a:t> </a:t>
            </a:r>
            <a:r>
              <a:rPr lang="en-US" dirty="0" err="1"/>
              <a:t>produit</a:t>
            </a:r>
          </a:p>
          <a:p>
            <a:r>
              <a:rPr lang="en-US" dirty="0"/>
              <a:t>Dans </a:t>
            </a:r>
            <a:r>
              <a:rPr lang="en-US" u="sng" dirty="0" err="1">
                <a:hlinkClick r:id="rId5"/>
              </a:rPr>
              <a:t>l'affaire</a:t>
            </a:r>
            <a:r>
              <a:rPr lang="en-US" u="sng" dirty="0">
                <a:hlinkClick r:id="rId5"/>
              </a:rPr>
              <a:t> du Minnesota</a:t>
            </a:r>
            <a:r>
              <a:rPr lang="en-US" dirty="0"/>
              <a:t>, la </a:t>
            </a:r>
            <a:r>
              <a:rPr lang="en-US" dirty="0" err="1"/>
              <a:t>victime</a:t>
            </a:r>
            <a:r>
              <a:rPr lang="en-US" dirty="0"/>
              <a:t> a </a:t>
            </a:r>
            <a:r>
              <a:rPr lang="en-US" dirty="0" err="1"/>
              <a:t>indiqué</a:t>
            </a:r>
            <a:r>
              <a:rPr lang="en-US" dirty="0"/>
              <a:t> </a:t>
            </a:r>
            <a:r>
              <a:rPr lang="en-US" dirty="0" err="1"/>
              <a:t>avoir</a:t>
            </a:r>
            <a:r>
              <a:rPr lang="en-US" dirty="0"/>
              <a:t> </a:t>
            </a:r>
            <a:r>
              <a:rPr lang="en-US" b="1" dirty="0" err="1"/>
              <a:t>acheté</a:t>
            </a:r>
            <a:r>
              <a:rPr lang="en-US" b="1" dirty="0"/>
              <a:t> des crèmes Nunn Care à la </a:t>
            </a:r>
            <a:r>
              <a:rPr lang="en-US" b="1" dirty="0" err="1"/>
              <a:t>fois</a:t>
            </a:r>
            <a:r>
              <a:rPr lang="en-US" b="1" dirty="0"/>
              <a:t> chez Walmart et sur Amazon</a:t>
            </a:r>
          </a:p>
          <a:p>
            <a:r>
              <a:rPr lang="en-US" b="1" dirty="0">
                <a:solidFill>
                  <a:srgbClr val="0070C0"/>
                </a:solidFill>
              </a:rPr>
              <a:t>Discussions </a:t>
            </a:r>
            <a:r>
              <a:rPr lang="en-US" b="1" dirty="0" err="1">
                <a:solidFill>
                  <a:srgbClr val="0070C0"/>
                </a:solidFill>
              </a:rPr>
              <a:t>en</a:t>
            </a:r>
            <a:r>
              <a:rPr lang="en-US" b="1" dirty="0">
                <a:solidFill>
                  <a:srgbClr val="0070C0"/>
                </a:solidFill>
              </a:rPr>
              <a:t> </a:t>
            </a:r>
            <a:r>
              <a:rPr lang="en-US" b="1" dirty="0" err="1">
                <a:solidFill>
                  <a:srgbClr val="0070C0"/>
                </a:solidFill>
              </a:rPr>
              <a:t>cours</a:t>
            </a:r>
            <a:r>
              <a:rPr lang="en-US" b="1" dirty="0">
                <a:solidFill>
                  <a:srgbClr val="0070C0"/>
                </a:solidFill>
              </a:rPr>
              <a:t> </a:t>
            </a:r>
            <a:r>
              <a:rPr lang="en-US" b="1" dirty="0" err="1">
                <a:solidFill>
                  <a:srgbClr val="0070C0"/>
                </a:solidFill>
              </a:rPr>
              <a:t>en</a:t>
            </a:r>
            <a:r>
              <a:rPr lang="en-US" b="1" dirty="0">
                <a:solidFill>
                  <a:srgbClr val="0070C0"/>
                </a:solidFill>
              </a:rPr>
              <a:t> </a:t>
            </a:r>
            <a:r>
              <a:rPr lang="en-US" b="1" dirty="0" err="1">
                <a:solidFill>
                  <a:srgbClr val="0070C0"/>
                </a:solidFill>
              </a:rPr>
              <a:t>vue</a:t>
            </a:r>
            <a:r>
              <a:rPr lang="en-US" b="1" dirty="0">
                <a:solidFill>
                  <a:srgbClr val="0070C0"/>
                </a:solidFill>
              </a:rPr>
              <a:t> d'un </a:t>
            </a:r>
            <a:r>
              <a:rPr lang="en-US" b="1" dirty="0" err="1">
                <a:solidFill>
                  <a:srgbClr val="0070C0"/>
                </a:solidFill>
              </a:rPr>
              <a:t>règlement</a:t>
            </a:r>
            <a:r>
              <a:rPr lang="en-US" b="1" dirty="0">
                <a:solidFill>
                  <a:srgbClr val="0070C0"/>
                </a:solidFill>
              </a:rPr>
              <a:t> </a:t>
            </a:r>
          </a:p>
          <a:p>
            <a:endParaRPr lang="en-US" b="1" dirty="0">
              <a:latin typeface="Arial" panose="020B0604020202020204" pitchFamily="34" charset="0"/>
              <a:cs typeface="Arial" panose="020B0604020202020204" pitchFamily="34" charset="0"/>
            </a:endParaRPr>
          </a:p>
          <a:p>
            <a:pPr marL="107156" indent="0">
              <a:buNone/>
            </a:pPr>
            <a:endParaRPr lang="en-US" dirty="0">
              <a:latin typeface="Arial "/>
            </a:endParaRPr>
          </a:p>
          <a:p>
            <a:endParaRPr lang="en-US" b="1" dirty="0">
              <a:solidFill>
                <a:srgbClr val="0070C0"/>
              </a:solidFill>
            </a:endParaRPr>
          </a:p>
          <a:p>
            <a:endParaRPr lang="en-US" dirty="0"/>
          </a:p>
        </p:txBody>
      </p:sp>
      <p:sp>
        <p:nvSpPr>
          <p:cNvPr id="4" name="Text Placeholder 3">
            <a:extLst>
              <a:ext uri="{FF2B5EF4-FFF2-40B4-BE49-F238E27FC236}">
                <a16:creationId xmlns:a16="http://schemas.microsoft.com/office/drawing/2014/main" id="{4A725461-9C67-48C7-A247-D77CDE80014E}"/>
              </a:ext>
            </a:extLst>
          </p:cNvPr>
          <p:cNvSpPr>
            <a:spLocks noGrp="1"/>
          </p:cNvSpPr>
          <p:nvPr>
            <p:ph type="body" idx="2"/>
          </p:nvPr>
        </p:nvSpPr>
        <p:spPr>
          <a:xfrm>
            <a:off x="4686300" y="1148165"/>
            <a:ext cx="3771900" cy="3484558"/>
          </a:xfrm>
        </p:spPr>
        <p:txBody>
          <a:bodyPr>
            <a:noAutofit/>
          </a:bodyPr>
          <a:lstStyle/>
          <a:p>
            <a:r>
              <a:rPr lang="en-US" sz="1350" b="1" dirty="0">
                <a:solidFill>
                  <a:srgbClr val="0070C0"/>
                </a:solidFill>
                <a:latin typeface="Arial" panose="020B0604020202020204" pitchFamily="34" charset="0"/>
                <a:cs typeface="Arial" panose="020B0604020202020204" pitchFamily="34" charset="0"/>
              </a:rPr>
              <a:t>29 janvier 2026 Poursuite contre eBay (déposée auprès du tribunal) :</a:t>
            </a:r>
          </a:p>
          <a:p>
            <a:r>
              <a:rPr lang="en-US" sz="1350" dirty="0">
                <a:latin typeface="Arial "/>
              </a:rPr>
              <a:t>La plainte allègue qu'eBay a sciemment exposé les consommateurs au mercure sans les avertissements légalement requis.</a:t>
            </a:r>
          </a:p>
          <a:p>
            <a:r>
              <a:rPr lang="en-US" sz="1350" dirty="0">
                <a:latin typeface="Arial "/>
              </a:rPr>
              <a:t>Des tests effectués sur 40 produits SLP ont révélé des teneurs élevées en mercure, dont une atteignant 210 000 ppm</a:t>
            </a:r>
          </a:p>
          <a:p>
            <a:r>
              <a:rPr lang="en-US" sz="1350" dirty="0">
                <a:latin typeface="Arial "/>
              </a:rPr>
              <a:t>Parmi les produits SLP testés, la crème Deluxe Silken Cream contenait 18 000 ppm</a:t>
            </a:r>
          </a:p>
          <a:p>
            <a:pPr marL="107156" indent="0">
              <a:buNone/>
            </a:pPr>
            <a:r>
              <a:rPr lang="en-US" sz="1350" dirty="0">
                <a:latin typeface="Arial "/>
              </a:rPr>
              <a:t> </a:t>
            </a:r>
          </a:p>
          <a:p>
            <a:pPr marL="107156" indent="0">
              <a:buNone/>
            </a:pPr>
            <a:endParaRPr lang="en-US" sz="1350" b="1" dirty="0">
              <a:solidFill>
                <a:srgbClr val="0070C0"/>
              </a:solidFill>
              <a:latin typeface="Arial" panose="020B0604020202020204" pitchFamily="34" charset="0"/>
              <a:cs typeface="Arial" panose="020B0604020202020204" pitchFamily="34" charset="0"/>
            </a:endParaRPr>
          </a:p>
          <a:p>
            <a:endParaRPr lang="en-US" sz="1350" dirty="0"/>
          </a:p>
        </p:txBody>
      </p:sp>
      <p:sp>
        <p:nvSpPr>
          <p:cNvPr id="5" name="Title 1">
            <a:extLst>
              <a:ext uri="{FF2B5EF4-FFF2-40B4-BE49-F238E27FC236}">
                <a16:creationId xmlns:a16="http://schemas.microsoft.com/office/drawing/2014/main" id="{89930F0D-0217-4971-8767-9C2FA886AB06}"/>
              </a:ext>
            </a:extLst>
          </p:cNvPr>
          <p:cNvSpPr txBox="1">
            <a:spLocks/>
          </p:cNvSpPr>
          <p:nvPr/>
        </p:nvSpPr>
        <p:spPr>
          <a:xfrm>
            <a:off x="0" y="0"/>
            <a:ext cx="9144000" cy="592360"/>
          </a:xfrm>
          <a:prstGeom prst="rect">
            <a:avLst/>
          </a:prstGeom>
          <a:solidFill>
            <a:schemeClr val="bg1">
              <a:lumMod val="75000"/>
            </a:schemeClr>
          </a:solid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R="0" lvl="0" algn="l" rtl="0">
              <a:lnSpc>
                <a:spcPct val="120000"/>
              </a:lnSpc>
              <a:spcBef>
                <a:spcPts val="0"/>
              </a:spcBef>
              <a:spcAft>
                <a:spcPts val="0"/>
              </a:spcAft>
              <a:buClr>
                <a:srgbClr val="FFFFFF"/>
              </a:buClr>
              <a:buSzPts val="1800"/>
              <a:buFont typeface="Arial"/>
              <a:buNone/>
              <a:defRPr sz="3600" b="0" i="0" u="none" strike="noStrike" cap="none">
                <a:solidFill>
                  <a:srgbClr val="FFFFFF"/>
                </a:solidFill>
                <a:highlight>
                  <a:srgbClr val="000000"/>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b="1" dirty="0">
                <a:solidFill>
                  <a:schemeClr val="bg1"/>
                </a:solidFill>
                <a:latin typeface="+mn-lt"/>
              </a:rPr>
              <a:t>Études de cas aux États-Unis – Walmart et eBay, en cours </a:t>
            </a:r>
          </a:p>
        </p:txBody>
      </p:sp>
      <p:sp>
        <p:nvSpPr>
          <p:cNvPr id="6" name="Rectangle 5">
            <a:extLst>
              <a:ext uri="{FF2B5EF4-FFF2-40B4-BE49-F238E27FC236}">
                <a16:creationId xmlns:a16="http://schemas.microsoft.com/office/drawing/2014/main" id="{64F2E9E3-F9AB-4163-BFB9-FFB01B2BF379}"/>
              </a:ext>
            </a:extLst>
          </p:cNvPr>
          <p:cNvSpPr/>
          <p:nvPr/>
        </p:nvSpPr>
        <p:spPr>
          <a:xfrm>
            <a:off x="153403" y="697138"/>
            <a:ext cx="8689808" cy="530915"/>
          </a:xfrm>
          <a:prstGeom prst="rect">
            <a:avLst/>
          </a:prstGeom>
        </p:spPr>
        <p:txBody>
          <a:bodyPr wrap="square" lIns="68580" tIns="34290" rIns="68580" bIns="34290" anchor="t">
            <a:spAutoFit/>
          </a:bodyPr>
          <a:lstStyle/>
          <a:p>
            <a:pPr marL="100013"/>
            <a:r>
              <a:rPr lang="en-US" sz="1500" dirty="0" err="1">
                <a:solidFill>
                  <a:srgbClr val="0070C0"/>
                </a:solidFill>
              </a:rPr>
              <a:t>Déposée</a:t>
            </a:r>
            <a:r>
              <a:rPr lang="en-US" sz="1500" dirty="0">
                <a:solidFill>
                  <a:srgbClr val="0070C0"/>
                </a:solidFill>
              </a:rPr>
              <a:t> par le Mercury Policy Project </a:t>
            </a:r>
            <a:r>
              <a:rPr lang="en-US" sz="1500" b="1" dirty="0" err="1">
                <a:solidFill>
                  <a:srgbClr val="0070C0"/>
                </a:solidFill>
              </a:rPr>
              <a:t>en</a:t>
            </a:r>
            <a:r>
              <a:rPr lang="en-US" sz="1500" b="1" dirty="0">
                <a:solidFill>
                  <a:srgbClr val="0070C0"/>
                </a:solidFill>
              </a:rPr>
              <a:t> vertu de la proposition 65 de </a:t>
            </a:r>
            <a:r>
              <a:rPr lang="en-US" sz="1500" b="1" dirty="0" err="1">
                <a:solidFill>
                  <a:srgbClr val="0070C0"/>
                </a:solidFill>
              </a:rPr>
              <a:t>Californie</a:t>
            </a:r>
            <a:r>
              <a:rPr lang="en-US" sz="1500" b="1" dirty="0">
                <a:solidFill>
                  <a:srgbClr val="0070C0"/>
                </a:solidFill>
              </a:rPr>
              <a:t> pour </a:t>
            </a:r>
            <a:r>
              <a:rPr lang="en-US" sz="1500" b="1" dirty="0" err="1">
                <a:solidFill>
                  <a:srgbClr val="0070C0"/>
                </a:solidFill>
              </a:rPr>
              <a:t>défaut</a:t>
            </a:r>
            <a:r>
              <a:rPr lang="en-US" sz="1500" b="1" dirty="0">
                <a:solidFill>
                  <a:srgbClr val="0070C0"/>
                </a:solidFill>
              </a:rPr>
              <a:t> </a:t>
            </a:r>
            <a:r>
              <a:rPr lang="en-US" sz="1500" b="1" dirty="0" err="1">
                <a:solidFill>
                  <a:srgbClr val="0070C0"/>
                </a:solidFill>
              </a:rPr>
              <a:t>d'avertissement</a:t>
            </a:r>
            <a:r>
              <a:rPr lang="en-US" sz="1500" b="1" dirty="0">
                <a:solidFill>
                  <a:srgbClr val="0070C0"/>
                </a:solidFill>
              </a:rPr>
              <a:t>  </a:t>
            </a:r>
          </a:p>
        </p:txBody>
      </p:sp>
      <p:grpSp>
        <p:nvGrpSpPr>
          <p:cNvPr id="7" name="Group 6">
            <a:extLst>
              <a:ext uri="{FF2B5EF4-FFF2-40B4-BE49-F238E27FC236}">
                <a16:creationId xmlns:a16="http://schemas.microsoft.com/office/drawing/2014/main" id="{F1C282D4-1E24-4AF4-A0AD-62E6A38794A5}"/>
              </a:ext>
            </a:extLst>
          </p:cNvPr>
          <p:cNvGrpSpPr/>
          <p:nvPr/>
        </p:nvGrpSpPr>
        <p:grpSpPr>
          <a:xfrm>
            <a:off x="0" y="4492376"/>
            <a:ext cx="9144000" cy="829883"/>
            <a:chOff x="0" y="5498910"/>
            <a:chExt cx="12192000" cy="1597435"/>
          </a:xfrm>
        </p:grpSpPr>
        <p:pic>
          <p:nvPicPr>
            <p:cNvPr id="8" name="Picture 2" descr="A picture containing knife, drawing&#10;&#10;Description automatically generated">
              <a:extLst>
                <a:ext uri="{FF2B5EF4-FFF2-40B4-BE49-F238E27FC236}">
                  <a16:creationId xmlns:a16="http://schemas.microsoft.com/office/drawing/2014/main" id="{48B03855-321F-4E95-84D5-CCA181B04B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zeromercury WG logo">
              <a:extLst>
                <a:ext uri="{FF2B5EF4-FFF2-40B4-BE49-F238E27FC236}">
                  <a16:creationId xmlns:a16="http://schemas.microsoft.com/office/drawing/2014/main" id="{498352BB-486D-46F8-9F1B-4C8684123B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oogle Shape;196;p31" descr="A logo with blue and green colors&#10;&#10;Description automatically generated">
            <a:extLst>
              <a:ext uri="{FF2B5EF4-FFF2-40B4-BE49-F238E27FC236}">
                <a16:creationId xmlns:a16="http://schemas.microsoft.com/office/drawing/2014/main" id="{93CC0020-5EF2-42B9-A47C-E7E806FEFF44}"/>
              </a:ext>
            </a:extLst>
          </p:cNvPr>
          <p:cNvPicPr preferRelativeResize="0"/>
          <p:nvPr/>
        </p:nvPicPr>
        <p:blipFill rotWithShape="1">
          <a:blip r:embed="rId8">
            <a:alphaModFix/>
          </a:blip>
          <a:srcRect/>
          <a:stretch/>
        </p:blipFill>
        <p:spPr>
          <a:xfrm>
            <a:off x="6993356" y="4632723"/>
            <a:ext cx="649307" cy="554721"/>
          </a:xfrm>
          <a:prstGeom prst="rect">
            <a:avLst/>
          </a:prstGeom>
          <a:noFill/>
          <a:ln>
            <a:noFill/>
          </a:ln>
        </p:spPr>
      </p:pic>
      <p:pic>
        <p:nvPicPr>
          <p:cNvPr id="11" name="Picture 8" descr="Mercury Policy Project">
            <a:extLst>
              <a:ext uri="{FF2B5EF4-FFF2-40B4-BE49-F238E27FC236}">
                <a16:creationId xmlns:a16="http://schemas.microsoft.com/office/drawing/2014/main" id="{F21653C1-9F67-42DF-9461-EB9D90140D6D}"/>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383588" y="4788319"/>
            <a:ext cx="1488699" cy="41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F3FC1AB-3ACC-4357-B483-A6FD6E9D2030}"/>
              </a:ext>
            </a:extLst>
          </p:cNvPr>
          <p:cNvPicPr>
            <a:picLocks noChangeAspect="1"/>
          </p:cNvPicPr>
          <p:nvPr/>
        </p:nvPicPr>
        <p:blipFill>
          <a:blip r:embed="rId11"/>
          <a:stretch>
            <a:fillRect/>
          </a:stretch>
        </p:blipFill>
        <p:spPr>
          <a:xfrm>
            <a:off x="948419" y="2329702"/>
            <a:ext cx="643045" cy="604073"/>
          </a:xfrm>
          <a:prstGeom prst="rect">
            <a:avLst/>
          </a:prstGeom>
        </p:spPr>
      </p:pic>
      <p:pic>
        <p:nvPicPr>
          <p:cNvPr id="13" name="Picture 12">
            <a:extLst>
              <a:ext uri="{FF2B5EF4-FFF2-40B4-BE49-F238E27FC236}">
                <a16:creationId xmlns:a16="http://schemas.microsoft.com/office/drawing/2014/main" id="{57D32A50-5ACB-4134-A282-9F9484EDF371}"/>
              </a:ext>
            </a:extLst>
          </p:cNvPr>
          <p:cNvPicPr>
            <a:picLocks noChangeAspect="1"/>
          </p:cNvPicPr>
          <p:nvPr/>
        </p:nvPicPr>
        <p:blipFill>
          <a:blip r:embed="rId12"/>
          <a:stretch>
            <a:fillRect/>
          </a:stretch>
        </p:blipFill>
        <p:spPr>
          <a:xfrm>
            <a:off x="2082825" y="2330363"/>
            <a:ext cx="647360" cy="556182"/>
          </a:xfrm>
          <a:prstGeom prst="rect">
            <a:avLst/>
          </a:prstGeom>
        </p:spPr>
      </p:pic>
      <p:pic>
        <p:nvPicPr>
          <p:cNvPr id="14" name="Picture 13">
            <a:extLst>
              <a:ext uri="{FF2B5EF4-FFF2-40B4-BE49-F238E27FC236}">
                <a16:creationId xmlns:a16="http://schemas.microsoft.com/office/drawing/2014/main" id="{4DD6B552-2A56-4344-B2A1-9E82030DD086}"/>
              </a:ext>
            </a:extLst>
          </p:cNvPr>
          <p:cNvPicPr>
            <a:picLocks noChangeAspect="1"/>
          </p:cNvPicPr>
          <p:nvPr/>
        </p:nvPicPr>
        <p:blipFill>
          <a:blip r:embed="rId13"/>
          <a:stretch>
            <a:fillRect/>
          </a:stretch>
        </p:blipFill>
        <p:spPr>
          <a:xfrm>
            <a:off x="3147861" y="2373910"/>
            <a:ext cx="643045" cy="559865"/>
          </a:xfrm>
          <a:prstGeom prst="rect">
            <a:avLst/>
          </a:prstGeom>
        </p:spPr>
      </p:pic>
      <p:pic>
        <p:nvPicPr>
          <p:cNvPr id="15" name="Picture 14">
            <a:extLst>
              <a:ext uri="{FF2B5EF4-FFF2-40B4-BE49-F238E27FC236}">
                <a16:creationId xmlns:a16="http://schemas.microsoft.com/office/drawing/2014/main" id="{0A0AB61A-4AC1-477D-9BC4-7C5338F24461}"/>
              </a:ext>
            </a:extLst>
          </p:cNvPr>
          <p:cNvPicPr/>
          <p:nvPr/>
        </p:nvPicPr>
        <p:blipFill>
          <a:blip r:embed="rId14"/>
          <a:stretch>
            <a:fillRect/>
          </a:stretch>
        </p:blipFill>
        <p:spPr>
          <a:xfrm>
            <a:off x="7803381" y="3804377"/>
            <a:ext cx="688658" cy="641985"/>
          </a:xfrm>
          <a:prstGeom prst="rect">
            <a:avLst/>
          </a:prstGeom>
        </p:spPr>
      </p:pic>
      <p:pic>
        <p:nvPicPr>
          <p:cNvPr id="2" name="image19.png">
            <a:extLst>
              <a:ext uri="{FF2B5EF4-FFF2-40B4-BE49-F238E27FC236}">
                <a16:creationId xmlns:a16="http://schemas.microsoft.com/office/drawing/2014/main" id="{2BFAFD51-1383-3135-D062-6E1E5744963C}"/>
              </a:ext>
            </a:extLst>
          </p:cNvPr>
          <p:cNvPicPr/>
          <p:nvPr/>
        </p:nvPicPr>
        <p:blipFill>
          <a:blip r:embed="rId15"/>
          <a:srcRect/>
          <a:stretch>
            <a:fillRect/>
          </a:stretch>
        </p:blipFill>
        <p:spPr>
          <a:xfrm>
            <a:off x="8407760" y="2857982"/>
            <a:ext cx="614860" cy="641985"/>
          </a:xfrm>
          <a:prstGeom prst="rect">
            <a:avLst/>
          </a:prstGeom>
          <a:ln/>
        </p:spPr>
      </p:pic>
      <p:pic>
        <p:nvPicPr>
          <p:cNvPr id="17" name="image1.png">
            <a:extLst>
              <a:ext uri="{FF2B5EF4-FFF2-40B4-BE49-F238E27FC236}">
                <a16:creationId xmlns:a16="http://schemas.microsoft.com/office/drawing/2014/main" id="{56FBBE2F-8BCE-9AA5-C81E-2EF101896492}"/>
              </a:ext>
            </a:extLst>
          </p:cNvPr>
          <p:cNvPicPr/>
          <p:nvPr/>
        </p:nvPicPr>
        <p:blipFill>
          <a:blip r:embed="rId16"/>
          <a:srcRect/>
          <a:stretch>
            <a:fillRect/>
          </a:stretch>
        </p:blipFill>
        <p:spPr>
          <a:xfrm>
            <a:off x="8462733" y="2236093"/>
            <a:ext cx="551021" cy="536258"/>
          </a:xfrm>
          <a:prstGeom prst="rect">
            <a:avLst/>
          </a:prstGeom>
          <a:ln/>
        </p:spPr>
      </p:pic>
      <p:pic>
        <p:nvPicPr>
          <p:cNvPr id="19" name="image34.png">
            <a:extLst>
              <a:ext uri="{FF2B5EF4-FFF2-40B4-BE49-F238E27FC236}">
                <a16:creationId xmlns:a16="http://schemas.microsoft.com/office/drawing/2014/main" id="{17AAA85F-B09A-601F-9C8C-87F520932045}"/>
              </a:ext>
            </a:extLst>
          </p:cNvPr>
          <p:cNvPicPr/>
          <p:nvPr/>
        </p:nvPicPr>
        <p:blipFill>
          <a:blip r:embed="rId17"/>
          <a:srcRect/>
          <a:stretch>
            <a:fillRect/>
          </a:stretch>
        </p:blipFill>
        <p:spPr>
          <a:xfrm>
            <a:off x="8439874" y="1329987"/>
            <a:ext cx="596741" cy="868204"/>
          </a:xfrm>
          <a:prstGeom prst="rect">
            <a:avLst/>
          </a:prstGeom>
          <a:ln/>
        </p:spPr>
      </p:pic>
    </p:spTree>
    <p:extLst>
      <p:ext uri="{BB962C8B-B14F-4D97-AF65-F5344CB8AC3E}">
        <p14:creationId xmlns:p14="http://schemas.microsoft.com/office/powerpoint/2010/main" val="109026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200A-422D-1E04-AB66-80CB76BDCFF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30A95F4-6D30-814A-DFF5-BBC127138C92}"/>
              </a:ext>
            </a:extLst>
          </p:cNvPr>
          <p:cNvGrpSpPr/>
          <p:nvPr/>
        </p:nvGrpSpPr>
        <p:grpSpPr>
          <a:xfrm>
            <a:off x="0" y="4432489"/>
            <a:ext cx="9144000" cy="829883"/>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3A146E39-C661-ABAB-32A8-177DDF54C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ABD78D07-77B0-4808-A437-A291E35B03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a:extLst>
              <a:ext uri="{FF2B5EF4-FFF2-40B4-BE49-F238E27FC236}">
                <a16:creationId xmlns:a16="http://schemas.microsoft.com/office/drawing/2014/main" id="{9AA1F7D4-3E9A-06BE-24F1-5F3C175D4136}"/>
              </a:ext>
            </a:extLst>
          </p:cNvPr>
          <p:cNvSpPr txBox="1">
            <a:spLocks/>
          </p:cNvSpPr>
          <p:nvPr/>
        </p:nvSpPr>
        <p:spPr>
          <a:xfrm>
            <a:off x="1122560" y="187679"/>
            <a:ext cx="7118985" cy="671513"/>
          </a:xfrm>
          <a:prstGeom prst="rect">
            <a:avLst/>
          </a:prstGeom>
        </p:spPr>
        <p:txBody>
          <a:bodyPr>
            <a:normAutofit/>
          </a:bodyPr>
          <a:lstStyle>
            <a:defPPr>
              <a:defRPr lang="en-US"/>
            </a:defPPr>
            <a:lvl1pPr algn="ctr">
              <a:lnSpc>
                <a:spcPct val="90000"/>
              </a:lnSpc>
              <a:spcBef>
                <a:spcPct val="0"/>
              </a:spcBef>
              <a:buNone/>
              <a:defRPr sz="4400">
                <a:solidFill>
                  <a:prstClr val="white"/>
                </a:solidFill>
                <a:latin typeface="Arial Rounded MT Bold" panose="020F0704030504030204" pitchFamily="34" charset="0"/>
                <a:ea typeface="+mj-ea"/>
                <a:cs typeface="+mj-cs"/>
              </a:defRPr>
            </a:lvl1pPr>
          </a:lstStyle>
          <a:p>
            <a:endParaRPr lang="en-US" sz="3300" b="1">
              <a:solidFill>
                <a:schemeClr val="tx1"/>
              </a:solidFill>
              <a:latin typeface="+mn-lt"/>
            </a:endParaRPr>
          </a:p>
        </p:txBody>
      </p:sp>
      <p:sp>
        <p:nvSpPr>
          <p:cNvPr id="3" name="Rectangle 1">
            <a:extLst>
              <a:ext uri="{FF2B5EF4-FFF2-40B4-BE49-F238E27FC236}">
                <a16:creationId xmlns:a16="http://schemas.microsoft.com/office/drawing/2014/main" id="{20244749-D3AB-5260-85B9-23E1E08F94E1}"/>
              </a:ext>
            </a:extLst>
          </p:cNvPr>
          <p:cNvSpPr txBox="1">
            <a:spLocks noChangeArrowheads="1"/>
          </p:cNvSpPr>
          <p:nvPr/>
        </p:nvSpPr>
        <p:spPr>
          <a:xfrm>
            <a:off x="138489" y="891611"/>
            <a:ext cx="7405311" cy="3540878"/>
          </a:xfrm>
          <a:prstGeom prst="rect">
            <a:avLst/>
          </a:prstGeom>
        </p:spPr>
        <p:txBody>
          <a:bodyPr>
            <a:noAutofit/>
          </a:bodyPr>
          <a:lstStyle>
            <a:defPPr>
              <a:defRPr lang="en-US"/>
            </a:defPPr>
            <a:lvl1pPr marL="228600" indent="-228600">
              <a:lnSpc>
                <a:spcPct val="90000"/>
              </a:lnSpc>
              <a:spcBef>
                <a:spcPts val="1000"/>
              </a:spcBef>
              <a:buFont typeface="Arial" panose="020B0604020202020204" pitchFamily="34" charset="0"/>
              <a:buChar char="•"/>
              <a:defRPr sz="2200">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dirty="0"/>
              <a:t>Législation interdisant la fabrication, l'importation, l'exportation et la vente de produits contenant du mercure (Hg) ou du plomb (Pb)</a:t>
            </a:r>
          </a:p>
          <a:p>
            <a:r>
              <a:rPr lang="en-US" sz="1200" dirty="0"/>
              <a:t>Produits cosmétiques enregistrés dans le pays</a:t>
            </a:r>
          </a:p>
          <a:p>
            <a:r>
              <a:rPr lang="en-US" sz="1200" dirty="0"/>
              <a:t>Importateurs de cosmétiques/produits d'hygiène personnelle enregistrés  (+ fabricants, distributeurs)</a:t>
            </a:r>
          </a:p>
          <a:p>
            <a:r>
              <a:rPr lang="en-US" sz="1200" dirty="0"/>
              <a:t>Plateformes en ligne vendant dans le pays à enregistrer, contact dans le pays, adresse  </a:t>
            </a:r>
          </a:p>
          <a:p>
            <a:r>
              <a:rPr lang="en-US" sz="1200" dirty="0"/>
              <a:t>Base de données/liste des produits interdits </a:t>
            </a:r>
          </a:p>
          <a:p>
            <a:r>
              <a:rPr lang="en-US" sz="1200" dirty="0"/>
              <a:t>Exigences en matière d'étiquetage</a:t>
            </a:r>
          </a:p>
          <a:p>
            <a:r>
              <a:rPr lang="en-US" sz="1200" dirty="0"/>
              <a:t>Systèmes en place pour contrôler l'entrée des produits avec registre, codes SH, noms, mots-clés </a:t>
            </a:r>
          </a:p>
          <a:p>
            <a:r>
              <a:rPr lang="en-US" sz="1200" dirty="0"/>
              <a:t>Ventes en ligne par des particuliers, produits arrivant par la poste, passage en douane (contrôles ponctuels – en fonction des destinations, des mots-clés, </a:t>
            </a:r>
            <a:r>
              <a:rPr lang="en-US" sz="1200" dirty="0" err="1"/>
              <a:t>etc</a:t>
            </a:r>
            <a:r>
              <a:rPr lang="en-US" sz="1200" dirty="0"/>
              <a:t>.)</a:t>
            </a:r>
          </a:p>
          <a:p>
            <a:r>
              <a:rPr lang="en-US" sz="1200" dirty="0"/>
              <a:t>Échantillonnage : dépistage par spectroscopie à rayons X (XRF), méthodes d'analyse pour déterminer la teneur en mercure. </a:t>
            </a:r>
            <a:r>
              <a:rPr lang="en-US" sz="1200" dirty="0">
                <a:solidFill>
                  <a:schemeClr val="tx1"/>
                </a:solidFill>
              </a:rPr>
              <a:t>Les nouveaux produits contenant du mercure doivent être signalés et ajoutés à la liste des produits interdits. </a:t>
            </a:r>
          </a:p>
          <a:p>
            <a:r>
              <a:rPr lang="en-US" sz="1200" dirty="0"/>
              <a:t>Coopération interinstitutionnelle et régionale en place</a:t>
            </a:r>
          </a:p>
          <a:p>
            <a:r>
              <a:rPr lang="en-US" sz="1200" dirty="0"/>
              <a:t>Accords volontaires complémentaires avec les plateformes</a:t>
            </a:r>
          </a:p>
          <a:p>
            <a:pPr marL="0" indent="0">
              <a:buNone/>
            </a:pPr>
            <a:endParaRPr lang="en-US" sz="1050" i="1" dirty="0"/>
          </a:p>
          <a:p>
            <a:endParaRPr lang="en-US" sz="1050" dirty="0"/>
          </a:p>
        </p:txBody>
      </p:sp>
      <p:sp>
        <p:nvSpPr>
          <p:cNvPr id="4" name="Rectangle 3">
            <a:extLst>
              <a:ext uri="{FF2B5EF4-FFF2-40B4-BE49-F238E27FC236}">
                <a16:creationId xmlns:a16="http://schemas.microsoft.com/office/drawing/2014/main" id="{9B686F65-0751-98ED-A18C-E657945FB863}"/>
              </a:ext>
            </a:extLst>
          </p:cNvPr>
          <p:cNvSpPr/>
          <p:nvPr/>
        </p:nvSpPr>
        <p:spPr>
          <a:xfrm>
            <a:off x="0" y="142421"/>
            <a:ext cx="9144000" cy="70393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675"/>
          </a:p>
        </p:txBody>
      </p:sp>
      <p:sp>
        <p:nvSpPr>
          <p:cNvPr id="9" name="Title 1">
            <a:extLst>
              <a:ext uri="{FF2B5EF4-FFF2-40B4-BE49-F238E27FC236}">
                <a16:creationId xmlns:a16="http://schemas.microsoft.com/office/drawing/2014/main" id="{B566C116-31D4-B479-CD43-86D5EEA60048}"/>
              </a:ext>
            </a:extLst>
          </p:cNvPr>
          <p:cNvSpPr txBox="1">
            <a:spLocks/>
          </p:cNvSpPr>
          <p:nvPr/>
        </p:nvSpPr>
        <p:spPr>
          <a:xfrm>
            <a:off x="1427788" y="47179"/>
            <a:ext cx="6002168" cy="79358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err="1">
                <a:solidFill>
                  <a:schemeClr val="bg1">
                    <a:lumMod val="95000"/>
                  </a:schemeClr>
                </a:solidFill>
                <a:latin typeface="Arial"/>
                <a:cs typeface="Arial"/>
              </a:rPr>
              <a:t>Liste</a:t>
            </a:r>
            <a:r>
              <a:rPr lang="en-US" sz="2100" b="1" dirty="0">
                <a:solidFill>
                  <a:schemeClr val="bg1">
                    <a:lumMod val="95000"/>
                  </a:schemeClr>
                </a:solidFill>
                <a:latin typeface="Arial"/>
                <a:cs typeface="Arial"/>
              </a:rPr>
              <a:t> de </a:t>
            </a:r>
            <a:r>
              <a:rPr lang="en-US" sz="2100" b="1" dirty="0" err="1">
                <a:solidFill>
                  <a:schemeClr val="bg1">
                    <a:lumMod val="95000"/>
                  </a:schemeClr>
                </a:solidFill>
                <a:latin typeface="Arial"/>
                <a:cs typeface="Arial"/>
              </a:rPr>
              <a:t>contrôle</a:t>
            </a:r>
            <a:r>
              <a:rPr lang="en-US" sz="2100" b="1" dirty="0">
                <a:solidFill>
                  <a:schemeClr val="bg1">
                    <a:lumMod val="95000"/>
                  </a:schemeClr>
                </a:solidFill>
                <a:latin typeface="Arial"/>
                <a:cs typeface="Arial"/>
              </a:rPr>
              <a:t> pour </a:t>
            </a:r>
            <a:r>
              <a:rPr lang="en-US" sz="2100" b="1" dirty="0" err="1">
                <a:solidFill>
                  <a:schemeClr val="bg1">
                    <a:lumMod val="95000"/>
                  </a:schemeClr>
                </a:solidFill>
                <a:latin typeface="Arial"/>
                <a:cs typeface="Arial"/>
              </a:rPr>
              <a:t>l'application</a:t>
            </a:r>
            <a:r>
              <a:rPr lang="en-US" sz="2100" b="1" dirty="0">
                <a:solidFill>
                  <a:schemeClr val="bg1">
                    <a:lumMod val="95000"/>
                  </a:schemeClr>
                </a:solidFill>
                <a:latin typeface="Arial"/>
                <a:cs typeface="Arial"/>
              </a:rPr>
              <a:t> </a:t>
            </a:r>
            <a:r>
              <a:rPr lang="en-US" sz="2100" b="1" dirty="0" err="1">
                <a:solidFill>
                  <a:schemeClr val="bg1">
                    <a:lumMod val="95000"/>
                  </a:schemeClr>
                </a:solidFill>
                <a:latin typeface="Arial"/>
                <a:cs typeface="Arial"/>
              </a:rPr>
              <a:t>ciblée</a:t>
            </a:r>
            <a:r>
              <a:rPr lang="en-US" sz="2100" b="1" dirty="0">
                <a:solidFill>
                  <a:schemeClr val="bg1">
                    <a:lumMod val="95000"/>
                  </a:schemeClr>
                </a:solidFill>
                <a:latin typeface="Arial"/>
                <a:cs typeface="Arial"/>
              </a:rPr>
              <a:t> de la </a:t>
            </a:r>
            <a:r>
              <a:rPr lang="en-US" sz="2100" b="1" dirty="0" err="1">
                <a:solidFill>
                  <a:schemeClr val="bg1">
                    <a:lumMod val="95000"/>
                  </a:schemeClr>
                </a:solidFill>
                <a:latin typeface="Arial"/>
                <a:cs typeface="Arial"/>
              </a:rPr>
              <a:t>réglementation</a:t>
            </a:r>
            <a:endParaRPr lang="en-US" sz="2100" b="1" dirty="0">
              <a:solidFill>
                <a:schemeClr val="bg1">
                  <a:lumMod val="95000"/>
                </a:schemeClr>
              </a:solidFill>
              <a:latin typeface="Arial"/>
              <a:cs typeface="Arial"/>
            </a:endParaRPr>
          </a:p>
        </p:txBody>
      </p:sp>
      <p:pic>
        <p:nvPicPr>
          <p:cNvPr id="6" name="Google Shape;196;p31" descr="A logo with blue and green colors&#10;&#10;Description automatically generated">
            <a:extLst>
              <a:ext uri="{FF2B5EF4-FFF2-40B4-BE49-F238E27FC236}">
                <a16:creationId xmlns:a16="http://schemas.microsoft.com/office/drawing/2014/main" id="{D7B8B892-B516-ECE1-668E-FE520CCEDF1A}"/>
              </a:ext>
            </a:extLst>
          </p:cNvPr>
          <p:cNvPicPr preferRelativeResize="0"/>
          <p:nvPr/>
        </p:nvPicPr>
        <p:blipFill rotWithShape="1">
          <a:blip r:embed="rId5">
            <a:alphaModFix/>
          </a:blip>
          <a:srcRect/>
          <a:stretch/>
        </p:blipFill>
        <p:spPr>
          <a:xfrm>
            <a:off x="6872287" y="4593994"/>
            <a:ext cx="770375" cy="593450"/>
          </a:xfrm>
          <a:prstGeom prst="rect">
            <a:avLst/>
          </a:prstGeom>
          <a:noFill/>
          <a:ln>
            <a:noFill/>
          </a:ln>
        </p:spPr>
      </p:pic>
      <p:pic>
        <p:nvPicPr>
          <p:cNvPr id="14" name="Picture 2" descr="Checklist Icon Template Design Vector ...">
            <a:extLst>
              <a:ext uri="{FF2B5EF4-FFF2-40B4-BE49-F238E27FC236}">
                <a16:creationId xmlns:a16="http://schemas.microsoft.com/office/drawing/2014/main" id="{D9E69A00-A839-8602-9FAA-3DDC79811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4553" y="904451"/>
            <a:ext cx="1964531"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screenshot of a cell phone&#10;&#10;Description automatically generated">
            <a:extLst>
              <a:ext uri="{FF2B5EF4-FFF2-40B4-BE49-F238E27FC236}">
                <a16:creationId xmlns:a16="http://schemas.microsoft.com/office/drawing/2014/main" id="{8F478FB3-540A-37FF-0C9A-C097B907B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32253">
            <a:off x="7638033" y="2337544"/>
            <a:ext cx="1037570" cy="1459082"/>
          </a:xfrm>
          <a:prstGeom prst="rect">
            <a:avLst/>
          </a:prstGeom>
          <a:ln>
            <a:noFill/>
          </a:ln>
        </p:spPr>
      </p:pic>
    </p:spTree>
    <p:extLst>
      <p:ext uri="{BB962C8B-B14F-4D97-AF65-F5344CB8AC3E}">
        <p14:creationId xmlns:p14="http://schemas.microsoft.com/office/powerpoint/2010/main" val="1617973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FC40-57E0-95EC-24A7-3CDD474EB58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80B2C3-6F9F-AFD6-32A4-C041A5FE47E3}"/>
              </a:ext>
            </a:extLst>
          </p:cNvPr>
          <p:cNvSpPr/>
          <p:nvPr/>
        </p:nvSpPr>
        <p:spPr>
          <a:xfrm>
            <a:off x="-1" y="268642"/>
            <a:ext cx="9144000" cy="703931"/>
          </a:xfrm>
          <a:prstGeom prst="rect">
            <a:avLst/>
          </a:prstGeom>
          <a:solidFill>
            <a:schemeClr val="accent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mj-lt"/>
                <a:cs typeface="Arial" panose="020B0604020202020204" pitchFamily="34" charset="0"/>
                <a:sym typeface="Wingdings" panose="05000000000000000000" pitchFamily="2" charset="2"/>
              </a:rPr>
              <a:t>Partagez vos expériences !</a:t>
            </a:r>
          </a:p>
        </p:txBody>
      </p:sp>
      <p:sp>
        <p:nvSpPr>
          <p:cNvPr id="3" name="Title 1">
            <a:extLst>
              <a:ext uri="{FF2B5EF4-FFF2-40B4-BE49-F238E27FC236}">
                <a16:creationId xmlns:a16="http://schemas.microsoft.com/office/drawing/2014/main" id="{9F610AA8-7A01-43FB-5003-17DC513AA0C0}"/>
              </a:ext>
            </a:extLst>
          </p:cNvPr>
          <p:cNvSpPr txBox="1">
            <a:spLocks/>
          </p:cNvSpPr>
          <p:nvPr/>
        </p:nvSpPr>
        <p:spPr>
          <a:xfrm>
            <a:off x="185734" y="697574"/>
            <a:ext cx="8575196" cy="46452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a:solidFill>
                <a:schemeClr val="bg1"/>
              </a:solidFill>
              <a:latin typeface="Arial Rounded MT Bold" panose="020F0704030504030204" pitchFamily="34" charset="0"/>
            </a:endParaRPr>
          </a:p>
        </p:txBody>
      </p:sp>
      <p:sp>
        <p:nvSpPr>
          <p:cNvPr id="5" name="TextBox 4">
            <a:extLst>
              <a:ext uri="{FF2B5EF4-FFF2-40B4-BE49-F238E27FC236}">
                <a16:creationId xmlns:a16="http://schemas.microsoft.com/office/drawing/2014/main" id="{2AF23E39-1461-AB26-4FA6-C7A3879B49B6}"/>
              </a:ext>
            </a:extLst>
          </p:cNvPr>
          <p:cNvSpPr txBox="1"/>
          <p:nvPr/>
        </p:nvSpPr>
        <p:spPr>
          <a:xfrm>
            <a:off x="269369" y="1017309"/>
            <a:ext cx="6188732" cy="3600986"/>
          </a:xfrm>
          <a:prstGeom prst="rect">
            <a:avLst/>
          </a:prstGeom>
          <a:noFill/>
        </p:spPr>
        <p:txBody>
          <a:bodyPr wrap="square">
            <a:spAutoFit/>
          </a:bodyPr>
          <a:lstStyle/>
          <a:p>
            <a:pPr marL="342900" indent="-342900">
              <a:buSzPct val="100000"/>
              <a:buFont typeface="+mj-lt"/>
              <a:buAutoNum type="arabicPeriod"/>
              <a:tabLst>
                <a:tab pos="342900" algn="l"/>
              </a:tabLst>
            </a:pPr>
            <a:r>
              <a:rPr lang="en-US" sz="1500" dirty="0">
                <a:latin typeface="+mj-lt"/>
                <a:ea typeface="Aptos" panose="020B0004020202020204" pitchFamily="34" charset="0"/>
                <a:cs typeface="Aptos" panose="020B0004020202020204" pitchFamily="34" charset="0"/>
              </a:rPr>
              <a:t>Avez-vous déjà manipulé des cosmétiques ou d'autres produits contenant du mercure (MAP) ? </a:t>
            </a:r>
          </a:p>
          <a:p>
            <a:pPr marL="342900" indent="-342900">
              <a:buSzPct val="100000"/>
              <a:buFont typeface="+mj-lt"/>
              <a:buAutoNum type="arabicPeriod"/>
              <a:tabLst>
                <a:tab pos="342900" algn="l"/>
              </a:tabLst>
            </a:pPr>
            <a:r>
              <a:rPr lang="en-US" sz="1500" dirty="0">
                <a:latin typeface="+mj-lt"/>
                <a:ea typeface="Aptos" panose="020B0004020202020204" pitchFamily="34" charset="0"/>
                <a:cs typeface="Aptos" panose="020B0004020202020204" pitchFamily="34" charset="0"/>
              </a:rPr>
              <a:t>Comment ces produits étaient-ils étiquetés (mention du mercure, concentration/quantité, etc.) ?</a:t>
            </a:r>
          </a:p>
          <a:p>
            <a:pPr marL="342900" indent="-342900">
              <a:buSzPct val="100000"/>
              <a:buFont typeface="+mj-lt"/>
              <a:buAutoNum type="arabicPeriod"/>
              <a:tabLst>
                <a:tab pos="342900" algn="l"/>
              </a:tabLst>
            </a:pPr>
            <a:r>
              <a:rPr lang="en-US" sz="1500" dirty="0">
                <a:latin typeface="+mj-lt"/>
                <a:ea typeface="Aptos" panose="020B0004020202020204" pitchFamily="34" charset="0"/>
                <a:cs typeface="Aptos" panose="020B0004020202020204" pitchFamily="34" charset="0"/>
              </a:rPr>
              <a:t>Comment les avez-vous gérés lorsqu'ils sont entrés dans le pays (qu'ils soient interdits ou non) ? Disposez-vous de procédures opérationnelles standard pour la gestion des MAP ? </a:t>
            </a:r>
          </a:p>
          <a:p>
            <a:pPr marL="342900" indent="-342900">
              <a:buSzPct val="100000"/>
              <a:buFont typeface="+mj-lt"/>
              <a:buAutoNum type="arabicPeriod"/>
              <a:tabLst>
                <a:tab pos="342900" algn="l"/>
              </a:tabLst>
            </a:pPr>
            <a:r>
              <a:rPr lang="en-US" sz="1500" dirty="0">
                <a:latin typeface="+mj-lt"/>
                <a:ea typeface="Aptos" panose="020B0004020202020204" pitchFamily="34" charset="0"/>
                <a:cs typeface="Aptos" panose="020B0004020202020204" pitchFamily="34" charset="0"/>
              </a:rPr>
              <a:t>Quels défis avez-vous rencontrés lors de la manipulation de ces produits ? (par exemple, manque d'équipement XRF, besoin d'une liste des produits interdits, problèmes de coopération entre les agences) </a:t>
            </a:r>
          </a:p>
          <a:p>
            <a:pPr marL="342900" indent="-342900">
              <a:buSzPct val="100000"/>
              <a:buFont typeface="+mj-lt"/>
              <a:buAutoNum type="arabicPeriod"/>
              <a:tabLst>
                <a:tab pos="342900" algn="l"/>
              </a:tabLst>
            </a:pPr>
            <a:r>
              <a:rPr lang="en-US" sz="1500" dirty="0">
                <a:latin typeface="+mj-lt"/>
                <a:ea typeface="Aptos" panose="020B0004020202020204" pitchFamily="34" charset="0"/>
                <a:cs typeface="Aptos" panose="020B0004020202020204" pitchFamily="34" charset="0"/>
              </a:rPr>
              <a:t>Savez-vous si la vente en ligne de produits contenant du mercure est réglementée dans votre pays ? Les douanes seraient-elles impliquées dans ce domaine ?  </a:t>
            </a:r>
          </a:p>
          <a:p>
            <a:pPr marL="257175" indent="-257175">
              <a:buSzPts val="1000"/>
              <a:buFont typeface="Symbol" panose="05050102010706020507" pitchFamily="18" charset="2"/>
              <a:buChar char=""/>
              <a:tabLst>
                <a:tab pos="342900" algn="l"/>
              </a:tabLst>
            </a:pPr>
            <a:endParaRPr lang="en-US" sz="900" dirty="0">
              <a:latin typeface="Arial" panose="020B0604020202020204" pitchFamily="34" charset="0"/>
              <a:ea typeface="Aptos" panose="020B0004020202020204" pitchFamily="34" charset="0"/>
              <a:cs typeface="Aptos" panose="020B0004020202020204" pitchFamily="34" charset="0"/>
            </a:endParaRPr>
          </a:p>
          <a:p>
            <a:pPr marL="257175" indent="-257175">
              <a:buSzPts val="1000"/>
              <a:buFont typeface="Symbol" panose="05050102010706020507" pitchFamily="18" charset="2"/>
              <a:buChar char=""/>
              <a:tabLst>
                <a:tab pos="342900" algn="l"/>
              </a:tabLst>
            </a:pPr>
            <a:endParaRPr lang="en-US" sz="900" dirty="0">
              <a:latin typeface="Arial" panose="020B0604020202020204" pitchFamily="34" charset="0"/>
              <a:ea typeface="Aptos" panose="020B0004020202020204" pitchFamily="34" charset="0"/>
              <a:cs typeface="Aptos" panose="020B0004020202020204" pitchFamily="34" charset="0"/>
            </a:endParaRPr>
          </a:p>
        </p:txBody>
      </p:sp>
      <p:pic>
        <p:nvPicPr>
          <p:cNvPr id="7" name="Google Shape;203;p11">
            <a:extLst>
              <a:ext uri="{FF2B5EF4-FFF2-40B4-BE49-F238E27FC236}">
                <a16:creationId xmlns:a16="http://schemas.microsoft.com/office/drawing/2014/main" id="{4E4D018A-EF91-8506-04DC-1ABC2C042B01}"/>
              </a:ext>
            </a:extLst>
          </p:cNvPr>
          <p:cNvPicPr preferRelativeResize="0"/>
          <p:nvPr/>
        </p:nvPicPr>
        <p:blipFill rotWithShape="1">
          <a:blip r:embed="rId3">
            <a:alphaModFix/>
          </a:blip>
          <a:srcRect/>
          <a:stretch/>
        </p:blipFill>
        <p:spPr>
          <a:xfrm>
            <a:off x="6643653" y="1107943"/>
            <a:ext cx="2382584" cy="2154021"/>
          </a:xfrm>
          <a:prstGeom prst="rect">
            <a:avLst/>
          </a:prstGeom>
          <a:noFill/>
          <a:ln>
            <a:noFill/>
          </a:ln>
        </p:spPr>
      </p:pic>
      <p:pic>
        <p:nvPicPr>
          <p:cNvPr id="15" name="Google Shape;192;p10">
            <a:extLst>
              <a:ext uri="{FF2B5EF4-FFF2-40B4-BE49-F238E27FC236}">
                <a16:creationId xmlns:a16="http://schemas.microsoft.com/office/drawing/2014/main" id="{D77B2FB8-F465-DAEA-E1CB-9AC093E1AB72}"/>
              </a:ext>
            </a:extLst>
          </p:cNvPr>
          <p:cNvPicPr preferRelativeResize="0"/>
          <p:nvPr/>
        </p:nvPicPr>
        <p:blipFill rotWithShape="1">
          <a:blip r:embed="rId4">
            <a:alphaModFix/>
          </a:blip>
          <a:srcRect/>
          <a:stretch/>
        </p:blipFill>
        <p:spPr>
          <a:xfrm>
            <a:off x="6271184" y="3384906"/>
            <a:ext cx="2755053" cy="738088"/>
          </a:xfrm>
          <a:prstGeom prst="rect">
            <a:avLst/>
          </a:prstGeom>
          <a:noFill/>
          <a:ln>
            <a:noFill/>
          </a:ln>
        </p:spPr>
      </p:pic>
      <p:pic>
        <p:nvPicPr>
          <p:cNvPr id="17" name="Picture 2" descr="A picture containing knife, drawing&#10;&#10;Description automatically generated">
            <a:extLst>
              <a:ext uri="{FF2B5EF4-FFF2-40B4-BE49-F238E27FC236}">
                <a16:creationId xmlns:a16="http://schemas.microsoft.com/office/drawing/2014/main" id="{39017E37-E067-49AA-B040-D34607937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0" y="4564113"/>
            <a:ext cx="9144000" cy="82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476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B539-6A35-A935-1E34-FCF56B4B20A7}"/>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1FB3CE22-7138-A5F6-DAAE-E47804E17BCE}"/>
              </a:ext>
            </a:extLst>
          </p:cNvPr>
          <p:cNvSpPr txBox="1">
            <a:spLocks noGrp="1"/>
          </p:cNvSpPr>
          <p:nvPr>
            <p:ph type="title"/>
          </p:nvPr>
        </p:nvSpPr>
        <p:spPr>
          <a:xfrm>
            <a:off x="0" y="120561"/>
            <a:ext cx="9144000" cy="734639"/>
          </a:xfrm>
          <a:prstGeom prst="rect">
            <a:avLst/>
          </a:prstGeom>
          <a:solidFill>
            <a:schemeClr val="accent3"/>
          </a:solidFill>
          <a:ln w="12700" cap="flat" cmpd="sng" algn="ctr">
            <a:solidFill>
              <a:schemeClr val="bg1">
                <a:lumMod val="6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68580" tIns="34290" rIns="68580" bIns="34290" rtlCol="0" anchor="ctr" anchorCtr="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a:t>Résumé </a:t>
            </a:r>
            <a:endParaRPr lang="en-US" sz="2700" b="1" dirty="0"/>
          </a:p>
        </p:txBody>
      </p:sp>
      <p:grpSp>
        <p:nvGrpSpPr>
          <p:cNvPr id="2" name="Group 1">
            <a:extLst>
              <a:ext uri="{FF2B5EF4-FFF2-40B4-BE49-F238E27FC236}">
                <a16:creationId xmlns:a16="http://schemas.microsoft.com/office/drawing/2014/main" id="{8F940639-940D-6756-96A6-4DD6DE80CC2F}"/>
              </a:ext>
            </a:extLst>
          </p:cNvPr>
          <p:cNvGrpSpPr/>
          <p:nvPr/>
        </p:nvGrpSpPr>
        <p:grpSpPr>
          <a:xfrm>
            <a:off x="0" y="4432489"/>
            <a:ext cx="9144000" cy="829883"/>
            <a:chOff x="0" y="5498910"/>
            <a:chExt cx="12192000" cy="1597435"/>
          </a:xfrm>
        </p:grpSpPr>
        <p:pic>
          <p:nvPicPr>
            <p:cNvPr id="4" name="Picture 2" descr="A picture containing knife, drawing&#10;&#10;Description automatically generated">
              <a:extLst>
                <a:ext uri="{FF2B5EF4-FFF2-40B4-BE49-F238E27FC236}">
                  <a16:creationId xmlns:a16="http://schemas.microsoft.com/office/drawing/2014/main" id="{E903130E-544C-0CBF-D9C2-EC18277B74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zeromercury WG logo">
              <a:extLst>
                <a:ext uri="{FF2B5EF4-FFF2-40B4-BE49-F238E27FC236}">
                  <a16:creationId xmlns:a16="http://schemas.microsoft.com/office/drawing/2014/main" id="{35901188-3B77-1DC3-0F3E-0CDC64EB2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0">
            <a:extLst>
              <a:ext uri="{FF2B5EF4-FFF2-40B4-BE49-F238E27FC236}">
                <a16:creationId xmlns:a16="http://schemas.microsoft.com/office/drawing/2014/main" id="{420DFCE5-C66D-2702-A4EB-E209FEFFD85C}"/>
              </a:ext>
            </a:extLst>
          </p:cNvPr>
          <p:cNvSpPr>
            <a:spLocks noGrp="1"/>
          </p:cNvSpPr>
          <p:nvPr>
            <p:ph type="body" idx="1"/>
          </p:nvPr>
        </p:nvSpPr>
        <p:spPr>
          <a:xfrm>
            <a:off x="104775" y="1094642"/>
            <a:ext cx="6748150" cy="3758711"/>
          </a:xfrm>
        </p:spPr>
        <p:txBody>
          <a:bodyPr>
            <a:noAutofit/>
          </a:bodyPr>
          <a:lstStyle/>
          <a:p>
            <a:pPr>
              <a:lnSpc>
                <a:spcPct val="120000"/>
              </a:lnSpc>
            </a:pPr>
            <a:r>
              <a:rPr lang="en-US" sz="1350" dirty="0">
                <a:latin typeface="Arial" panose="020B0604020202020204" pitchFamily="34" charset="0"/>
                <a:cs typeface="Arial" panose="020B0604020202020204" pitchFamily="34" charset="0"/>
              </a:rPr>
              <a:t>La législation interdisant la fabrication, l'importation, l'exportation et la vente de Hg/SLPS constitue la première étape</a:t>
            </a:r>
          </a:p>
          <a:p>
            <a:pPr>
              <a:lnSpc>
                <a:spcPct val="120000"/>
              </a:lnSpc>
            </a:pPr>
            <a:r>
              <a:rPr lang="en-US" sz="1350" dirty="0">
                <a:latin typeface="Arial" panose="020B0604020202020204" pitchFamily="34" charset="0"/>
                <a:cs typeface="Arial" panose="020B0604020202020204" pitchFamily="34" charset="0"/>
              </a:rPr>
              <a:t>Mise en œuvre et outils nécessaires (par exemple, listes de produits interdits, accords judiciaires, sanctions, accords volontaires, etc.)  </a:t>
            </a:r>
          </a:p>
          <a:p>
            <a:pPr>
              <a:lnSpc>
                <a:spcPct val="120000"/>
              </a:lnSpc>
            </a:pPr>
            <a:r>
              <a:rPr lang="en-US" sz="1350" dirty="0">
                <a:latin typeface="Arial" panose="020B0604020202020204" pitchFamily="34" charset="0"/>
                <a:cs typeface="Arial" panose="020B0604020202020204" pitchFamily="34" charset="0"/>
              </a:rPr>
              <a:t>Une coopération interministérielle et interinstitutionnelle est nécessaire</a:t>
            </a:r>
          </a:p>
          <a:p>
            <a:pPr>
              <a:lnSpc>
                <a:spcPct val="120000"/>
              </a:lnSpc>
            </a:pPr>
            <a:r>
              <a:rPr lang="en-US" sz="1350" dirty="0">
                <a:latin typeface="Arial" panose="020B0604020202020204" pitchFamily="34" charset="0"/>
                <a:cs typeface="Arial" panose="020B0604020202020204" pitchFamily="34" charset="0"/>
              </a:rPr>
              <a:t>Une autorégulation efficace par les plateformes en ligne est optimale, compte tenu des ressources limitées des pouvoirs publics </a:t>
            </a:r>
          </a:p>
          <a:p>
            <a:pPr>
              <a:lnSpc>
                <a:spcPct val="120000"/>
              </a:lnSpc>
            </a:pPr>
            <a:r>
              <a:rPr lang="en-US" sz="1350" dirty="0">
                <a:latin typeface="Arial" panose="020B0604020202020204" pitchFamily="34" charset="0"/>
                <a:cs typeface="Arial" panose="020B0604020202020204" pitchFamily="34" charset="0"/>
              </a:rPr>
              <a:t>La plupart des places de marché en ligne ont mis en place des politiques relatives aux produits interdits, mais elles ne parviennent souvent pas à faire respecter ces interdictions</a:t>
            </a:r>
          </a:p>
          <a:p>
            <a:pPr>
              <a:lnSpc>
                <a:spcPct val="120000"/>
              </a:lnSpc>
            </a:pPr>
            <a:r>
              <a:rPr lang="en-US" sz="1350" dirty="0">
                <a:latin typeface="Arial" panose="020B0604020202020204" pitchFamily="34" charset="0"/>
                <a:cs typeface="Arial" panose="020B0604020202020204" pitchFamily="34" charset="0"/>
              </a:rPr>
              <a:t>Les places de marché en ligne se montrent généralement réceptives et coopératives lorsqu'elles sont contactées par les autorités – un dialogue est nécessaire.</a:t>
            </a:r>
          </a:p>
          <a:p>
            <a:pPr marL="85725" indent="0">
              <a:buNone/>
            </a:pPr>
            <a:endParaRPr lang="x-none" sz="1200" dirty="0"/>
          </a:p>
        </p:txBody>
      </p:sp>
      <p:pic>
        <p:nvPicPr>
          <p:cNvPr id="7" name="Picture Placeholder 5" descr="A picture containing room&#10;&#10;Description automatically generated">
            <a:extLst>
              <a:ext uri="{FF2B5EF4-FFF2-40B4-BE49-F238E27FC236}">
                <a16:creationId xmlns:a16="http://schemas.microsoft.com/office/drawing/2014/main" id="{3DD4CCE5-EC1A-AE90-2266-60FE3F667B4B}"/>
              </a:ext>
            </a:extLst>
          </p:cNvPr>
          <p:cNvPicPr>
            <a:picLocks noChangeAspect="1"/>
          </p:cNvPicPr>
          <p:nvPr/>
        </p:nvPicPr>
        <p:blipFill>
          <a:blip r:embed="rId5" cstate="print">
            <a:extLst>
              <a:ext uri="{28A0092B-C50C-407E-A947-70E740481C1C}">
                <a14:useLocalDpi xmlns:a14="http://schemas.microsoft.com/office/drawing/2010/main" val="0"/>
              </a:ext>
            </a:extLst>
          </a:blip>
          <a:srcRect t="3589" b="3589"/>
          <a:stretch>
            <a:fillRect/>
          </a:stretch>
        </p:blipFill>
        <p:spPr>
          <a:xfrm>
            <a:off x="6957700" y="2020112"/>
            <a:ext cx="1781800" cy="1331232"/>
          </a:xfrm>
          <a:prstGeom prst="rect">
            <a:avLst/>
          </a:prstGeom>
        </p:spPr>
      </p:pic>
      <p:pic>
        <p:nvPicPr>
          <p:cNvPr id="5" name="Picture 4" descr="A picture containing equipment, drawing, player&#10;&#10;Description automatically generated">
            <a:extLst>
              <a:ext uri="{FF2B5EF4-FFF2-40B4-BE49-F238E27FC236}">
                <a16:creationId xmlns:a16="http://schemas.microsoft.com/office/drawing/2014/main" id="{4B871369-6806-892C-B0FC-7EC278173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5670">
            <a:off x="6405740" y="2485461"/>
            <a:ext cx="2670947" cy="878393"/>
          </a:xfrm>
          <a:prstGeom prst="rect">
            <a:avLst/>
          </a:prstGeom>
        </p:spPr>
      </p:pic>
    </p:spTree>
    <p:extLst>
      <p:ext uri="{BB962C8B-B14F-4D97-AF65-F5344CB8AC3E}">
        <p14:creationId xmlns:p14="http://schemas.microsoft.com/office/powerpoint/2010/main" val="232749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494EC-3A8A-A985-B968-A8336192DFC6}"/>
              </a:ext>
            </a:extLst>
          </p:cNvPr>
          <p:cNvGrpSpPr/>
          <p:nvPr/>
        </p:nvGrpSpPr>
        <p:grpSpPr>
          <a:xfrm>
            <a:off x="0" y="4492376"/>
            <a:ext cx="9144000" cy="829883"/>
            <a:chOff x="0" y="5498910"/>
            <a:chExt cx="12192000" cy="1597435"/>
          </a:xfrm>
        </p:grpSpPr>
        <p:pic>
          <p:nvPicPr>
            <p:cNvPr id="5" name="Picture 2" descr="A picture containing knife, drawing&#10;&#10;Description automatically generated">
              <a:extLst>
                <a:ext uri="{FF2B5EF4-FFF2-40B4-BE49-F238E27FC236}">
                  <a16:creationId xmlns:a16="http://schemas.microsoft.com/office/drawing/2014/main" id="{266120F3-65EF-2E3C-97A4-87068C040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0" y="5498910"/>
              <a:ext cx="12192000" cy="1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zeromercury WG logo">
              <a:extLst>
                <a:ext uri="{FF2B5EF4-FFF2-40B4-BE49-F238E27FC236}">
                  <a16:creationId xmlns:a16="http://schemas.microsoft.com/office/drawing/2014/main" id="{6DDC00AD-6539-1633-AED5-07ADCC9DB8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4800" y="5869722"/>
              <a:ext cx="1587500" cy="82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6E4BE317-638F-84AA-EF34-1625C34C3E7F}"/>
              </a:ext>
            </a:extLst>
          </p:cNvPr>
          <p:cNvSpPr txBox="1">
            <a:spLocks/>
          </p:cNvSpPr>
          <p:nvPr/>
        </p:nvSpPr>
        <p:spPr>
          <a:xfrm>
            <a:off x="384984" y="-93412"/>
            <a:ext cx="7886701" cy="7869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700" b="1">
                <a:solidFill>
                  <a:schemeClr val="bg1"/>
                </a:solidFill>
                <a:latin typeface="+mn-lt"/>
              </a:rPr>
            </a:br>
            <a:r>
              <a:rPr lang="en-US" sz="3300">
                <a:solidFill>
                  <a:prstClr val="white"/>
                </a:solidFill>
                <a:latin typeface="Arial Rounded MT Bold" panose="020F0704030504030204" pitchFamily="34" charset="0"/>
              </a:rPr>
              <a:t>Merci !</a:t>
            </a:r>
          </a:p>
        </p:txBody>
      </p:sp>
      <p:sp>
        <p:nvSpPr>
          <p:cNvPr id="12" name="TextBox 11">
            <a:extLst>
              <a:ext uri="{FF2B5EF4-FFF2-40B4-BE49-F238E27FC236}">
                <a16:creationId xmlns:a16="http://schemas.microsoft.com/office/drawing/2014/main" id="{FFB1AEB0-5C30-BC8B-7905-72AF3C4EEAB1}"/>
              </a:ext>
            </a:extLst>
          </p:cNvPr>
          <p:cNvSpPr txBox="1"/>
          <p:nvPr/>
        </p:nvSpPr>
        <p:spPr>
          <a:xfrm>
            <a:off x="384984" y="4223033"/>
            <a:ext cx="8194894" cy="276999"/>
          </a:xfrm>
          <a:prstGeom prst="rect">
            <a:avLst/>
          </a:prstGeom>
          <a:noFill/>
        </p:spPr>
        <p:txBody>
          <a:bodyPr wrap="square">
            <a:spAutoFit/>
          </a:bodyPr>
          <a:lstStyle/>
          <a:p>
            <a:r>
              <a:rPr lang="en-US" sz="1200" b="1" dirty="0">
                <a:solidFill>
                  <a:srgbClr val="C00000"/>
                </a:solidFill>
              </a:rPr>
              <a:t>Pour plus d'informations :</a:t>
            </a:r>
            <a:r>
              <a:rPr lang="en-US" sz="1200" b="1" dirty="0">
                <a:solidFill>
                  <a:srgbClr val="C00000"/>
                </a:solidFill>
                <a:hlinkClick r:id="rId5">
                  <a:extLst>
                    <a:ext uri="{A12FA001-AC4F-418D-AE19-62706E023703}">
                      <ahyp:hlinkClr xmlns:ahyp="http://schemas.microsoft.com/office/drawing/2018/hyperlinkcolor" val="tx"/>
                    </a:ext>
                  </a:extLst>
                </a:hlinkClick>
              </a:rPr>
              <a:t> https://www.zeromercury.org/mercury-added-skin-lightening-creams-campaign/ </a:t>
            </a:r>
            <a:r>
              <a:rPr lang="en-US" sz="1200" b="1" dirty="0">
                <a:solidFill>
                  <a:srgbClr val="C00000"/>
                </a:solidFill>
              </a:rPr>
              <a:t> </a:t>
            </a:r>
          </a:p>
        </p:txBody>
      </p:sp>
      <p:sp>
        <p:nvSpPr>
          <p:cNvPr id="10" name="Rectangle 9">
            <a:extLst>
              <a:ext uri="{FF2B5EF4-FFF2-40B4-BE49-F238E27FC236}">
                <a16:creationId xmlns:a16="http://schemas.microsoft.com/office/drawing/2014/main" id="{5C82E8C6-E784-4ADE-BF3D-30DFF964FE7E}"/>
              </a:ext>
            </a:extLst>
          </p:cNvPr>
          <p:cNvSpPr/>
          <p:nvPr/>
        </p:nvSpPr>
        <p:spPr>
          <a:xfrm>
            <a:off x="0" y="266535"/>
            <a:ext cx="9144000" cy="54079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        </a:t>
            </a:r>
            <a:r>
              <a:rPr lang="en-US" sz="3300" b="1">
                <a:solidFill>
                  <a:schemeClr val="bg1"/>
                </a:solidFill>
              </a:rPr>
              <a:t>Merci !</a:t>
            </a:r>
          </a:p>
        </p:txBody>
      </p:sp>
      <p:pic>
        <p:nvPicPr>
          <p:cNvPr id="4" name="Picture 3" descr="A picture containing text, sky, outdoor, red&#10;&#10;Description automatically generated">
            <a:extLst>
              <a:ext uri="{FF2B5EF4-FFF2-40B4-BE49-F238E27FC236}">
                <a16:creationId xmlns:a16="http://schemas.microsoft.com/office/drawing/2014/main" id="{552E13E7-F96F-4F08-4AF1-9F4E5E09E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7238" y="1099876"/>
            <a:ext cx="4031593" cy="3023694"/>
          </a:xfrm>
          <a:prstGeom prst="rect">
            <a:avLst/>
          </a:prstGeom>
        </p:spPr>
      </p:pic>
      <p:pic>
        <p:nvPicPr>
          <p:cNvPr id="6" name="Google Shape;196;p31" descr="A logo with blue and green colors&#10;&#10;Description automatically generated">
            <a:extLst>
              <a:ext uri="{FF2B5EF4-FFF2-40B4-BE49-F238E27FC236}">
                <a16:creationId xmlns:a16="http://schemas.microsoft.com/office/drawing/2014/main" id="{BD79E1EC-7430-AF9C-A2D7-F8B53423731A}"/>
              </a:ext>
            </a:extLst>
          </p:cNvPr>
          <p:cNvPicPr preferRelativeResize="0"/>
          <p:nvPr/>
        </p:nvPicPr>
        <p:blipFill rotWithShape="1">
          <a:blip r:embed="rId7">
            <a:alphaModFix/>
          </a:blip>
          <a:srcRect/>
          <a:stretch/>
        </p:blipFill>
        <p:spPr>
          <a:xfrm>
            <a:off x="6872287" y="4593994"/>
            <a:ext cx="770375" cy="593450"/>
          </a:xfrm>
          <a:prstGeom prst="rect">
            <a:avLst/>
          </a:prstGeom>
          <a:noFill/>
          <a:ln>
            <a:noFill/>
          </a:ln>
        </p:spPr>
      </p:pic>
      <p:pic>
        <p:nvPicPr>
          <p:cNvPr id="13" name="Picture 12">
            <a:extLst>
              <a:ext uri="{FF2B5EF4-FFF2-40B4-BE49-F238E27FC236}">
                <a16:creationId xmlns:a16="http://schemas.microsoft.com/office/drawing/2014/main" id="{D8BB639B-D3F9-4F60-A663-9FA648035A61}"/>
              </a:ext>
            </a:extLst>
          </p:cNvPr>
          <p:cNvPicPr>
            <a:picLocks noChangeAspect="1"/>
          </p:cNvPicPr>
          <p:nvPr/>
        </p:nvPicPr>
        <p:blipFill>
          <a:blip r:embed="rId8"/>
          <a:stretch>
            <a:fillRect/>
          </a:stretch>
        </p:blipFill>
        <p:spPr>
          <a:xfrm rot="1313442">
            <a:off x="6044306" y="2080406"/>
            <a:ext cx="2643806" cy="1062635"/>
          </a:xfrm>
          <a:prstGeom prst="rect">
            <a:avLst/>
          </a:prstGeom>
        </p:spPr>
      </p:pic>
    </p:spTree>
    <p:extLst>
      <p:ext uri="{BB962C8B-B14F-4D97-AF65-F5344CB8AC3E}">
        <p14:creationId xmlns:p14="http://schemas.microsoft.com/office/powerpoint/2010/main" val="187280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p:nvPr/>
        </p:nvSpPr>
        <p:spPr>
          <a:xfrm>
            <a:off x="921004" y="3544951"/>
            <a:ext cx="576580" cy="576580"/>
          </a:xfrm>
          <a:custGeom>
            <a:avLst/>
            <a:gdLst/>
            <a:ahLst/>
            <a:cxnLst/>
            <a:rect l="l" t="t" r="r" b="b"/>
            <a:pathLst>
              <a:path w="1153160" h="1153159" extrusionOk="0">
                <a:moveTo>
                  <a:pt x="576453" y="0"/>
                </a:moveTo>
                <a:lnTo>
                  <a:pt x="529171" y="1910"/>
                </a:lnTo>
                <a:lnTo>
                  <a:pt x="482943" y="7544"/>
                </a:lnTo>
                <a:lnTo>
                  <a:pt x="437917" y="16751"/>
                </a:lnTo>
                <a:lnTo>
                  <a:pt x="394240" y="29385"/>
                </a:lnTo>
                <a:lnTo>
                  <a:pt x="352061" y="45297"/>
                </a:lnTo>
                <a:lnTo>
                  <a:pt x="311529" y="64338"/>
                </a:lnTo>
                <a:lnTo>
                  <a:pt x="272792" y="86360"/>
                </a:lnTo>
                <a:lnTo>
                  <a:pt x="235997" y="111215"/>
                </a:lnTo>
                <a:lnTo>
                  <a:pt x="201294" y="138754"/>
                </a:lnTo>
                <a:lnTo>
                  <a:pt x="168830" y="168830"/>
                </a:lnTo>
                <a:lnTo>
                  <a:pt x="138754" y="201294"/>
                </a:lnTo>
                <a:lnTo>
                  <a:pt x="111215" y="235997"/>
                </a:lnTo>
                <a:lnTo>
                  <a:pt x="86360" y="272792"/>
                </a:lnTo>
                <a:lnTo>
                  <a:pt x="64338" y="311529"/>
                </a:lnTo>
                <a:lnTo>
                  <a:pt x="45297" y="352061"/>
                </a:lnTo>
                <a:lnTo>
                  <a:pt x="29385" y="394240"/>
                </a:lnTo>
                <a:lnTo>
                  <a:pt x="16751" y="437917"/>
                </a:lnTo>
                <a:lnTo>
                  <a:pt x="7544" y="482943"/>
                </a:lnTo>
                <a:lnTo>
                  <a:pt x="1910" y="529171"/>
                </a:lnTo>
                <a:lnTo>
                  <a:pt x="0" y="576453"/>
                </a:lnTo>
                <a:lnTo>
                  <a:pt x="1910" y="623752"/>
                </a:lnTo>
                <a:lnTo>
                  <a:pt x="7544" y="669996"/>
                </a:lnTo>
                <a:lnTo>
                  <a:pt x="16751" y="715037"/>
                </a:lnTo>
                <a:lnTo>
                  <a:pt x="29385" y="758727"/>
                </a:lnTo>
                <a:lnTo>
                  <a:pt x="45297" y="800917"/>
                </a:lnTo>
                <a:lnTo>
                  <a:pt x="64338" y="841459"/>
                </a:lnTo>
                <a:lnTo>
                  <a:pt x="86360" y="880206"/>
                </a:lnTo>
                <a:lnTo>
                  <a:pt x="111215" y="917008"/>
                </a:lnTo>
                <a:lnTo>
                  <a:pt x="138754" y="951717"/>
                </a:lnTo>
                <a:lnTo>
                  <a:pt x="168830" y="984186"/>
                </a:lnTo>
                <a:lnTo>
                  <a:pt x="201294" y="1014266"/>
                </a:lnTo>
                <a:lnTo>
                  <a:pt x="235997" y="1041809"/>
                </a:lnTo>
                <a:lnTo>
                  <a:pt x="272792" y="1066667"/>
                </a:lnTo>
                <a:lnTo>
                  <a:pt x="311529" y="1088691"/>
                </a:lnTo>
                <a:lnTo>
                  <a:pt x="352061" y="1107733"/>
                </a:lnTo>
                <a:lnTo>
                  <a:pt x="394240" y="1123646"/>
                </a:lnTo>
                <a:lnTo>
                  <a:pt x="437917" y="1136280"/>
                </a:lnTo>
                <a:lnTo>
                  <a:pt x="482943" y="1145488"/>
                </a:lnTo>
                <a:lnTo>
                  <a:pt x="529171" y="1151122"/>
                </a:lnTo>
                <a:lnTo>
                  <a:pt x="576453" y="1153033"/>
                </a:lnTo>
                <a:lnTo>
                  <a:pt x="623735" y="1151122"/>
                </a:lnTo>
                <a:lnTo>
                  <a:pt x="669965" y="1145488"/>
                </a:lnTo>
                <a:lnTo>
                  <a:pt x="714996" y="1136280"/>
                </a:lnTo>
                <a:lnTo>
                  <a:pt x="758678" y="1123646"/>
                </a:lnTo>
                <a:lnTo>
                  <a:pt x="800863" y="1107733"/>
                </a:lnTo>
                <a:lnTo>
                  <a:pt x="841403" y="1088691"/>
                </a:lnTo>
                <a:lnTo>
                  <a:pt x="880149" y="1066667"/>
                </a:lnTo>
                <a:lnTo>
                  <a:pt x="916953" y="1041809"/>
                </a:lnTo>
                <a:lnTo>
                  <a:pt x="951665" y="1014266"/>
                </a:lnTo>
                <a:lnTo>
                  <a:pt x="984138" y="984186"/>
                </a:lnTo>
                <a:lnTo>
                  <a:pt x="1014224" y="951717"/>
                </a:lnTo>
                <a:lnTo>
                  <a:pt x="1041772" y="917008"/>
                </a:lnTo>
                <a:lnTo>
                  <a:pt x="1066636" y="880206"/>
                </a:lnTo>
                <a:lnTo>
                  <a:pt x="1088667" y="841459"/>
                </a:lnTo>
                <a:lnTo>
                  <a:pt x="1107715" y="800917"/>
                </a:lnTo>
                <a:lnTo>
                  <a:pt x="1123634" y="758727"/>
                </a:lnTo>
                <a:lnTo>
                  <a:pt x="1136273" y="715037"/>
                </a:lnTo>
                <a:lnTo>
                  <a:pt x="1145485" y="669996"/>
                </a:lnTo>
                <a:lnTo>
                  <a:pt x="1151121" y="623752"/>
                </a:lnTo>
                <a:lnTo>
                  <a:pt x="1153033" y="576453"/>
                </a:lnTo>
                <a:lnTo>
                  <a:pt x="1151121" y="529171"/>
                </a:lnTo>
                <a:lnTo>
                  <a:pt x="1145485" y="482943"/>
                </a:lnTo>
                <a:lnTo>
                  <a:pt x="1136273" y="437917"/>
                </a:lnTo>
                <a:lnTo>
                  <a:pt x="1123634" y="394240"/>
                </a:lnTo>
                <a:lnTo>
                  <a:pt x="1107715" y="352061"/>
                </a:lnTo>
                <a:lnTo>
                  <a:pt x="1088667" y="311529"/>
                </a:lnTo>
                <a:lnTo>
                  <a:pt x="1066636" y="272792"/>
                </a:lnTo>
                <a:lnTo>
                  <a:pt x="1041772" y="235997"/>
                </a:lnTo>
                <a:lnTo>
                  <a:pt x="1014224" y="201294"/>
                </a:lnTo>
                <a:lnTo>
                  <a:pt x="984138" y="168830"/>
                </a:lnTo>
                <a:lnTo>
                  <a:pt x="951665" y="138754"/>
                </a:lnTo>
                <a:lnTo>
                  <a:pt x="916953" y="111215"/>
                </a:lnTo>
                <a:lnTo>
                  <a:pt x="880149" y="86360"/>
                </a:lnTo>
                <a:lnTo>
                  <a:pt x="841403" y="64338"/>
                </a:lnTo>
                <a:lnTo>
                  <a:pt x="800863" y="45297"/>
                </a:lnTo>
                <a:lnTo>
                  <a:pt x="758678" y="29385"/>
                </a:lnTo>
                <a:lnTo>
                  <a:pt x="714996" y="16751"/>
                </a:lnTo>
                <a:lnTo>
                  <a:pt x="669965" y="7544"/>
                </a:lnTo>
                <a:lnTo>
                  <a:pt x="623735" y="1910"/>
                </a:lnTo>
                <a:lnTo>
                  <a:pt x="57645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50" name="Google Shape;50;p1"/>
          <p:cNvPicPr preferRelativeResize="0"/>
          <p:nvPr/>
        </p:nvPicPr>
        <p:blipFill rotWithShape="1">
          <a:blip r:embed="rId3">
            <a:alphaModFix/>
          </a:blip>
          <a:srcRect/>
          <a:stretch/>
        </p:blipFill>
        <p:spPr>
          <a:xfrm>
            <a:off x="8253705" y="1325022"/>
            <a:ext cx="576516" cy="576516"/>
          </a:xfrm>
          <a:prstGeom prst="rect">
            <a:avLst/>
          </a:prstGeom>
          <a:noFill/>
          <a:ln>
            <a:noFill/>
          </a:ln>
        </p:spPr>
      </p:pic>
      <p:pic>
        <p:nvPicPr>
          <p:cNvPr id="51" name="Google Shape;51;p1"/>
          <p:cNvPicPr preferRelativeResize="0"/>
          <p:nvPr/>
        </p:nvPicPr>
        <p:blipFill rotWithShape="1">
          <a:blip r:embed="rId4">
            <a:alphaModFix/>
          </a:blip>
          <a:srcRect/>
          <a:stretch/>
        </p:blipFill>
        <p:spPr>
          <a:xfrm>
            <a:off x="0" y="0"/>
            <a:ext cx="1969075" cy="1141026"/>
          </a:xfrm>
          <a:prstGeom prst="rect">
            <a:avLst/>
          </a:prstGeom>
          <a:noFill/>
          <a:ln>
            <a:noFill/>
          </a:ln>
        </p:spPr>
      </p:pic>
      <p:pic>
        <p:nvPicPr>
          <p:cNvPr id="52" name="Google Shape;52;p1"/>
          <p:cNvPicPr preferRelativeResize="0"/>
          <p:nvPr/>
        </p:nvPicPr>
        <p:blipFill rotWithShape="1">
          <a:blip r:embed="rId5">
            <a:alphaModFix/>
          </a:blip>
          <a:srcRect/>
          <a:stretch/>
        </p:blipFill>
        <p:spPr>
          <a:xfrm>
            <a:off x="2917294" y="2135169"/>
            <a:ext cx="3309420" cy="2071832"/>
          </a:xfrm>
          <a:prstGeom prst="rect">
            <a:avLst/>
          </a:prstGeom>
          <a:noFill/>
          <a:ln>
            <a:noFill/>
          </a:ln>
        </p:spPr>
      </p:pic>
      <p:sp>
        <p:nvSpPr>
          <p:cNvPr id="53" name="Google Shape;53;p1" descr="$PPTXTitle"/>
          <p:cNvSpPr txBox="1">
            <a:spLocks noGrp="1"/>
          </p:cNvSpPr>
          <p:nvPr>
            <p:ph type="title"/>
          </p:nvPr>
        </p:nvSpPr>
        <p:spPr>
          <a:xfrm>
            <a:off x="1407812" y="1260544"/>
            <a:ext cx="6765000" cy="797070"/>
          </a:xfrm>
          <a:prstGeom prst="rect">
            <a:avLst/>
          </a:prstGeom>
          <a:noFill/>
          <a:ln>
            <a:noFill/>
          </a:ln>
        </p:spPr>
        <p:txBody>
          <a:bodyPr spcFirstLastPara="1" wrap="square" lIns="0" tIns="6025" rIns="0" bIns="0" anchor="t" anchorCtr="0">
            <a:spAutoFit/>
          </a:bodyPr>
          <a:lstStyle/>
          <a:p>
            <a:pPr algn="ctr">
              <a:lnSpc>
                <a:spcPct val="115000"/>
              </a:lnSpc>
              <a:spcBef>
                <a:spcPts val="600"/>
              </a:spcBef>
              <a:spcAft>
                <a:spcPts val="600"/>
              </a:spcAft>
              <a:buSzPts val="1100"/>
            </a:pPr>
            <a:r>
              <a:rPr lang="en-US" sz="1800" b="1" dirty="0">
                <a:solidFill>
                  <a:srgbClr val="009E60"/>
                </a:solidFill>
                <a:latin typeface="Poppins"/>
                <a:ea typeface="Poppins"/>
                <a:cs typeface="Poppins"/>
                <a:sym typeface="Poppins"/>
              </a:rPr>
              <a:t>Outils pour </a:t>
            </a:r>
            <a:r>
              <a:rPr lang="en-US" sz="1800" b="1" dirty="0" err="1">
                <a:solidFill>
                  <a:srgbClr val="009E60"/>
                </a:solidFill>
                <a:latin typeface="Poppins"/>
                <a:ea typeface="Poppins"/>
                <a:cs typeface="Poppins"/>
                <a:sym typeface="Poppins"/>
              </a:rPr>
              <a:t>renforcer</a:t>
            </a:r>
            <a:r>
              <a:rPr lang="en-US" sz="1800" b="1" dirty="0">
                <a:solidFill>
                  <a:srgbClr val="009E60"/>
                </a:solidFill>
                <a:latin typeface="Poppins"/>
                <a:ea typeface="Poppins"/>
                <a:cs typeface="Poppins"/>
                <a:sym typeface="Poppins"/>
              </a:rPr>
              <a:t> la gestion du commerce du mercure : identification des produits contenant du mercure</a:t>
            </a:r>
            <a:endParaRPr sz="1800" b="1" dirty="0">
              <a:solidFill>
                <a:srgbClr val="009E60"/>
              </a:solidFill>
              <a:latin typeface="Poppins"/>
              <a:ea typeface="Poppins"/>
              <a:cs typeface="Poppins"/>
              <a:sym typeface="Poppins"/>
            </a:endParaRPr>
          </a:p>
        </p:txBody>
      </p:sp>
      <p:sp>
        <p:nvSpPr>
          <p:cNvPr id="54" name="Google Shape;54;p1"/>
          <p:cNvSpPr txBox="1"/>
          <p:nvPr/>
        </p:nvSpPr>
        <p:spPr>
          <a:xfrm>
            <a:off x="566838" y="4348369"/>
            <a:ext cx="8446950" cy="852798"/>
          </a:xfrm>
          <a:prstGeom prst="rect">
            <a:avLst/>
          </a:prstGeom>
          <a:noFill/>
          <a:ln>
            <a:noFill/>
          </a:ln>
        </p:spPr>
        <p:txBody>
          <a:bodyPr spcFirstLastPara="1" wrap="square" lIns="0" tIns="6350" rIns="0" bIns="0" anchor="t" anchorCtr="0">
            <a:spAutoFit/>
          </a:bodyPr>
          <a:lstStyle/>
          <a:p>
            <a:pPr algn="r">
              <a:lnSpc>
                <a:spcPct val="115000"/>
              </a:lnSpc>
              <a:spcBef>
                <a:spcPts val="600"/>
              </a:spcBef>
              <a:buClr>
                <a:schemeClr val="dk1"/>
              </a:buClr>
              <a:buSzPts val="1100"/>
            </a:pPr>
            <a:r>
              <a:rPr lang="en-US" sz="1200" b="1">
                <a:solidFill>
                  <a:srgbClr val="1F487C"/>
                </a:solidFill>
                <a:latin typeface="Poppins"/>
                <a:ea typeface="Poppins"/>
                <a:cs typeface="Poppins"/>
                <a:sym typeface="Poppins"/>
              </a:rPr>
              <a:t>Formation nationale sur le renforcement de la coordination interinstitutions au niveau national pour le commerce du mercure</a:t>
            </a:r>
            <a:endParaRPr sz="1200" b="1">
              <a:solidFill>
                <a:srgbClr val="1F487C"/>
              </a:solidFill>
              <a:latin typeface="Poppins"/>
              <a:ea typeface="Poppins"/>
              <a:cs typeface="Poppins"/>
              <a:sym typeface="Poppins"/>
            </a:endParaRPr>
          </a:p>
          <a:p>
            <a:pPr marR="2540" algn="r">
              <a:lnSpc>
                <a:spcPct val="145100"/>
              </a:lnSpc>
              <a:spcBef>
                <a:spcPts val="600"/>
              </a:spcBef>
              <a:buSzPts val="2400"/>
            </a:pPr>
            <a:endParaRPr sz="1200" b="1">
              <a:solidFill>
                <a:srgbClr val="009E60"/>
              </a:solidFill>
              <a:latin typeface="Poppins"/>
              <a:ea typeface="Poppins"/>
              <a:cs typeface="Poppins"/>
              <a:sym typeface="Poppins"/>
            </a:endParaRPr>
          </a:p>
        </p:txBody>
      </p:sp>
      <p:sp>
        <p:nvSpPr>
          <p:cNvPr id="55" name="Google Shape;55;p1"/>
          <p:cNvSpPr txBox="1"/>
          <p:nvPr/>
        </p:nvSpPr>
        <p:spPr>
          <a:xfrm>
            <a:off x="1969075" y="444800"/>
            <a:ext cx="6861150" cy="278666"/>
          </a:xfrm>
          <a:prstGeom prst="rect">
            <a:avLst/>
          </a:prstGeom>
          <a:noFill/>
          <a:ln>
            <a:noFill/>
          </a:ln>
        </p:spPr>
        <p:txBody>
          <a:bodyPr spcFirstLastPara="1" wrap="square" lIns="0" tIns="6350" rIns="0" bIns="0" anchor="t" anchorCtr="0">
            <a:spAutoFit/>
          </a:bodyPr>
          <a:lstStyle/>
          <a:p>
            <a:pPr marL="740093" marR="2540" indent="-734060">
              <a:lnSpc>
                <a:spcPct val="115500"/>
              </a:lnSpc>
              <a:buSzPts val="3050"/>
            </a:pPr>
            <a:endParaRPr sz="1525">
              <a:latin typeface="Arial Black"/>
              <a:ea typeface="Arial Black"/>
              <a:cs typeface="Arial Black"/>
              <a:sym typeface="Arial Black"/>
            </a:endParaRPr>
          </a:p>
        </p:txBody>
      </p:sp>
      <p:sp>
        <p:nvSpPr>
          <p:cNvPr id="56" name="Google Shape;56;p1"/>
          <p:cNvSpPr/>
          <p:nvPr/>
        </p:nvSpPr>
        <p:spPr>
          <a:xfrm>
            <a:off x="8073961" y="0"/>
            <a:ext cx="1070293" cy="1309688"/>
          </a:xfrm>
          <a:custGeom>
            <a:avLst/>
            <a:gdLst/>
            <a:ahLst/>
            <a:cxnLst/>
            <a:rect l="l" t="t" r="r" b="b"/>
            <a:pathLst>
              <a:path w="2140584" h="2619375" extrusionOk="0">
                <a:moveTo>
                  <a:pt x="1309623" y="0"/>
                </a:moveTo>
                <a:lnTo>
                  <a:pt x="1261614" y="863"/>
                </a:lnTo>
                <a:lnTo>
                  <a:pt x="1214039" y="3435"/>
                </a:lnTo>
                <a:lnTo>
                  <a:pt x="1166929" y="7684"/>
                </a:lnTo>
                <a:lnTo>
                  <a:pt x="1120314" y="13583"/>
                </a:lnTo>
                <a:lnTo>
                  <a:pt x="1074222" y="21100"/>
                </a:lnTo>
                <a:lnTo>
                  <a:pt x="1028685" y="30207"/>
                </a:lnTo>
                <a:lnTo>
                  <a:pt x="983730" y="40873"/>
                </a:lnTo>
                <a:lnTo>
                  <a:pt x="939388" y="53070"/>
                </a:lnTo>
                <a:lnTo>
                  <a:pt x="895689" y="66767"/>
                </a:lnTo>
                <a:lnTo>
                  <a:pt x="852661" y="81935"/>
                </a:lnTo>
                <a:lnTo>
                  <a:pt x="810336" y="98545"/>
                </a:lnTo>
                <a:lnTo>
                  <a:pt x="768741" y="116566"/>
                </a:lnTo>
                <a:lnTo>
                  <a:pt x="727907" y="135970"/>
                </a:lnTo>
                <a:lnTo>
                  <a:pt x="687864" y="156727"/>
                </a:lnTo>
                <a:lnTo>
                  <a:pt x="648640" y="178806"/>
                </a:lnTo>
                <a:lnTo>
                  <a:pt x="610266" y="202179"/>
                </a:lnTo>
                <a:lnTo>
                  <a:pt x="572771" y="226816"/>
                </a:lnTo>
                <a:lnTo>
                  <a:pt x="536185" y="252687"/>
                </a:lnTo>
                <a:lnTo>
                  <a:pt x="500538" y="279763"/>
                </a:lnTo>
                <a:lnTo>
                  <a:pt x="465858" y="308013"/>
                </a:lnTo>
                <a:lnTo>
                  <a:pt x="432175" y="337410"/>
                </a:lnTo>
                <a:lnTo>
                  <a:pt x="399520" y="367922"/>
                </a:lnTo>
                <a:lnTo>
                  <a:pt x="367922" y="399520"/>
                </a:lnTo>
                <a:lnTo>
                  <a:pt x="337410" y="432175"/>
                </a:lnTo>
                <a:lnTo>
                  <a:pt x="308013" y="465858"/>
                </a:lnTo>
                <a:lnTo>
                  <a:pt x="279763" y="500538"/>
                </a:lnTo>
                <a:lnTo>
                  <a:pt x="252687" y="536185"/>
                </a:lnTo>
                <a:lnTo>
                  <a:pt x="226816" y="572771"/>
                </a:lnTo>
                <a:lnTo>
                  <a:pt x="202179" y="610266"/>
                </a:lnTo>
                <a:lnTo>
                  <a:pt x="178806" y="648640"/>
                </a:lnTo>
                <a:lnTo>
                  <a:pt x="156727" y="687864"/>
                </a:lnTo>
                <a:lnTo>
                  <a:pt x="135970" y="727907"/>
                </a:lnTo>
                <a:lnTo>
                  <a:pt x="116566" y="768741"/>
                </a:lnTo>
                <a:lnTo>
                  <a:pt x="98545" y="810336"/>
                </a:lnTo>
                <a:lnTo>
                  <a:pt x="81935" y="852661"/>
                </a:lnTo>
                <a:lnTo>
                  <a:pt x="66767" y="895689"/>
                </a:lnTo>
                <a:lnTo>
                  <a:pt x="53070" y="939388"/>
                </a:lnTo>
                <a:lnTo>
                  <a:pt x="40873" y="983730"/>
                </a:lnTo>
                <a:lnTo>
                  <a:pt x="30207" y="1028685"/>
                </a:lnTo>
                <a:lnTo>
                  <a:pt x="21100" y="1074222"/>
                </a:lnTo>
                <a:lnTo>
                  <a:pt x="13583" y="1120314"/>
                </a:lnTo>
                <a:lnTo>
                  <a:pt x="7684" y="1166929"/>
                </a:lnTo>
                <a:lnTo>
                  <a:pt x="3435" y="1214039"/>
                </a:lnTo>
                <a:lnTo>
                  <a:pt x="863" y="1261614"/>
                </a:lnTo>
                <a:lnTo>
                  <a:pt x="0" y="1309624"/>
                </a:lnTo>
                <a:lnTo>
                  <a:pt x="863" y="1357642"/>
                </a:lnTo>
                <a:lnTo>
                  <a:pt x="3435" y="1405224"/>
                </a:lnTo>
                <a:lnTo>
                  <a:pt x="7684" y="1452342"/>
                </a:lnTo>
                <a:lnTo>
                  <a:pt x="13583" y="1498964"/>
                </a:lnTo>
                <a:lnTo>
                  <a:pt x="21100" y="1545063"/>
                </a:lnTo>
                <a:lnTo>
                  <a:pt x="30207" y="1590607"/>
                </a:lnTo>
                <a:lnTo>
                  <a:pt x="40873" y="1635568"/>
                </a:lnTo>
                <a:lnTo>
                  <a:pt x="53070" y="1679915"/>
                </a:lnTo>
                <a:lnTo>
                  <a:pt x="66767" y="1723620"/>
                </a:lnTo>
                <a:lnTo>
                  <a:pt x="81935" y="1766653"/>
                </a:lnTo>
                <a:lnTo>
                  <a:pt x="98545" y="1808984"/>
                </a:lnTo>
                <a:lnTo>
                  <a:pt x="116566" y="1850583"/>
                </a:lnTo>
                <a:lnTo>
                  <a:pt x="135970" y="1891421"/>
                </a:lnTo>
                <a:lnTo>
                  <a:pt x="156727" y="1931469"/>
                </a:lnTo>
                <a:lnTo>
                  <a:pt x="178806" y="1970696"/>
                </a:lnTo>
                <a:lnTo>
                  <a:pt x="202179" y="2009074"/>
                </a:lnTo>
                <a:lnTo>
                  <a:pt x="226816" y="2046572"/>
                </a:lnTo>
                <a:lnTo>
                  <a:pt x="252687" y="2083161"/>
                </a:lnTo>
                <a:lnTo>
                  <a:pt x="279763" y="2118812"/>
                </a:lnTo>
                <a:lnTo>
                  <a:pt x="308013" y="2153494"/>
                </a:lnTo>
                <a:lnTo>
                  <a:pt x="337410" y="2187179"/>
                </a:lnTo>
                <a:lnTo>
                  <a:pt x="367922" y="2219837"/>
                </a:lnTo>
                <a:lnTo>
                  <a:pt x="399520" y="2251437"/>
                </a:lnTo>
                <a:lnTo>
                  <a:pt x="432175" y="2281951"/>
                </a:lnTo>
                <a:lnTo>
                  <a:pt x="465858" y="2311350"/>
                </a:lnTo>
                <a:lnTo>
                  <a:pt x="500538" y="2339602"/>
                </a:lnTo>
                <a:lnTo>
                  <a:pt x="536185" y="2366679"/>
                </a:lnTo>
                <a:lnTo>
                  <a:pt x="572771" y="2392551"/>
                </a:lnTo>
                <a:lnTo>
                  <a:pt x="610266" y="2417189"/>
                </a:lnTo>
                <a:lnTo>
                  <a:pt x="648640" y="2440563"/>
                </a:lnTo>
                <a:lnTo>
                  <a:pt x="687864" y="2462644"/>
                </a:lnTo>
                <a:lnTo>
                  <a:pt x="727907" y="2483401"/>
                </a:lnTo>
                <a:lnTo>
                  <a:pt x="768741" y="2502805"/>
                </a:lnTo>
                <a:lnTo>
                  <a:pt x="810336" y="2520827"/>
                </a:lnTo>
                <a:lnTo>
                  <a:pt x="852661" y="2537437"/>
                </a:lnTo>
                <a:lnTo>
                  <a:pt x="895689" y="2552606"/>
                </a:lnTo>
                <a:lnTo>
                  <a:pt x="939388" y="2566304"/>
                </a:lnTo>
                <a:lnTo>
                  <a:pt x="983730" y="2578500"/>
                </a:lnTo>
                <a:lnTo>
                  <a:pt x="1028685" y="2589167"/>
                </a:lnTo>
                <a:lnTo>
                  <a:pt x="1074222" y="2598274"/>
                </a:lnTo>
                <a:lnTo>
                  <a:pt x="1120314" y="2605791"/>
                </a:lnTo>
                <a:lnTo>
                  <a:pt x="1166929" y="2611690"/>
                </a:lnTo>
                <a:lnTo>
                  <a:pt x="1214039" y="2615939"/>
                </a:lnTo>
                <a:lnTo>
                  <a:pt x="1261614" y="2618511"/>
                </a:lnTo>
                <a:lnTo>
                  <a:pt x="1309623" y="2619375"/>
                </a:lnTo>
                <a:lnTo>
                  <a:pt x="1357642" y="2618511"/>
                </a:lnTo>
                <a:lnTo>
                  <a:pt x="1405224" y="2615939"/>
                </a:lnTo>
                <a:lnTo>
                  <a:pt x="1452342" y="2611690"/>
                </a:lnTo>
                <a:lnTo>
                  <a:pt x="1498964" y="2605791"/>
                </a:lnTo>
                <a:lnTo>
                  <a:pt x="1545063" y="2598274"/>
                </a:lnTo>
                <a:lnTo>
                  <a:pt x="1590607" y="2589167"/>
                </a:lnTo>
                <a:lnTo>
                  <a:pt x="1635568" y="2578500"/>
                </a:lnTo>
                <a:lnTo>
                  <a:pt x="1679915" y="2566304"/>
                </a:lnTo>
                <a:lnTo>
                  <a:pt x="1723620" y="2552606"/>
                </a:lnTo>
                <a:lnTo>
                  <a:pt x="1766653" y="2537437"/>
                </a:lnTo>
                <a:lnTo>
                  <a:pt x="1808984" y="2520827"/>
                </a:lnTo>
                <a:lnTo>
                  <a:pt x="1850583" y="2502805"/>
                </a:lnTo>
                <a:lnTo>
                  <a:pt x="1891421" y="2483401"/>
                </a:lnTo>
                <a:lnTo>
                  <a:pt x="1931469" y="2462644"/>
                </a:lnTo>
                <a:lnTo>
                  <a:pt x="1970696" y="2440563"/>
                </a:lnTo>
                <a:lnTo>
                  <a:pt x="2009074" y="2417189"/>
                </a:lnTo>
                <a:lnTo>
                  <a:pt x="2046572" y="2392551"/>
                </a:lnTo>
                <a:lnTo>
                  <a:pt x="2083161" y="2366679"/>
                </a:lnTo>
                <a:lnTo>
                  <a:pt x="2118812" y="2339602"/>
                </a:lnTo>
                <a:lnTo>
                  <a:pt x="2140077" y="2322280"/>
                </a:lnTo>
                <a:lnTo>
                  <a:pt x="2140077" y="297084"/>
                </a:lnTo>
                <a:lnTo>
                  <a:pt x="2083161" y="252687"/>
                </a:lnTo>
                <a:lnTo>
                  <a:pt x="2046572" y="226816"/>
                </a:lnTo>
                <a:lnTo>
                  <a:pt x="2009074" y="202179"/>
                </a:lnTo>
                <a:lnTo>
                  <a:pt x="1970696" y="178806"/>
                </a:lnTo>
                <a:lnTo>
                  <a:pt x="1931469" y="156727"/>
                </a:lnTo>
                <a:lnTo>
                  <a:pt x="1891421" y="135970"/>
                </a:lnTo>
                <a:lnTo>
                  <a:pt x="1850583" y="116566"/>
                </a:lnTo>
                <a:lnTo>
                  <a:pt x="1808984" y="98545"/>
                </a:lnTo>
                <a:lnTo>
                  <a:pt x="1766653" y="81935"/>
                </a:lnTo>
                <a:lnTo>
                  <a:pt x="1723620" y="66767"/>
                </a:lnTo>
                <a:lnTo>
                  <a:pt x="1679915" y="53070"/>
                </a:lnTo>
                <a:lnTo>
                  <a:pt x="1635568" y="40873"/>
                </a:lnTo>
                <a:lnTo>
                  <a:pt x="1590607" y="30207"/>
                </a:lnTo>
                <a:lnTo>
                  <a:pt x="1545063" y="21100"/>
                </a:lnTo>
                <a:lnTo>
                  <a:pt x="1498964" y="13583"/>
                </a:lnTo>
                <a:lnTo>
                  <a:pt x="1452342" y="7684"/>
                </a:lnTo>
                <a:lnTo>
                  <a:pt x="1405224" y="3435"/>
                </a:lnTo>
                <a:lnTo>
                  <a:pt x="1357642" y="863"/>
                </a:lnTo>
                <a:lnTo>
                  <a:pt x="130962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57" name="Google Shape;57;p1"/>
          <p:cNvSpPr/>
          <p:nvPr/>
        </p:nvSpPr>
        <p:spPr>
          <a:xfrm>
            <a:off x="8319008" y="1916874"/>
            <a:ext cx="825182" cy="1309688"/>
          </a:xfrm>
          <a:custGeom>
            <a:avLst/>
            <a:gdLst/>
            <a:ahLst/>
            <a:cxnLst/>
            <a:rect l="l" t="t" r="r" b="b"/>
            <a:pathLst>
              <a:path w="1650365" h="2619375" extrusionOk="0">
                <a:moveTo>
                  <a:pt x="1309624" y="0"/>
                </a:moveTo>
                <a:lnTo>
                  <a:pt x="1261614" y="863"/>
                </a:lnTo>
                <a:lnTo>
                  <a:pt x="1214039" y="3435"/>
                </a:lnTo>
                <a:lnTo>
                  <a:pt x="1166929" y="7684"/>
                </a:lnTo>
                <a:lnTo>
                  <a:pt x="1120314" y="13583"/>
                </a:lnTo>
                <a:lnTo>
                  <a:pt x="1074222" y="21100"/>
                </a:lnTo>
                <a:lnTo>
                  <a:pt x="1028685" y="30207"/>
                </a:lnTo>
                <a:lnTo>
                  <a:pt x="983730" y="40874"/>
                </a:lnTo>
                <a:lnTo>
                  <a:pt x="939388" y="53070"/>
                </a:lnTo>
                <a:lnTo>
                  <a:pt x="895689" y="66768"/>
                </a:lnTo>
                <a:lnTo>
                  <a:pt x="852661" y="81937"/>
                </a:lnTo>
                <a:lnTo>
                  <a:pt x="810336" y="98547"/>
                </a:lnTo>
                <a:lnTo>
                  <a:pt x="768741" y="116569"/>
                </a:lnTo>
                <a:lnTo>
                  <a:pt x="727907" y="135973"/>
                </a:lnTo>
                <a:lnTo>
                  <a:pt x="687864" y="156730"/>
                </a:lnTo>
                <a:lnTo>
                  <a:pt x="648640" y="178811"/>
                </a:lnTo>
                <a:lnTo>
                  <a:pt x="610266" y="202185"/>
                </a:lnTo>
                <a:lnTo>
                  <a:pt x="572771" y="226823"/>
                </a:lnTo>
                <a:lnTo>
                  <a:pt x="536185" y="252695"/>
                </a:lnTo>
                <a:lnTo>
                  <a:pt x="500538" y="279772"/>
                </a:lnTo>
                <a:lnTo>
                  <a:pt x="465858" y="308024"/>
                </a:lnTo>
                <a:lnTo>
                  <a:pt x="432175" y="337423"/>
                </a:lnTo>
                <a:lnTo>
                  <a:pt x="399520" y="367937"/>
                </a:lnTo>
                <a:lnTo>
                  <a:pt x="367922" y="399537"/>
                </a:lnTo>
                <a:lnTo>
                  <a:pt x="337410" y="432195"/>
                </a:lnTo>
                <a:lnTo>
                  <a:pt x="308013" y="465880"/>
                </a:lnTo>
                <a:lnTo>
                  <a:pt x="279763" y="500562"/>
                </a:lnTo>
                <a:lnTo>
                  <a:pt x="252687" y="536213"/>
                </a:lnTo>
                <a:lnTo>
                  <a:pt x="226816" y="572802"/>
                </a:lnTo>
                <a:lnTo>
                  <a:pt x="202179" y="610300"/>
                </a:lnTo>
                <a:lnTo>
                  <a:pt x="178806" y="648678"/>
                </a:lnTo>
                <a:lnTo>
                  <a:pt x="156727" y="687905"/>
                </a:lnTo>
                <a:lnTo>
                  <a:pt x="135970" y="727953"/>
                </a:lnTo>
                <a:lnTo>
                  <a:pt x="116566" y="768791"/>
                </a:lnTo>
                <a:lnTo>
                  <a:pt x="98545" y="810390"/>
                </a:lnTo>
                <a:lnTo>
                  <a:pt x="81935" y="852721"/>
                </a:lnTo>
                <a:lnTo>
                  <a:pt x="66767" y="895754"/>
                </a:lnTo>
                <a:lnTo>
                  <a:pt x="53070" y="939459"/>
                </a:lnTo>
                <a:lnTo>
                  <a:pt x="40873" y="983806"/>
                </a:lnTo>
                <a:lnTo>
                  <a:pt x="30207" y="1028767"/>
                </a:lnTo>
                <a:lnTo>
                  <a:pt x="21100" y="1074311"/>
                </a:lnTo>
                <a:lnTo>
                  <a:pt x="13583" y="1120410"/>
                </a:lnTo>
                <a:lnTo>
                  <a:pt x="7684" y="1167032"/>
                </a:lnTo>
                <a:lnTo>
                  <a:pt x="3435" y="1214150"/>
                </a:lnTo>
                <a:lnTo>
                  <a:pt x="863" y="1261732"/>
                </a:lnTo>
                <a:lnTo>
                  <a:pt x="0" y="1309751"/>
                </a:lnTo>
                <a:lnTo>
                  <a:pt x="863" y="1357760"/>
                </a:lnTo>
                <a:lnTo>
                  <a:pt x="3435" y="1405335"/>
                </a:lnTo>
                <a:lnTo>
                  <a:pt x="7684" y="1452445"/>
                </a:lnTo>
                <a:lnTo>
                  <a:pt x="13583" y="1499060"/>
                </a:lnTo>
                <a:lnTo>
                  <a:pt x="21100" y="1545152"/>
                </a:lnTo>
                <a:lnTo>
                  <a:pt x="30207" y="1590689"/>
                </a:lnTo>
                <a:lnTo>
                  <a:pt x="40873" y="1635644"/>
                </a:lnTo>
                <a:lnTo>
                  <a:pt x="53070" y="1679986"/>
                </a:lnTo>
                <a:lnTo>
                  <a:pt x="66767" y="1723685"/>
                </a:lnTo>
                <a:lnTo>
                  <a:pt x="81935" y="1766713"/>
                </a:lnTo>
                <a:lnTo>
                  <a:pt x="98545" y="1809038"/>
                </a:lnTo>
                <a:lnTo>
                  <a:pt x="116566" y="1850633"/>
                </a:lnTo>
                <a:lnTo>
                  <a:pt x="135970" y="1891467"/>
                </a:lnTo>
                <a:lnTo>
                  <a:pt x="156727" y="1931510"/>
                </a:lnTo>
                <a:lnTo>
                  <a:pt x="178806" y="1970734"/>
                </a:lnTo>
                <a:lnTo>
                  <a:pt x="202179" y="2009108"/>
                </a:lnTo>
                <a:lnTo>
                  <a:pt x="226816" y="2046603"/>
                </a:lnTo>
                <a:lnTo>
                  <a:pt x="252687" y="2083189"/>
                </a:lnTo>
                <a:lnTo>
                  <a:pt x="279763" y="2118836"/>
                </a:lnTo>
                <a:lnTo>
                  <a:pt x="308013" y="2153516"/>
                </a:lnTo>
                <a:lnTo>
                  <a:pt x="337410" y="2187199"/>
                </a:lnTo>
                <a:lnTo>
                  <a:pt x="367922" y="2219854"/>
                </a:lnTo>
                <a:lnTo>
                  <a:pt x="399520" y="2251452"/>
                </a:lnTo>
                <a:lnTo>
                  <a:pt x="432175" y="2281964"/>
                </a:lnTo>
                <a:lnTo>
                  <a:pt x="465858" y="2311361"/>
                </a:lnTo>
                <a:lnTo>
                  <a:pt x="500538" y="2339611"/>
                </a:lnTo>
                <a:lnTo>
                  <a:pt x="536185" y="2366687"/>
                </a:lnTo>
                <a:lnTo>
                  <a:pt x="572771" y="2392558"/>
                </a:lnTo>
                <a:lnTo>
                  <a:pt x="610266" y="2417195"/>
                </a:lnTo>
                <a:lnTo>
                  <a:pt x="648640" y="2440568"/>
                </a:lnTo>
                <a:lnTo>
                  <a:pt x="687864" y="2462647"/>
                </a:lnTo>
                <a:lnTo>
                  <a:pt x="727907" y="2483404"/>
                </a:lnTo>
                <a:lnTo>
                  <a:pt x="768741" y="2502808"/>
                </a:lnTo>
                <a:lnTo>
                  <a:pt x="810336" y="2520829"/>
                </a:lnTo>
                <a:lnTo>
                  <a:pt x="852661" y="2537439"/>
                </a:lnTo>
                <a:lnTo>
                  <a:pt x="895689" y="2552607"/>
                </a:lnTo>
                <a:lnTo>
                  <a:pt x="939388" y="2566304"/>
                </a:lnTo>
                <a:lnTo>
                  <a:pt x="983730" y="2578501"/>
                </a:lnTo>
                <a:lnTo>
                  <a:pt x="1028685" y="2589167"/>
                </a:lnTo>
                <a:lnTo>
                  <a:pt x="1074222" y="2598274"/>
                </a:lnTo>
                <a:lnTo>
                  <a:pt x="1120314" y="2605791"/>
                </a:lnTo>
                <a:lnTo>
                  <a:pt x="1166929" y="2611690"/>
                </a:lnTo>
                <a:lnTo>
                  <a:pt x="1214039" y="2615939"/>
                </a:lnTo>
                <a:lnTo>
                  <a:pt x="1261614" y="2618511"/>
                </a:lnTo>
                <a:lnTo>
                  <a:pt x="1309624" y="2619375"/>
                </a:lnTo>
                <a:lnTo>
                  <a:pt x="1357642" y="2618511"/>
                </a:lnTo>
                <a:lnTo>
                  <a:pt x="1405224" y="2615939"/>
                </a:lnTo>
                <a:lnTo>
                  <a:pt x="1452342" y="2611690"/>
                </a:lnTo>
                <a:lnTo>
                  <a:pt x="1498964" y="2605791"/>
                </a:lnTo>
                <a:lnTo>
                  <a:pt x="1545063" y="2598274"/>
                </a:lnTo>
                <a:lnTo>
                  <a:pt x="1590607" y="2589167"/>
                </a:lnTo>
                <a:lnTo>
                  <a:pt x="1635568" y="2578501"/>
                </a:lnTo>
                <a:lnTo>
                  <a:pt x="1649984" y="2574536"/>
                </a:lnTo>
                <a:lnTo>
                  <a:pt x="1649984" y="44838"/>
                </a:lnTo>
                <a:lnTo>
                  <a:pt x="1590607" y="30207"/>
                </a:lnTo>
                <a:lnTo>
                  <a:pt x="1545063" y="21100"/>
                </a:lnTo>
                <a:lnTo>
                  <a:pt x="1498964" y="13583"/>
                </a:lnTo>
                <a:lnTo>
                  <a:pt x="1452342" y="7684"/>
                </a:lnTo>
                <a:lnTo>
                  <a:pt x="1405224" y="3435"/>
                </a:lnTo>
                <a:lnTo>
                  <a:pt x="1357642" y="863"/>
                </a:lnTo>
                <a:lnTo>
                  <a:pt x="130962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58" name="Google Shape;58;p1"/>
          <p:cNvSpPr/>
          <p:nvPr/>
        </p:nvSpPr>
        <p:spPr>
          <a:xfrm>
            <a:off x="0" y="1624584"/>
            <a:ext cx="1230313" cy="1309688"/>
          </a:xfrm>
          <a:custGeom>
            <a:avLst/>
            <a:gdLst/>
            <a:ahLst/>
            <a:cxnLst/>
            <a:rect l="l" t="t" r="r" b="b"/>
            <a:pathLst>
              <a:path w="2460625" h="2619375" extrusionOk="0">
                <a:moveTo>
                  <a:pt x="1150531" y="0"/>
                </a:moveTo>
                <a:lnTo>
                  <a:pt x="1102517" y="863"/>
                </a:lnTo>
                <a:lnTo>
                  <a:pt x="1054939" y="3435"/>
                </a:lnTo>
                <a:lnTo>
                  <a:pt x="1007827" y="7684"/>
                </a:lnTo>
                <a:lnTo>
                  <a:pt x="961208" y="13583"/>
                </a:lnTo>
                <a:lnTo>
                  <a:pt x="915114" y="21100"/>
                </a:lnTo>
                <a:lnTo>
                  <a:pt x="869573" y="30207"/>
                </a:lnTo>
                <a:lnTo>
                  <a:pt x="824616" y="40873"/>
                </a:lnTo>
                <a:lnTo>
                  <a:pt x="780272" y="53070"/>
                </a:lnTo>
                <a:lnTo>
                  <a:pt x="736570" y="66767"/>
                </a:lnTo>
                <a:lnTo>
                  <a:pt x="693540" y="81935"/>
                </a:lnTo>
                <a:lnTo>
                  <a:pt x="651212" y="98545"/>
                </a:lnTo>
                <a:lnTo>
                  <a:pt x="609615" y="116566"/>
                </a:lnTo>
                <a:lnTo>
                  <a:pt x="568779" y="135970"/>
                </a:lnTo>
                <a:lnTo>
                  <a:pt x="528734" y="156727"/>
                </a:lnTo>
                <a:lnTo>
                  <a:pt x="489508" y="178806"/>
                </a:lnTo>
                <a:lnTo>
                  <a:pt x="451132" y="202179"/>
                </a:lnTo>
                <a:lnTo>
                  <a:pt x="413636" y="226816"/>
                </a:lnTo>
                <a:lnTo>
                  <a:pt x="377048" y="252687"/>
                </a:lnTo>
                <a:lnTo>
                  <a:pt x="341399" y="279763"/>
                </a:lnTo>
                <a:lnTo>
                  <a:pt x="306718" y="308013"/>
                </a:lnTo>
                <a:lnTo>
                  <a:pt x="273034" y="337410"/>
                </a:lnTo>
                <a:lnTo>
                  <a:pt x="240377" y="367922"/>
                </a:lnTo>
                <a:lnTo>
                  <a:pt x="208777" y="399520"/>
                </a:lnTo>
                <a:lnTo>
                  <a:pt x="178264" y="432175"/>
                </a:lnTo>
                <a:lnTo>
                  <a:pt x="148867" y="465858"/>
                </a:lnTo>
                <a:lnTo>
                  <a:pt x="120615" y="500538"/>
                </a:lnTo>
                <a:lnTo>
                  <a:pt x="93538" y="536185"/>
                </a:lnTo>
                <a:lnTo>
                  <a:pt x="67666" y="572771"/>
                </a:lnTo>
                <a:lnTo>
                  <a:pt x="43029" y="610266"/>
                </a:lnTo>
                <a:lnTo>
                  <a:pt x="19655" y="648640"/>
                </a:lnTo>
                <a:lnTo>
                  <a:pt x="0" y="683556"/>
                </a:lnTo>
                <a:lnTo>
                  <a:pt x="0" y="1935777"/>
                </a:lnTo>
                <a:lnTo>
                  <a:pt x="19655" y="1970696"/>
                </a:lnTo>
                <a:lnTo>
                  <a:pt x="43029" y="2009074"/>
                </a:lnTo>
                <a:lnTo>
                  <a:pt x="67666" y="2046572"/>
                </a:lnTo>
                <a:lnTo>
                  <a:pt x="93538" y="2083161"/>
                </a:lnTo>
                <a:lnTo>
                  <a:pt x="120615" y="2118812"/>
                </a:lnTo>
                <a:lnTo>
                  <a:pt x="148867" y="2153494"/>
                </a:lnTo>
                <a:lnTo>
                  <a:pt x="178264" y="2187179"/>
                </a:lnTo>
                <a:lnTo>
                  <a:pt x="208777" y="2219837"/>
                </a:lnTo>
                <a:lnTo>
                  <a:pt x="240377" y="2251437"/>
                </a:lnTo>
                <a:lnTo>
                  <a:pt x="273034" y="2281951"/>
                </a:lnTo>
                <a:lnTo>
                  <a:pt x="306718" y="2311350"/>
                </a:lnTo>
                <a:lnTo>
                  <a:pt x="341399" y="2339602"/>
                </a:lnTo>
                <a:lnTo>
                  <a:pt x="377048" y="2366679"/>
                </a:lnTo>
                <a:lnTo>
                  <a:pt x="413636" y="2392551"/>
                </a:lnTo>
                <a:lnTo>
                  <a:pt x="451132" y="2417189"/>
                </a:lnTo>
                <a:lnTo>
                  <a:pt x="489508" y="2440563"/>
                </a:lnTo>
                <a:lnTo>
                  <a:pt x="528734" y="2462644"/>
                </a:lnTo>
                <a:lnTo>
                  <a:pt x="568779" y="2483401"/>
                </a:lnTo>
                <a:lnTo>
                  <a:pt x="609615" y="2502805"/>
                </a:lnTo>
                <a:lnTo>
                  <a:pt x="651212" y="2520827"/>
                </a:lnTo>
                <a:lnTo>
                  <a:pt x="693540" y="2537437"/>
                </a:lnTo>
                <a:lnTo>
                  <a:pt x="736570" y="2552606"/>
                </a:lnTo>
                <a:lnTo>
                  <a:pt x="780272" y="2566304"/>
                </a:lnTo>
                <a:lnTo>
                  <a:pt x="824616" y="2578500"/>
                </a:lnTo>
                <a:lnTo>
                  <a:pt x="869573" y="2589167"/>
                </a:lnTo>
                <a:lnTo>
                  <a:pt x="915114" y="2598274"/>
                </a:lnTo>
                <a:lnTo>
                  <a:pt x="961208" y="2605791"/>
                </a:lnTo>
                <a:lnTo>
                  <a:pt x="1007827" y="2611690"/>
                </a:lnTo>
                <a:lnTo>
                  <a:pt x="1054939" y="2615939"/>
                </a:lnTo>
                <a:lnTo>
                  <a:pt x="1102517" y="2618511"/>
                </a:lnTo>
                <a:lnTo>
                  <a:pt x="1150531" y="2619374"/>
                </a:lnTo>
                <a:lnTo>
                  <a:pt x="1198546" y="2618511"/>
                </a:lnTo>
                <a:lnTo>
                  <a:pt x="1246127" y="2615939"/>
                </a:lnTo>
                <a:lnTo>
                  <a:pt x="1293242" y="2611690"/>
                </a:lnTo>
                <a:lnTo>
                  <a:pt x="1339862" y="2605791"/>
                </a:lnTo>
                <a:lnTo>
                  <a:pt x="1385958" y="2598274"/>
                </a:lnTo>
                <a:lnTo>
                  <a:pt x="1431501" y="2589167"/>
                </a:lnTo>
                <a:lnTo>
                  <a:pt x="1476460" y="2578500"/>
                </a:lnTo>
                <a:lnTo>
                  <a:pt x="1520805" y="2566304"/>
                </a:lnTo>
                <a:lnTo>
                  <a:pt x="1564509" y="2552606"/>
                </a:lnTo>
                <a:lnTo>
                  <a:pt x="1607540" y="2537437"/>
                </a:lnTo>
                <a:lnTo>
                  <a:pt x="1649869" y="2520827"/>
                </a:lnTo>
                <a:lnTo>
                  <a:pt x="1691467" y="2502805"/>
                </a:lnTo>
                <a:lnTo>
                  <a:pt x="1732304" y="2483401"/>
                </a:lnTo>
                <a:lnTo>
                  <a:pt x="1772350" y="2462644"/>
                </a:lnTo>
                <a:lnTo>
                  <a:pt x="1811576" y="2440563"/>
                </a:lnTo>
                <a:lnTo>
                  <a:pt x="1849953" y="2417189"/>
                </a:lnTo>
                <a:lnTo>
                  <a:pt x="1887450" y="2392551"/>
                </a:lnTo>
                <a:lnTo>
                  <a:pt x="1924038" y="2366679"/>
                </a:lnTo>
                <a:lnTo>
                  <a:pt x="1959688" y="2339602"/>
                </a:lnTo>
                <a:lnTo>
                  <a:pt x="1994370" y="2311350"/>
                </a:lnTo>
                <a:lnTo>
                  <a:pt x="2028054" y="2281951"/>
                </a:lnTo>
                <a:lnTo>
                  <a:pt x="2060711" y="2251437"/>
                </a:lnTo>
                <a:lnTo>
                  <a:pt x="2092311" y="2219837"/>
                </a:lnTo>
                <a:lnTo>
                  <a:pt x="2122824" y="2187179"/>
                </a:lnTo>
                <a:lnTo>
                  <a:pt x="2152222" y="2153494"/>
                </a:lnTo>
                <a:lnTo>
                  <a:pt x="2180474" y="2118812"/>
                </a:lnTo>
                <a:lnTo>
                  <a:pt x="2207550" y="2083161"/>
                </a:lnTo>
                <a:lnTo>
                  <a:pt x="2233422" y="2046572"/>
                </a:lnTo>
                <a:lnTo>
                  <a:pt x="2258060" y="2009074"/>
                </a:lnTo>
                <a:lnTo>
                  <a:pt x="2281434" y="1970696"/>
                </a:lnTo>
                <a:lnTo>
                  <a:pt x="2303514" y="1931469"/>
                </a:lnTo>
                <a:lnTo>
                  <a:pt x="2324271" y="1891421"/>
                </a:lnTo>
                <a:lnTo>
                  <a:pt x="2343675" y="1850583"/>
                </a:lnTo>
                <a:lnTo>
                  <a:pt x="2361697" y="1808984"/>
                </a:lnTo>
                <a:lnTo>
                  <a:pt x="2378307" y="1766653"/>
                </a:lnTo>
                <a:lnTo>
                  <a:pt x="2393475" y="1723620"/>
                </a:lnTo>
                <a:lnTo>
                  <a:pt x="2407173" y="1679915"/>
                </a:lnTo>
                <a:lnTo>
                  <a:pt x="2419370" y="1635568"/>
                </a:lnTo>
                <a:lnTo>
                  <a:pt x="2430036" y="1590607"/>
                </a:lnTo>
                <a:lnTo>
                  <a:pt x="2439143" y="1545063"/>
                </a:lnTo>
                <a:lnTo>
                  <a:pt x="2446660" y="1498964"/>
                </a:lnTo>
                <a:lnTo>
                  <a:pt x="2452559" y="1452342"/>
                </a:lnTo>
                <a:lnTo>
                  <a:pt x="2456808" y="1405224"/>
                </a:lnTo>
                <a:lnTo>
                  <a:pt x="2459380" y="1357642"/>
                </a:lnTo>
                <a:lnTo>
                  <a:pt x="2460244" y="1309623"/>
                </a:lnTo>
                <a:lnTo>
                  <a:pt x="2459380" y="1261614"/>
                </a:lnTo>
                <a:lnTo>
                  <a:pt x="2456808" y="1214039"/>
                </a:lnTo>
                <a:lnTo>
                  <a:pt x="2452559" y="1166929"/>
                </a:lnTo>
                <a:lnTo>
                  <a:pt x="2446660" y="1120314"/>
                </a:lnTo>
                <a:lnTo>
                  <a:pt x="2439143" y="1074222"/>
                </a:lnTo>
                <a:lnTo>
                  <a:pt x="2430036" y="1028685"/>
                </a:lnTo>
                <a:lnTo>
                  <a:pt x="2419370" y="983730"/>
                </a:lnTo>
                <a:lnTo>
                  <a:pt x="2407173" y="939388"/>
                </a:lnTo>
                <a:lnTo>
                  <a:pt x="2393475" y="895689"/>
                </a:lnTo>
                <a:lnTo>
                  <a:pt x="2378307" y="852661"/>
                </a:lnTo>
                <a:lnTo>
                  <a:pt x="2361697" y="810336"/>
                </a:lnTo>
                <a:lnTo>
                  <a:pt x="2343675" y="768741"/>
                </a:lnTo>
                <a:lnTo>
                  <a:pt x="2324271" y="727907"/>
                </a:lnTo>
                <a:lnTo>
                  <a:pt x="2303514" y="687864"/>
                </a:lnTo>
                <a:lnTo>
                  <a:pt x="2281434" y="648640"/>
                </a:lnTo>
                <a:lnTo>
                  <a:pt x="2258060" y="610266"/>
                </a:lnTo>
                <a:lnTo>
                  <a:pt x="2233422" y="572771"/>
                </a:lnTo>
                <a:lnTo>
                  <a:pt x="2207550" y="536185"/>
                </a:lnTo>
                <a:lnTo>
                  <a:pt x="2180474" y="500538"/>
                </a:lnTo>
                <a:lnTo>
                  <a:pt x="2152222" y="465858"/>
                </a:lnTo>
                <a:lnTo>
                  <a:pt x="2122824" y="432175"/>
                </a:lnTo>
                <a:lnTo>
                  <a:pt x="2092311" y="399520"/>
                </a:lnTo>
                <a:lnTo>
                  <a:pt x="2060711" y="367922"/>
                </a:lnTo>
                <a:lnTo>
                  <a:pt x="2028054" y="337410"/>
                </a:lnTo>
                <a:lnTo>
                  <a:pt x="1994370" y="308013"/>
                </a:lnTo>
                <a:lnTo>
                  <a:pt x="1959688" y="279763"/>
                </a:lnTo>
                <a:lnTo>
                  <a:pt x="1924038" y="252687"/>
                </a:lnTo>
                <a:lnTo>
                  <a:pt x="1887450" y="226816"/>
                </a:lnTo>
                <a:lnTo>
                  <a:pt x="1849953" y="202179"/>
                </a:lnTo>
                <a:lnTo>
                  <a:pt x="1811576" y="178806"/>
                </a:lnTo>
                <a:lnTo>
                  <a:pt x="1772350" y="156727"/>
                </a:lnTo>
                <a:lnTo>
                  <a:pt x="1732304" y="135970"/>
                </a:lnTo>
                <a:lnTo>
                  <a:pt x="1691467" y="116566"/>
                </a:lnTo>
                <a:lnTo>
                  <a:pt x="1649869" y="98545"/>
                </a:lnTo>
                <a:lnTo>
                  <a:pt x="1607540" y="81935"/>
                </a:lnTo>
                <a:lnTo>
                  <a:pt x="1564509" y="66767"/>
                </a:lnTo>
                <a:lnTo>
                  <a:pt x="1520805" y="53070"/>
                </a:lnTo>
                <a:lnTo>
                  <a:pt x="1476460" y="40873"/>
                </a:lnTo>
                <a:lnTo>
                  <a:pt x="1431501" y="30207"/>
                </a:lnTo>
                <a:lnTo>
                  <a:pt x="1385958" y="21100"/>
                </a:lnTo>
                <a:lnTo>
                  <a:pt x="1339862" y="13583"/>
                </a:lnTo>
                <a:lnTo>
                  <a:pt x="1293242" y="7684"/>
                </a:lnTo>
                <a:lnTo>
                  <a:pt x="1246127" y="3435"/>
                </a:lnTo>
                <a:lnTo>
                  <a:pt x="1198546" y="863"/>
                </a:lnTo>
                <a:lnTo>
                  <a:pt x="115053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59" name="Google Shape;59;p1"/>
          <p:cNvSpPr/>
          <p:nvPr/>
        </p:nvSpPr>
        <p:spPr>
          <a:xfrm>
            <a:off x="-612390" y="3935158"/>
            <a:ext cx="1309688" cy="1309688"/>
          </a:xfrm>
          <a:custGeom>
            <a:avLst/>
            <a:gdLst/>
            <a:ahLst/>
            <a:cxnLst/>
            <a:rect l="l" t="t" r="r" b="b"/>
            <a:pathLst>
              <a:path w="2619375" h="2619375"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5"/>
                </a:lnTo>
                <a:lnTo>
                  <a:pt x="810390" y="98545"/>
                </a:lnTo>
                <a:lnTo>
                  <a:pt x="768791" y="116566"/>
                </a:lnTo>
                <a:lnTo>
                  <a:pt x="727953" y="135970"/>
                </a:lnTo>
                <a:lnTo>
                  <a:pt x="687905" y="156727"/>
                </a:lnTo>
                <a:lnTo>
                  <a:pt x="648678" y="178806"/>
                </a:lnTo>
                <a:lnTo>
                  <a:pt x="610300" y="202179"/>
                </a:lnTo>
                <a:lnTo>
                  <a:pt x="572802" y="226816"/>
                </a:lnTo>
                <a:lnTo>
                  <a:pt x="536213" y="252687"/>
                </a:lnTo>
                <a:lnTo>
                  <a:pt x="500562" y="279763"/>
                </a:lnTo>
                <a:lnTo>
                  <a:pt x="465880" y="308013"/>
                </a:lnTo>
                <a:lnTo>
                  <a:pt x="432195" y="337410"/>
                </a:lnTo>
                <a:lnTo>
                  <a:pt x="399537" y="367922"/>
                </a:lnTo>
                <a:lnTo>
                  <a:pt x="367937" y="399520"/>
                </a:lnTo>
                <a:lnTo>
                  <a:pt x="337423" y="432175"/>
                </a:lnTo>
                <a:lnTo>
                  <a:pt x="308024" y="465858"/>
                </a:lnTo>
                <a:lnTo>
                  <a:pt x="279772" y="500538"/>
                </a:lnTo>
                <a:lnTo>
                  <a:pt x="252695" y="536185"/>
                </a:lnTo>
                <a:lnTo>
                  <a:pt x="226823" y="572771"/>
                </a:lnTo>
                <a:lnTo>
                  <a:pt x="202185" y="610266"/>
                </a:lnTo>
                <a:lnTo>
                  <a:pt x="178811" y="648640"/>
                </a:lnTo>
                <a:lnTo>
                  <a:pt x="156730" y="687864"/>
                </a:lnTo>
                <a:lnTo>
                  <a:pt x="135973" y="727907"/>
                </a:lnTo>
                <a:lnTo>
                  <a:pt x="116569" y="768741"/>
                </a:lnTo>
                <a:lnTo>
                  <a:pt x="98547" y="810336"/>
                </a:lnTo>
                <a:lnTo>
                  <a:pt x="81937" y="852661"/>
                </a:lnTo>
                <a:lnTo>
                  <a:pt x="66768" y="895689"/>
                </a:lnTo>
                <a:lnTo>
                  <a:pt x="53070" y="939388"/>
                </a:lnTo>
                <a:lnTo>
                  <a:pt x="40874" y="983730"/>
                </a:lnTo>
                <a:lnTo>
                  <a:pt x="30207" y="1028685"/>
                </a:lnTo>
                <a:lnTo>
                  <a:pt x="21100" y="1074222"/>
                </a:lnTo>
                <a:lnTo>
                  <a:pt x="13583" y="1120314"/>
                </a:lnTo>
                <a:lnTo>
                  <a:pt x="7684" y="1166929"/>
                </a:lnTo>
                <a:lnTo>
                  <a:pt x="3435" y="1214039"/>
                </a:lnTo>
                <a:lnTo>
                  <a:pt x="863" y="1261614"/>
                </a:lnTo>
                <a:lnTo>
                  <a:pt x="0" y="1309624"/>
                </a:lnTo>
                <a:lnTo>
                  <a:pt x="863" y="1357642"/>
                </a:lnTo>
                <a:lnTo>
                  <a:pt x="3435" y="1405224"/>
                </a:lnTo>
                <a:lnTo>
                  <a:pt x="7684" y="1452342"/>
                </a:lnTo>
                <a:lnTo>
                  <a:pt x="13583" y="1498964"/>
                </a:lnTo>
                <a:lnTo>
                  <a:pt x="21100" y="1545063"/>
                </a:lnTo>
                <a:lnTo>
                  <a:pt x="30207" y="1590607"/>
                </a:lnTo>
                <a:lnTo>
                  <a:pt x="40874" y="1635568"/>
                </a:lnTo>
                <a:lnTo>
                  <a:pt x="53070" y="1679915"/>
                </a:lnTo>
                <a:lnTo>
                  <a:pt x="66768" y="1723620"/>
                </a:lnTo>
                <a:lnTo>
                  <a:pt x="81937" y="1766653"/>
                </a:lnTo>
                <a:lnTo>
                  <a:pt x="98547" y="1808984"/>
                </a:lnTo>
                <a:lnTo>
                  <a:pt x="116569" y="1850583"/>
                </a:lnTo>
                <a:lnTo>
                  <a:pt x="135973" y="1891421"/>
                </a:lnTo>
                <a:lnTo>
                  <a:pt x="156730" y="1931469"/>
                </a:lnTo>
                <a:lnTo>
                  <a:pt x="178811" y="1970696"/>
                </a:lnTo>
                <a:lnTo>
                  <a:pt x="202185" y="2009074"/>
                </a:lnTo>
                <a:lnTo>
                  <a:pt x="226823" y="2046572"/>
                </a:lnTo>
                <a:lnTo>
                  <a:pt x="252695" y="2083161"/>
                </a:lnTo>
                <a:lnTo>
                  <a:pt x="279772" y="2118812"/>
                </a:lnTo>
                <a:lnTo>
                  <a:pt x="308024" y="2153494"/>
                </a:lnTo>
                <a:lnTo>
                  <a:pt x="337423" y="2187179"/>
                </a:lnTo>
                <a:lnTo>
                  <a:pt x="367937" y="2219837"/>
                </a:lnTo>
                <a:lnTo>
                  <a:pt x="399537" y="2251437"/>
                </a:lnTo>
                <a:lnTo>
                  <a:pt x="432195" y="2281951"/>
                </a:lnTo>
                <a:lnTo>
                  <a:pt x="465880" y="2311350"/>
                </a:lnTo>
                <a:lnTo>
                  <a:pt x="500562" y="2339602"/>
                </a:lnTo>
                <a:lnTo>
                  <a:pt x="536213" y="2366679"/>
                </a:lnTo>
                <a:lnTo>
                  <a:pt x="572802" y="2392551"/>
                </a:lnTo>
                <a:lnTo>
                  <a:pt x="610300" y="2417189"/>
                </a:lnTo>
                <a:lnTo>
                  <a:pt x="648678" y="2440563"/>
                </a:lnTo>
                <a:lnTo>
                  <a:pt x="687905" y="2462644"/>
                </a:lnTo>
                <a:lnTo>
                  <a:pt x="727953" y="2483401"/>
                </a:lnTo>
                <a:lnTo>
                  <a:pt x="768791" y="2502805"/>
                </a:lnTo>
                <a:lnTo>
                  <a:pt x="810390" y="2520827"/>
                </a:lnTo>
                <a:lnTo>
                  <a:pt x="852721" y="2537437"/>
                </a:lnTo>
                <a:lnTo>
                  <a:pt x="895754" y="2552606"/>
                </a:lnTo>
                <a:lnTo>
                  <a:pt x="939459" y="2566304"/>
                </a:lnTo>
                <a:lnTo>
                  <a:pt x="983806" y="2578500"/>
                </a:lnTo>
                <a:lnTo>
                  <a:pt x="1028767" y="2589167"/>
                </a:lnTo>
                <a:lnTo>
                  <a:pt x="1074311" y="2598274"/>
                </a:lnTo>
                <a:lnTo>
                  <a:pt x="1120410" y="2605791"/>
                </a:lnTo>
                <a:lnTo>
                  <a:pt x="1167032" y="2611690"/>
                </a:lnTo>
                <a:lnTo>
                  <a:pt x="1214150" y="2615939"/>
                </a:lnTo>
                <a:lnTo>
                  <a:pt x="1261732" y="2618511"/>
                </a:lnTo>
                <a:lnTo>
                  <a:pt x="1309751" y="2619375"/>
                </a:lnTo>
                <a:lnTo>
                  <a:pt x="1357760" y="2618511"/>
                </a:lnTo>
                <a:lnTo>
                  <a:pt x="1405335" y="2615939"/>
                </a:lnTo>
                <a:lnTo>
                  <a:pt x="1452445" y="2611690"/>
                </a:lnTo>
                <a:lnTo>
                  <a:pt x="1499060" y="2605791"/>
                </a:lnTo>
                <a:lnTo>
                  <a:pt x="1545152" y="2598274"/>
                </a:lnTo>
                <a:lnTo>
                  <a:pt x="1590689" y="2589167"/>
                </a:lnTo>
                <a:lnTo>
                  <a:pt x="1635644" y="2578500"/>
                </a:lnTo>
                <a:lnTo>
                  <a:pt x="1679986" y="2566304"/>
                </a:lnTo>
                <a:lnTo>
                  <a:pt x="1723685" y="2552606"/>
                </a:lnTo>
                <a:lnTo>
                  <a:pt x="1766713" y="2537437"/>
                </a:lnTo>
                <a:lnTo>
                  <a:pt x="1809038" y="2520827"/>
                </a:lnTo>
                <a:lnTo>
                  <a:pt x="1850633" y="2502805"/>
                </a:lnTo>
                <a:lnTo>
                  <a:pt x="1891467" y="2483401"/>
                </a:lnTo>
                <a:lnTo>
                  <a:pt x="1931510" y="2462644"/>
                </a:lnTo>
                <a:lnTo>
                  <a:pt x="1970734" y="2440563"/>
                </a:lnTo>
                <a:lnTo>
                  <a:pt x="2009108" y="2417189"/>
                </a:lnTo>
                <a:lnTo>
                  <a:pt x="2046603" y="2392551"/>
                </a:lnTo>
                <a:lnTo>
                  <a:pt x="2083189" y="2366679"/>
                </a:lnTo>
                <a:lnTo>
                  <a:pt x="2118836" y="2339602"/>
                </a:lnTo>
                <a:lnTo>
                  <a:pt x="2153516" y="2311350"/>
                </a:lnTo>
                <a:lnTo>
                  <a:pt x="2187199" y="2281951"/>
                </a:lnTo>
                <a:lnTo>
                  <a:pt x="2219854" y="2251437"/>
                </a:lnTo>
                <a:lnTo>
                  <a:pt x="2251452" y="2219837"/>
                </a:lnTo>
                <a:lnTo>
                  <a:pt x="2281964" y="2187179"/>
                </a:lnTo>
                <a:lnTo>
                  <a:pt x="2311361" y="2153494"/>
                </a:lnTo>
                <a:lnTo>
                  <a:pt x="2339611" y="2118812"/>
                </a:lnTo>
                <a:lnTo>
                  <a:pt x="2366687" y="2083161"/>
                </a:lnTo>
                <a:lnTo>
                  <a:pt x="2392558" y="2046572"/>
                </a:lnTo>
                <a:lnTo>
                  <a:pt x="2417195" y="2009074"/>
                </a:lnTo>
                <a:lnTo>
                  <a:pt x="2440568" y="1970696"/>
                </a:lnTo>
                <a:lnTo>
                  <a:pt x="2462647" y="1931469"/>
                </a:lnTo>
                <a:lnTo>
                  <a:pt x="2483404" y="1891421"/>
                </a:lnTo>
                <a:lnTo>
                  <a:pt x="2502808" y="1850583"/>
                </a:lnTo>
                <a:lnTo>
                  <a:pt x="2520829" y="1808984"/>
                </a:lnTo>
                <a:lnTo>
                  <a:pt x="2537439" y="1766653"/>
                </a:lnTo>
                <a:lnTo>
                  <a:pt x="2552607" y="1723620"/>
                </a:lnTo>
                <a:lnTo>
                  <a:pt x="2566304" y="1679915"/>
                </a:lnTo>
                <a:lnTo>
                  <a:pt x="2578501" y="1635568"/>
                </a:lnTo>
                <a:lnTo>
                  <a:pt x="2589167" y="1590607"/>
                </a:lnTo>
                <a:lnTo>
                  <a:pt x="2598274" y="1545063"/>
                </a:lnTo>
                <a:lnTo>
                  <a:pt x="2605791" y="1498964"/>
                </a:lnTo>
                <a:lnTo>
                  <a:pt x="2611690" y="1452342"/>
                </a:lnTo>
                <a:lnTo>
                  <a:pt x="2615939" y="1405224"/>
                </a:lnTo>
                <a:lnTo>
                  <a:pt x="2618511" y="1357642"/>
                </a:lnTo>
                <a:lnTo>
                  <a:pt x="2619375" y="1309624"/>
                </a:lnTo>
                <a:lnTo>
                  <a:pt x="2618511" y="1261614"/>
                </a:lnTo>
                <a:lnTo>
                  <a:pt x="2615939" y="1214039"/>
                </a:lnTo>
                <a:lnTo>
                  <a:pt x="2611690" y="1166929"/>
                </a:lnTo>
                <a:lnTo>
                  <a:pt x="2605791" y="1120314"/>
                </a:lnTo>
                <a:lnTo>
                  <a:pt x="2598274" y="1074222"/>
                </a:lnTo>
                <a:lnTo>
                  <a:pt x="2589167" y="1028685"/>
                </a:lnTo>
                <a:lnTo>
                  <a:pt x="2578501" y="983730"/>
                </a:lnTo>
                <a:lnTo>
                  <a:pt x="2566304" y="939388"/>
                </a:lnTo>
                <a:lnTo>
                  <a:pt x="2552607" y="895689"/>
                </a:lnTo>
                <a:lnTo>
                  <a:pt x="2537439" y="852661"/>
                </a:lnTo>
                <a:lnTo>
                  <a:pt x="2520829" y="810336"/>
                </a:lnTo>
                <a:lnTo>
                  <a:pt x="2502808" y="768741"/>
                </a:lnTo>
                <a:lnTo>
                  <a:pt x="2483404" y="727907"/>
                </a:lnTo>
                <a:lnTo>
                  <a:pt x="2462647" y="687864"/>
                </a:lnTo>
                <a:lnTo>
                  <a:pt x="2440568" y="648640"/>
                </a:lnTo>
                <a:lnTo>
                  <a:pt x="2417195" y="610266"/>
                </a:lnTo>
                <a:lnTo>
                  <a:pt x="2392558" y="572771"/>
                </a:lnTo>
                <a:lnTo>
                  <a:pt x="2366687" y="536185"/>
                </a:lnTo>
                <a:lnTo>
                  <a:pt x="2339611" y="500538"/>
                </a:lnTo>
                <a:lnTo>
                  <a:pt x="2311361" y="465858"/>
                </a:lnTo>
                <a:lnTo>
                  <a:pt x="2281964" y="432175"/>
                </a:lnTo>
                <a:lnTo>
                  <a:pt x="2251452" y="399520"/>
                </a:lnTo>
                <a:lnTo>
                  <a:pt x="2219854" y="367922"/>
                </a:lnTo>
                <a:lnTo>
                  <a:pt x="2187199" y="337410"/>
                </a:lnTo>
                <a:lnTo>
                  <a:pt x="2153516" y="308013"/>
                </a:lnTo>
                <a:lnTo>
                  <a:pt x="2118836" y="279763"/>
                </a:lnTo>
                <a:lnTo>
                  <a:pt x="2083189" y="252687"/>
                </a:lnTo>
                <a:lnTo>
                  <a:pt x="2046603" y="226816"/>
                </a:lnTo>
                <a:lnTo>
                  <a:pt x="2009108" y="202179"/>
                </a:lnTo>
                <a:lnTo>
                  <a:pt x="1970734" y="178806"/>
                </a:lnTo>
                <a:lnTo>
                  <a:pt x="1931510" y="156727"/>
                </a:lnTo>
                <a:lnTo>
                  <a:pt x="1891467" y="135970"/>
                </a:lnTo>
                <a:lnTo>
                  <a:pt x="1850633" y="116566"/>
                </a:lnTo>
                <a:lnTo>
                  <a:pt x="1809038" y="98545"/>
                </a:lnTo>
                <a:lnTo>
                  <a:pt x="1766713" y="81935"/>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60" name="Google Shape;60;p1"/>
          <p:cNvPicPr preferRelativeResize="0"/>
          <p:nvPr/>
        </p:nvPicPr>
        <p:blipFill rotWithShape="1">
          <a:blip r:embed="rId3">
            <a:alphaModFix/>
          </a:blip>
          <a:srcRect/>
          <a:stretch/>
        </p:blipFill>
        <p:spPr>
          <a:xfrm>
            <a:off x="697305" y="2619697"/>
            <a:ext cx="576516" cy="576516"/>
          </a:xfrm>
          <a:prstGeom prst="rect">
            <a:avLst/>
          </a:prstGeom>
          <a:noFill/>
          <a:ln>
            <a:noFill/>
          </a:ln>
        </p:spPr>
      </p:pic>
      <p:pic>
        <p:nvPicPr>
          <p:cNvPr id="61" name="Google Shape;61;p1"/>
          <p:cNvPicPr preferRelativeResize="0"/>
          <p:nvPr/>
        </p:nvPicPr>
        <p:blipFill rotWithShape="1">
          <a:blip r:embed="rId3">
            <a:alphaModFix/>
          </a:blip>
          <a:srcRect/>
          <a:stretch/>
        </p:blipFill>
        <p:spPr>
          <a:xfrm>
            <a:off x="7276430" y="3630485"/>
            <a:ext cx="576516" cy="576516"/>
          </a:xfrm>
          <a:prstGeom prst="rect">
            <a:avLst/>
          </a:prstGeom>
          <a:noFill/>
          <a:ln>
            <a:noFill/>
          </a:ln>
        </p:spPr>
      </p:pic>
      <p:sp>
        <p:nvSpPr>
          <p:cNvPr id="62" name="Google Shape;62;p1"/>
          <p:cNvSpPr txBox="1"/>
          <p:nvPr/>
        </p:nvSpPr>
        <p:spPr>
          <a:xfrm>
            <a:off x="1867575" y="196200"/>
            <a:ext cx="5408850" cy="576450"/>
          </a:xfrm>
          <a:prstGeom prst="rect">
            <a:avLst/>
          </a:prstGeom>
          <a:noFill/>
          <a:ln>
            <a:noFill/>
          </a:ln>
        </p:spPr>
        <p:txBody>
          <a:bodyPr spcFirstLastPara="1" wrap="square" lIns="45713" tIns="45713" rIns="45713" bIns="45713" anchor="b" anchorCtr="0">
            <a:noAutofit/>
          </a:bodyPr>
          <a:lstStyle/>
          <a:p>
            <a:pPr algn="ctr">
              <a:buSzPts val="2400"/>
            </a:pPr>
            <a:r>
              <a:rPr lang="en-US" sz="1200" b="1">
                <a:solidFill>
                  <a:srgbClr val="3D85C6"/>
                </a:solidFill>
                <a:latin typeface="Poppins"/>
                <a:ea typeface="Poppins"/>
                <a:cs typeface="Poppins"/>
                <a:sym typeface="Poppins"/>
              </a:rPr>
              <a:t>FEM 10810 Projet : Élimination des produits éclaircissants pour la peau contenant du mercure</a:t>
            </a:r>
            <a:endParaRPr sz="1200" b="1">
              <a:solidFill>
                <a:srgbClr val="3D85C6"/>
              </a:solidFill>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1F487C"/>
          </a:solidFill>
          <a:ln>
            <a:noFill/>
          </a:ln>
        </p:spPr>
        <p:txBody>
          <a:bodyPr spcFirstLastPara="1" wrap="square" lIns="0" tIns="0" rIns="0" bIns="0" anchor="t" anchorCtr="0">
            <a:noAutofit/>
          </a:bodyPr>
          <a:lstStyle/>
          <a:p>
            <a:pPr>
              <a:buSzPts val="1400"/>
            </a:pPr>
            <a:endParaRPr sz="700"/>
          </a:p>
        </p:txBody>
      </p:sp>
      <p:grpSp>
        <p:nvGrpSpPr>
          <p:cNvPr id="68" name="Google Shape;68;p2"/>
          <p:cNvGrpSpPr/>
          <p:nvPr/>
        </p:nvGrpSpPr>
        <p:grpSpPr>
          <a:xfrm>
            <a:off x="-642363" y="-56938"/>
            <a:ext cx="2286000" cy="5257366"/>
            <a:chOff x="0" y="0"/>
            <a:chExt cx="4572000" cy="10287380"/>
          </a:xfrm>
        </p:grpSpPr>
        <p:sp>
          <p:nvSpPr>
            <p:cNvPr id="69" name="Google Shape;69;p2"/>
            <p:cNvSpPr/>
            <p:nvPr/>
          </p:nvSpPr>
          <p:spPr>
            <a:xfrm>
              <a:off x="0" y="0"/>
              <a:ext cx="4572000" cy="4076700"/>
            </a:xfrm>
            <a:custGeom>
              <a:avLst/>
              <a:gdLst/>
              <a:ahLst/>
              <a:cxnLst/>
              <a:rect l="l" t="t" r="r" b="b"/>
              <a:pathLst>
                <a:path w="4572000" h="4076700" extrusionOk="0">
                  <a:moveTo>
                    <a:pt x="4017335" y="0"/>
                  </a:moveTo>
                  <a:lnTo>
                    <a:pt x="0" y="0"/>
                  </a:lnTo>
                  <a:lnTo>
                    <a:pt x="0" y="4076573"/>
                  </a:lnTo>
                  <a:lnTo>
                    <a:pt x="2773172" y="4076573"/>
                  </a:lnTo>
                  <a:lnTo>
                    <a:pt x="4572000" y="960754"/>
                  </a:lnTo>
                  <a:lnTo>
                    <a:pt x="4017335"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70" name="Google Shape;70;p2"/>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71" name="Google Shape;71;p2"/>
          <p:cNvSpPr txBox="1"/>
          <p:nvPr/>
        </p:nvSpPr>
        <p:spPr>
          <a:xfrm>
            <a:off x="1438900" y="817350"/>
            <a:ext cx="7192500" cy="4294950"/>
          </a:xfrm>
          <a:prstGeom prst="rect">
            <a:avLst/>
          </a:prstGeom>
          <a:noFill/>
          <a:ln>
            <a:noFill/>
          </a:ln>
        </p:spPr>
        <p:txBody>
          <a:bodyPr spcFirstLastPara="1" wrap="square" lIns="0" tIns="6025" rIns="0" bIns="0" anchor="t" anchorCtr="0">
            <a:spAutoFit/>
          </a:bodyPr>
          <a:lstStyle/>
          <a:p>
            <a:pPr marL="228600" indent="-222250">
              <a:lnSpc>
                <a:spcPct val="115000"/>
              </a:lnSpc>
              <a:spcBef>
                <a:spcPts val="600"/>
              </a:spcBef>
              <a:buClr>
                <a:srgbClr val="FFFFFF"/>
              </a:buClr>
              <a:buSzPts val="3400"/>
              <a:buFont typeface="Poppins"/>
              <a:buChar char="●"/>
            </a:pPr>
            <a:r>
              <a:rPr lang="en-US" sz="1700">
                <a:solidFill>
                  <a:srgbClr val="FFFFFF"/>
                </a:solidFill>
                <a:latin typeface="Poppins"/>
                <a:ea typeface="Poppins"/>
                <a:cs typeface="Poppins"/>
                <a:sym typeface="Poppins"/>
              </a:rPr>
              <a:t>Le mercure est un polluant mondial persistant, bioaccumulatif et hautement toxique, qui circule dans l’air, l’eau et le sol, représentant des risques importants pour la santé humaine et les écosystèmes.</a:t>
            </a:r>
            <a:endParaRPr sz="1700">
              <a:solidFill>
                <a:srgbClr val="FFFFFF"/>
              </a:solidFill>
              <a:latin typeface="Poppins"/>
              <a:ea typeface="Poppins"/>
              <a:cs typeface="Poppins"/>
              <a:sym typeface="Poppins"/>
            </a:endParaRPr>
          </a:p>
          <a:p>
            <a:pPr marL="228600" indent="-222250">
              <a:lnSpc>
                <a:spcPct val="115000"/>
              </a:lnSpc>
              <a:buClr>
                <a:srgbClr val="FFFFFF"/>
              </a:buClr>
              <a:buSzPts val="3400"/>
              <a:buFont typeface="Poppins"/>
              <a:buChar char="●"/>
            </a:pPr>
            <a:r>
              <a:rPr lang="en-US" sz="1700">
                <a:solidFill>
                  <a:srgbClr val="FFFFFF"/>
                </a:solidFill>
                <a:latin typeface="Poppins"/>
                <a:ea typeface="Poppins"/>
                <a:cs typeface="Poppins"/>
                <a:sym typeface="Poppins"/>
              </a:rPr>
              <a:t>L’évaluation des risques est essentielle pour identifier et quantifier l’exposition au mercure, soutenir la surveillance réglementaire et gérer les risques dans les secteurs minier, industriel et environnemental.</a:t>
            </a:r>
            <a:endParaRPr sz="1700">
              <a:solidFill>
                <a:srgbClr val="FFFFFF"/>
              </a:solidFill>
              <a:latin typeface="Poppins"/>
              <a:ea typeface="Poppins"/>
              <a:cs typeface="Poppins"/>
              <a:sym typeface="Poppins"/>
            </a:endParaRPr>
          </a:p>
          <a:p>
            <a:pPr marL="228600" indent="-222250">
              <a:lnSpc>
                <a:spcPct val="115000"/>
              </a:lnSpc>
              <a:buClr>
                <a:srgbClr val="FFFFFF"/>
              </a:buClr>
              <a:buSzPts val="3400"/>
              <a:buFont typeface="Poppins"/>
              <a:buChar char="●"/>
            </a:pPr>
            <a:r>
              <a:rPr lang="en-US" sz="1700">
                <a:solidFill>
                  <a:srgbClr val="FFFFFF"/>
                </a:solidFill>
                <a:latin typeface="Poppins"/>
                <a:ea typeface="Poppins"/>
                <a:cs typeface="Poppins"/>
                <a:sym typeface="Poppins"/>
              </a:rPr>
              <a:t>L’évaluation des risques liés au mercure repose sur la collaboration interinstitutionnelle ; les techniques analytiques de détection, les codes SH, les bases de données et les listes de détention, entre autres, sont essentielles pour protéger la santé humaine et environnementale, ainsi que pour orienter les politiques.</a:t>
            </a:r>
            <a:endParaRPr sz="1700">
              <a:solidFill>
                <a:srgbClr val="FFFFFF"/>
              </a:solidFill>
              <a:latin typeface="Poppins"/>
              <a:ea typeface="Poppins"/>
              <a:cs typeface="Poppins"/>
              <a:sym typeface="Poppins"/>
            </a:endParaRPr>
          </a:p>
        </p:txBody>
      </p:sp>
      <p:sp>
        <p:nvSpPr>
          <p:cNvPr id="72" name="Google Shape;72;p2" descr="$PPTXTitle"/>
          <p:cNvSpPr txBox="1">
            <a:spLocks noGrp="1"/>
          </p:cNvSpPr>
          <p:nvPr>
            <p:ph type="title"/>
          </p:nvPr>
        </p:nvSpPr>
        <p:spPr>
          <a:xfrm>
            <a:off x="990385" y="5"/>
            <a:ext cx="7845750" cy="756372"/>
          </a:xfrm>
          <a:prstGeom prst="rect">
            <a:avLst/>
          </a:prstGeom>
          <a:noFill/>
          <a:ln>
            <a:noFill/>
          </a:ln>
        </p:spPr>
        <p:txBody>
          <a:bodyPr spcFirstLastPara="1" wrap="square" lIns="0" tIns="207275" rIns="0" bIns="0" anchor="t" anchorCtr="0">
            <a:spAutoFit/>
          </a:bodyPr>
          <a:lstStyle/>
          <a:p>
            <a:pPr marL="1764030">
              <a:buSzPts val="1100"/>
            </a:pPr>
            <a:r>
              <a:rPr lang="en-US" sz="3950" b="1">
                <a:solidFill>
                  <a:srgbClr val="FFFFFF"/>
                </a:solidFill>
                <a:latin typeface="Poppins"/>
                <a:ea typeface="Poppins"/>
                <a:cs typeface="Poppins"/>
                <a:sym typeface="Poppins"/>
              </a:rPr>
              <a:t>Contexte</a:t>
            </a:r>
            <a:endParaRPr sz="3950" b="1">
              <a:solidFill>
                <a:srgbClr val="FFFFFF"/>
              </a:solidFill>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c2fad7efde_0_1"/>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1F487C"/>
          </a:solidFill>
          <a:ln>
            <a:noFill/>
          </a:ln>
        </p:spPr>
        <p:txBody>
          <a:bodyPr spcFirstLastPara="1" wrap="square" lIns="0" tIns="0" rIns="0" bIns="0" anchor="t" anchorCtr="0">
            <a:noAutofit/>
          </a:bodyPr>
          <a:lstStyle/>
          <a:p>
            <a:pPr>
              <a:buSzPts val="1400"/>
            </a:pPr>
            <a:endParaRPr sz="700"/>
          </a:p>
        </p:txBody>
      </p:sp>
      <p:grpSp>
        <p:nvGrpSpPr>
          <p:cNvPr id="78" name="Google Shape;78;g3c2fad7efde_0_1"/>
          <p:cNvGrpSpPr/>
          <p:nvPr/>
        </p:nvGrpSpPr>
        <p:grpSpPr>
          <a:xfrm>
            <a:off x="-719600" y="-56931"/>
            <a:ext cx="2286000" cy="5257366"/>
            <a:chOff x="0" y="0"/>
            <a:chExt cx="4572000" cy="10287380"/>
          </a:xfrm>
        </p:grpSpPr>
        <p:sp>
          <p:nvSpPr>
            <p:cNvPr id="79" name="Google Shape;79;g3c2fad7efde_0_1"/>
            <p:cNvSpPr/>
            <p:nvPr/>
          </p:nvSpPr>
          <p:spPr>
            <a:xfrm>
              <a:off x="0" y="0"/>
              <a:ext cx="4572000" cy="4076700"/>
            </a:xfrm>
            <a:custGeom>
              <a:avLst/>
              <a:gdLst/>
              <a:ahLst/>
              <a:cxnLst/>
              <a:rect l="l" t="t" r="r" b="b"/>
              <a:pathLst>
                <a:path w="4572000" h="4076700" extrusionOk="0">
                  <a:moveTo>
                    <a:pt x="4017335" y="0"/>
                  </a:moveTo>
                  <a:lnTo>
                    <a:pt x="0" y="0"/>
                  </a:lnTo>
                  <a:lnTo>
                    <a:pt x="0" y="4076573"/>
                  </a:lnTo>
                  <a:lnTo>
                    <a:pt x="2773172" y="4076573"/>
                  </a:lnTo>
                  <a:lnTo>
                    <a:pt x="4572000" y="960754"/>
                  </a:lnTo>
                  <a:lnTo>
                    <a:pt x="4017335"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80" name="Google Shape;80;g3c2fad7efde_0_1"/>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81" name="Google Shape;81;g3c2fad7efde_0_1"/>
          <p:cNvSpPr txBox="1"/>
          <p:nvPr/>
        </p:nvSpPr>
        <p:spPr>
          <a:xfrm>
            <a:off x="1566400" y="699838"/>
            <a:ext cx="7382550" cy="4330345"/>
          </a:xfrm>
          <a:prstGeom prst="rect">
            <a:avLst/>
          </a:prstGeom>
          <a:noFill/>
          <a:ln>
            <a:noFill/>
          </a:ln>
        </p:spPr>
        <p:txBody>
          <a:bodyPr spcFirstLastPara="1" wrap="square" lIns="0" tIns="6025" rIns="0" bIns="0" anchor="t" anchorCtr="0">
            <a:spAutoFit/>
          </a:bodyPr>
          <a:lstStyle/>
          <a:p>
            <a:pPr marL="228600" indent="-215900">
              <a:lnSpc>
                <a:spcPct val="115000"/>
              </a:lnSpc>
              <a:spcBef>
                <a:spcPts val="600"/>
              </a:spcBef>
              <a:buClr>
                <a:schemeClr val="lt1"/>
              </a:buClr>
              <a:buSzPts val="3200"/>
              <a:buFont typeface="Poppins"/>
              <a:buChar char="●"/>
            </a:pPr>
            <a:r>
              <a:rPr lang="en-US" sz="1600">
                <a:solidFill>
                  <a:schemeClr val="lt1"/>
                </a:solidFill>
                <a:latin typeface="Poppins"/>
                <a:ea typeface="Poppins"/>
                <a:cs typeface="Poppins"/>
                <a:sym typeface="Poppins"/>
              </a:rPr>
              <a:t>Le commerce illicite du mercure persiste malgré la Convention de Minamata et est stimulé par la demande – en particulier dans l’exploitation artisanale et à petite échelle de l’or et les produits contenant du mercure.</a:t>
            </a:r>
            <a:endParaRPr sz="1600" b="1">
              <a:solidFill>
                <a:schemeClr val="lt1"/>
              </a:solidFill>
              <a:latin typeface="Poppins"/>
              <a:ea typeface="Poppins"/>
              <a:cs typeface="Poppins"/>
              <a:sym typeface="Poppins"/>
            </a:endParaRPr>
          </a:p>
          <a:p>
            <a:pPr marL="228600" indent="-215900">
              <a:lnSpc>
                <a:spcPct val="115000"/>
              </a:lnSpc>
              <a:buClr>
                <a:schemeClr val="lt1"/>
              </a:buClr>
              <a:buSzPts val="3200"/>
              <a:buFont typeface="Poppins"/>
              <a:buChar char="●"/>
            </a:pPr>
            <a:r>
              <a:rPr lang="en-US" sz="1600">
                <a:solidFill>
                  <a:schemeClr val="lt1"/>
                </a:solidFill>
                <a:latin typeface="Poppins"/>
                <a:ea typeface="Poppins"/>
                <a:cs typeface="Poppins"/>
                <a:sym typeface="Poppins"/>
              </a:rPr>
              <a:t>Les itinéraires de contrebande incluent la voie terrestre, maritime et aérienne, impliquant souvent des cargaisons dissimulées ou mal étiquetées.</a:t>
            </a:r>
            <a:endParaRPr sz="1600">
              <a:solidFill>
                <a:schemeClr val="lt1"/>
              </a:solidFill>
              <a:latin typeface="Poppins"/>
              <a:ea typeface="Poppins"/>
              <a:cs typeface="Poppins"/>
              <a:sym typeface="Poppins"/>
            </a:endParaRPr>
          </a:p>
          <a:p>
            <a:pPr marL="228600" indent="-215900">
              <a:lnSpc>
                <a:spcPct val="115000"/>
              </a:lnSpc>
              <a:buClr>
                <a:schemeClr val="lt1"/>
              </a:buClr>
              <a:buSzPts val="3200"/>
              <a:buFont typeface="Poppins"/>
              <a:buChar char="●"/>
            </a:pPr>
            <a:r>
              <a:rPr lang="en-US" sz="1600">
                <a:solidFill>
                  <a:schemeClr val="lt1"/>
                </a:solidFill>
                <a:latin typeface="Poppins"/>
                <a:ea typeface="Poppins"/>
                <a:cs typeface="Poppins"/>
                <a:sym typeface="Poppins"/>
              </a:rPr>
              <a:t>Une réponse impliquant plusieurs agences est essentielle – mobilisant les secteurs des douanes, de l’environnement, de la santé, du commerce et de l’application de la loi.</a:t>
            </a:r>
            <a:endParaRPr sz="1600">
              <a:solidFill>
                <a:schemeClr val="lt1"/>
              </a:solidFill>
              <a:latin typeface="Poppins"/>
              <a:ea typeface="Poppins"/>
              <a:cs typeface="Poppins"/>
              <a:sym typeface="Poppins"/>
            </a:endParaRPr>
          </a:p>
          <a:p>
            <a:pPr marL="228600" indent="-215900">
              <a:lnSpc>
                <a:spcPct val="115000"/>
              </a:lnSpc>
              <a:buClr>
                <a:schemeClr val="lt1"/>
              </a:buClr>
              <a:buSzPts val="3200"/>
              <a:buFont typeface="Poppins"/>
              <a:buChar char="●"/>
            </a:pPr>
            <a:r>
              <a:rPr lang="en-US" sz="1600">
                <a:solidFill>
                  <a:schemeClr val="lt1"/>
                </a:solidFill>
                <a:latin typeface="Poppins"/>
                <a:ea typeface="Poppins"/>
                <a:cs typeface="Poppins"/>
                <a:sym typeface="Poppins"/>
              </a:rPr>
              <a:t>Principaux impacts du commerce illicite – dégradation de l’environnement, affaiblissement des systèmes juridiques et réglementaires, et augmentation de l’exposition humaine au mercure.</a:t>
            </a:r>
            <a:endParaRPr sz="1600">
              <a:solidFill>
                <a:schemeClr val="lt1"/>
              </a:solidFill>
              <a:latin typeface="Poppins"/>
              <a:ea typeface="Poppins"/>
              <a:cs typeface="Poppins"/>
              <a:sym typeface="Poppins"/>
            </a:endParaRPr>
          </a:p>
          <a:p>
            <a:pPr marL="228600" indent="-215900">
              <a:lnSpc>
                <a:spcPct val="115000"/>
              </a:lnSpc>
              <a:buClr>
                <a:schemeClr val="lt1"/>
              </a:buClr>
              <a:buSzPts val="3200"/>
              <a:buFont typeface="Poppins"/>
              <a:buChar char="●"/>
            </a:pPr>
            <a:r>
              <a:rPr lang="en-US" sz="1600">
                <a:solidFill>
                  <a:schemeClr val="lt1"/>
                </a:solidFill>
                <a:latin typeface="Poppins"/>
                <a:ea typeface="Poppins"/>
                <a:cs typeface="Poppins"/>
                <a:sym typeface="Poppins"/>
              </a:rPr>
              <a:t>L’ampleur mondiale du problème exige une collaboration internationale et une coordination nationale renforcée.</a:t>
            </a:r>
            <a:endParaRPr sz="1600">
              <a:solidFill>
                <a:schemeClr val="lt1"/>
              </a:solidFill>
              <a:latin typeface="Poppins"/>
              <a:ea typeface="Poppins"/>
              <a:cs typeface="Poppins"/>
              <a:sym typeface="Poppins"/>
            </a:endParaRPr>
          </a:p>
        </p:txBody>
      </p:sp>
      <p:sp>
        <p:nvSpPr>
          <p:cNvPr id="82" name="Google Shape;82;g3c2fad7efde_0_1" descr="$PPTXTitle"/>
          <p:cNvSpPr txBox="1">
            <a:spLocks noGrp="1"/>
          </p:cNvSpPr>
          <p:nvPr>
            <p:ph type="title"/>
          </p:nvPr>
        </p:nvSpPr>
        <p:spPr>
          <a:xfrm>
            <a:off x="1761413" y="0"/>
            <a:ext cx="8445750" cy="743676"/>
          </a:xfrm>
          <a:prstGeom prst="rect">
            <a:avLst/>
          </a:prstGeom>
          <a:noFill/>
          <a:ln>
            <a:noFill/>
          </a:ln>
        </p:spPr>
        <p:txBody>
          <a:bodyPr spcFirstLastPara="1" wrap="square" lIns="0" tIns="207275" rIns="0" bIns="0" anchor="t" anchorCtr="0">
            <a:spAutoFit/>
          </a:bodyPr>
          <a:lstStyle/>
          <a:p>
            <a:pPr>
              <a:lnSpc>
                <a:spcPct val="115000"/>
              </a:lnSpc>
              <a:spcBef>
                <a:spcPts val="600"/>
              </a:spcBef>
              <a:spcAft>
                <a:spcPts val="600"/>
              </a:spcAft>
              <a:buSzPts val="1100"/>
            </a:pPr>
            <a:r>
              <a:rPr lang="en-US" sz="2150" b="1">
                <a:solidFill>
                  <a:srgbClr val="FFFFFF"/>
                </a:solidFill>
                <a:latin typeface="Poppins"/>
                <a:ea typeface="Poppins"/>
                <a:cs typeface="Poppins"/>
                <a:sym typeface="Poppins"/>
              </a:rPr>
              <a:t>Importance de la gestion du commerce du mercure</a:t>
            </a:r>
            <a:endParaRPr sz="2150" b="1">
              <a:solidFill>
                <a:srgbClr val="FFFFF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AD7D4"/>
        </a:solidFill>
        <a:effectLst/>
      </p:bgPr>
    </p:bg>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oppins"/>
                <a:ea typeface="Poppins"/>
                <a:cs typeface="Poppins"/>
                <a:sym typeface="Poppins"/>
              </a:rPr>
              <a:t>Ordre du jour</a:t>
            </a:r>
            <a:endParaRPr b="1">
              <a:latin typeface="Poppins"/>
              <a:ea typeface="Poppins"/>
              <a:cs typeface="Poppins"/>
              <a:sym typeface="Poppins"/>
            </a:endParaRPr>
          </a:p>
        </p:txBody>
      </p:sp>
      <p:graphicFrame>
        <p:nvGraphicFramePr>
          <p:cNvPr id="107" name="Google Shape;107;p18"/>
          <p:cNvGraphicFramePr/>
          <p:nvPr/>
        </p:nvGraphicFramePr>
        <p:xfrm>
          <a:off x="200375" y="1017725"/>
          <a:ext cx="8767500" cy="3883032"/>
        </p:xfrm>
        <a:graphic>
          <a:graphicData uri="http://schemas.openxmlformats.org/drawingml/2006/table">
            <a:tbl>
              <a:tblPr>
                <a:noFill/>
                <a:tableStyleId>{07FFC74E-E720-466B-9C33-B89C53EA404D}</a:tableStyleId>
              </a:tblPr>
              <a:tblGrid>
                <a:gridCol w="6300425">
                  <a:extLst>
                    <a:ext uri="{9D8B030D-6E8A-4147-A177-3AD203B41FA5}">
                      <a16:colId xmlns:a16="http://schemas.microsoft.com/office/drawing/2014/main" val="20000"/>
                    </a:ext>
                  </a:extLst>
                </a:gridCol>
                <a:gridCol w="2467075">
                  <a:extLst>
                    <a:ext uri="{9D8B030D-6E8A-4147-A177-3AD203B41FA5}">
                      <a16:colId xmlns:a16="http://schemas.microsoft.com/office/drawing/2014/main" val="20001"/>
                    </a:ext>
                  </a:extLst>
                </a:gridCol>
              </a:tblGrid>
              <a:tr h="381000">
                <a:tc>
                  <a:txBody>
                    <a:bodyPr/>
                    <a:lstStyle/>
                    <a:p>
                      <a:pPr marL="381000" lvl="0" indent="-381000" algn="l" rtl="0">
                        <a:lnSpc>
                          <a:spcPct val="115000"/>
                        </a:lnSpc>
                        <a:spcBef>
                          <a:spcPts val="0"/>
                        </a:spcBef>
                        <a:spcAft>
                          <a:spcPts val="600"/>
                        </a:spcAft>
                        <a:buNone/>
                      </a:pPr>
                      <a:r>
                        <a:rPr lang="en" sz="1200">
                          <a:latin typeface="Poppins"/>
                          <a:ea typeface="Poppins"/>
                          <a:cs typeface="Poppins"/>
                          <a:sym typeface="Poppins"/>
                        </a:rPr>
                        <a:t>Aperçu des problèmes posés par les produits éclaircissants pour la peau contenant du mercure et des mesures prises dans le cadre de la Convention de Minamata sur le mercure</a:t>
                      </a:r>
                      <a:endParaRPr sz="1200">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tc>
                  <a:txBody>
                    <a:bodyPr/>
                    <a:lstStyle/>
                    <a:p>
                      <a:pPr marL="0" lvl="0" indent="0" algn="l" rtl="0">
                        <a:lnSpc>
                          <a:spcPct val="115000"/>
                        </a:lnSpc>
                        <a:spcBef>
                          <a:spcPts val="1200"/>
                        </a:spcBef>
                        <a:spcAft>
                          <a:spcPts val="600"/>
                        </a:spcAft>
                        <a:buNone/>
                      </a:pPr>
                      <a:r>
                        <a:rPr lang="en" sz="1200" b="1">
                          <a:latin typeface="Poppins"/>
                          <a:ea typeface="Poppins"/>
                          <a:cs typeface="Poppins"/>
                          <a:sym typeface="Poppins"/>
                        </a:rPr>
                        <a:t>BRI/PNUE GMP</a:t>
                      </a:r>
                      <a:endParaRPr sz="1200" b="1">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381000" lvl="0" indent="-381000" algn="l" rtl="0">
                        <a:lnSpc>
                          <a:spcPct val="115000"/>
                        </a:lnSpc>
                        <a:spcBef>
                          <a:spcPts val="0"/>
                        </a:spcBef>
                        <a:spcAft>
                          <a:spcPts val="600"/>
                        </a:spcAft>
                        <a:buNone/>
                      </a:pPr>
                      <a:r>
                        <a:rPr lang="en" sz="1200">
                          <a:latin typeface="Poppins"/>
                          <a:ea typeface="Poppins"/>
                          <a:cs typeface="Poppins"/>
                          <a:sym typeface="Poppins"/>
                        </a:rPr>
                        <a:t>Résultats des exercices d'échantillonnage rapide du SLP au Gabon et comment cela permet d'identifier les tendances en matière de distribution et d'importation</a:t>
                      </a:r>
                      <a:endParaRPr sz="1200">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tc>
                  <a:txBody>
                    <a:bodyPr/>
                    <a:lstStyle/>
                    <a:p>
                      <a:pPr marL="0" lvl="0" indent="0" algn="l" rtl="0">
                        <a:lnSpc>
                          <a:spcPct val="115000"/>
                        </a:lnSpc>
                        <a:spcBef>
                          <a:spcPts val="1200"/>
                        </a:spcBef>
                        <a:spcAft>
                          <a:spcPts val="600"/>
                        </a:spcAft>
                        <a:buNone/>
                      </a:pPr>
                      <a:r>
                        <a:rPr lang="en" sz="1200" b="1">
                          <a:latin typeface="Poppins"/>
                          <a:ea typeface="Poppins"/>
                          <a:cs typeface="Poppins"/>
                          <a:sym typeface="Poppins"/>
                        </a:rPr>
                        <a:t>Mark Burton (BRI)</a:t>
                      </a:r>
                      <a:endParaRPr sz="1200" b="1">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381000" lvl="0" indent="-381000" algn="l" rtl="0">
                        <a:lnSpc>
                          <a:spcPct val="115000"/>
                        </a:lnSpc>
                        <a:spcBef>
                          <a:spcPts val="0"/>
                        </a:spcBef>
                        <a:spcAft>
                          <a:spcPts val="600"/>
                        </a:spcAft>
                        <a:buNone/>
                      </a:pPr>
                      <a:r>
                        <a:rPr lang="en" sz="1200">
                          <a:latin typeface="Poppins"/>
                          <a:ea typeface="Poppins"/>
                          <a:cs typeface="Poppins"/>
                          <a:sym typeface="Poppins"/>
                        </a:rPr>
                        <a:t>Tendances observées dans l’évaluation des ventes en ligne de produits éclaircissants pour la peau et recommandations</a:t>
                      </a:r>
                      <a:endParaRPr sz="1200">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tc>
                  <a:txBody>
                    <a:bodyPr/>
                    <a:lstStyle/>
                    <a:p>
                      <a:pPr marL="0" lvl="0" indent="0" algn="l" rtl="0">
                        <a:lnSpc>
                          <a:spcPct val="115000"/>
                        </a:lnSpc>
                        <a:spcBef>
                          <a:spcPts val="1200"/>
                        </a:spcBef>
                        <a:spcAft>
                          <a:spcPts val="600"/>
                        </a:spcAft>
                        <a:buNone/>
                      </a:pPr>
                      <a:r>
                        <a:rPr lang="en" sz="1200" b="1">
                          <a:latin typeface="Poppins"/>
                          <a:ea typeface="Poppins"/>
                          <a:cs typeface="Poppins"/>
                          <a:sym typeface="Poppins"/>
                        </a:rPr>
                        <a:t>Elena Lymberidi (EEB ZMWG)</a:t>
                      </a:r>
                      <a:endParaRPr sz="1200" b="1">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381000" lvl="0" indent="-381000" algn="l" rtl="0">
                        <a:lnSpc>
                          <a:spcPct val="115000"/>
                        </a:lnSpc>
                        <a:spcBef>
                          <a:spcPts val="0"/>
                        </a:spcBef>
                        <a:spcAft>
                          <a:spcPts val="0"/>
                        </a:spcAft>
                        <a:buNone/>
                      </a:pPr>
                      <a:r>
                        <a:rPr lang="en" sz="1200">
                          <a:latin typeface="Poppins"/>
                          <a:ea typeface="Poppins"/>
                          <a:cs typeface="Poppins"/>
                          <a:sym typeface="Poppins"/>
                        </a:rPr>
                        <a:t>Outils pour améliorer la gestion du commerce du mercure : identification des produits éclaircissants pour la peau contenant du mercure</a:t>
                      </a:r>
                      <a:endParaRPr sz="1200">
                        <a:latin typeface="Poppins"/>
                        <a:ea typeface="Poppins"/>
                        <a:cs typeface="Poppins"/>
                        <a:sym typeface="Poppins"/>
                      </a:endParaRPr>
                    </a:p>
                    <a:p>
                      <a:pPr marL="0" lvl="0" indent="0" algn="l" rtl="0">
                        <a:lnSpc>
                          <a:spcPct val="115000"/>
                        </a:lnSpc>
                        <a:spcBef>
                          <a:spcPts val="1200"/>
                        </a:spcBef>
                        <a:spcAft>
                          <a:spcPts val="0"/>
                        </a:spcAft>
                        <a:buNone/>
                      </a:pPr>
                      <a:r>
                        <a:rPr lang="en" sz="1200">
                          <a:latin typeface="Poppins"/>
                          <a:ea typeface="Poppins"/>
                          <a:cs typeface="Poppins"/>
                          <a:sym typeface="Poppins"/>
                        </a:rPr>
                        <a:t>·</a:t>
                      </a:r>
                      <a:r>
                        <a:rPr lang="en" sz="900">
                          <a:latin typeface="Poppins"/>
                          <a:ea typeface="Poppins"/>
                          <a:cs typeface="Poppins"/>
                          <a:sym typeface="Poppins"/>
                        </a:rPr>
                        <a:t>       </a:t>
                      </a:r>
                      <a:r>
                        <a:rPr lang="en" sz="1200">
                          <a:latin typeface="Poppins"/>
                          <a:ea typeface="Poppins"/>
                          <a:cs typeface="Poppins"/>
                          <a:sym typeface="Poppins"/>
                        </a:rPr>
                        <a:t>Codes SH</a:t>
                      </a:r>
                      <a:endParaRPr sz="1200">
                        <a:latin typeface="Poppins"/>
                        <a:ea typeface="Poppins"/>
                        <a:cs typeface="Poppins"/>
                        <a:sym typeface="Poppins"/>
                      </a:endParaRPr>
                    </a:p>
                    <a:p>
                      <a:pPr marL="0" lvl="0" indent="0" algn="l" rtl="0">
                        <a:lnSpc>
                          <a:spcPct val="115000"/>
                        </a:lnSpc>
                        <a:spcBef>
                          <a:spcPts val="1200"/>
                        </a:spcBef>
                        <a:spcAft>
                          <a:spcPts val="0"/>
                        </a:spcAft>
                        <a:buNone/>
                      </a:pPr>
                      <a:r>
                        <a:rPr lang="en" sz="1200">
                          <a:latin typeface="Poppins"/>
                          <a:ea typeface="Poppins"/>
                          <a:cs typeface="Poppins"/>
                          <a:sym typeface="Poppins"/>
                        </a:rPr>
                        <a:t>·</a:t>
                      </a:r>
                      <a:r>
                        <a:rPr lang="en" sz="900">
                          <a:latin typeface="Poppins"/>
                          <a:ea typeface="Poppins"/>
                          <a:cs typeface="Poppins"/>
                          <a:sym typeface="Poppins"/>
                        </a:rPr>
                        <a:t>       </a:t>
                      </a:r>
                      <a:r>
                        <a:rPr lang="en" sz="1200">
                          <a:latin typeface="Poppins"/>
                          <a:ea typeface="Poppins"/>
                          <a:cs typeface="Poppins"/>
                          <a:sym typeface="Poppins"/>
                        </a:rPr>
                        <a:t>Utilisation de bases de données</a:t>
                      </a:r>
                      <a:endParaRPr sz="1200">
                        <a:latin typeface="Poppins"/>
                        <a:ea typeface="Poppins"/>
                        <a:cs typeface="Poppins"/>
                        <a:sym typeface="Poppins"/>
                      </a:endParaRPr>
                    </a:p>
                    <a:p>
                      <a:pPr marL="0" lvl="0" indent="0" algn="l" rtl="0">
                        <a:lnSpc>
                          <a:spcPct val="115000"/>
                        </a:lnSpc>
                        <a:spcBef>
                          <a:spcPts val="1200"/>
                        </a:spcBef>
                        <a:spcAft>
                          <a:spcPts val="600"/>
                        </a:spcAft>
                        <a:buNone/>
                      </a:pPr>
                      <a:r>
                        <a:rPr lang="en" sz="1200">
                          <a:latin typeface="Poppins"/>
                          <a:ea typeface="Poppins"/>
                          <a:cs typeface="Poppins"/>
                          <a:sym typeface="Poppins"/>
                        </a:rPr>
                        <a:t>·</a:t>
                      </a:r>
                      <a:r>
                        <a:rPr lang="en" sz="900">
                          <a:latin typeface="Poppins"/>
                          <a:ea typeface="Poppins"/>
                          <a:cs typeface="Poppins"/>
                          <a:sym typeface="Poppins"/>
                        </a:rPr>
                        <a:t>       </a:t>
                      </a:r>
                      <a:r>
                        <a:rPr lang="en" sz="1200">
                          <a:latin typeface="Poppins"/>
                          <a:ea typeface="Poppins"/>
                          <a:cs typeface="Poppins"/>
                          <a:sym typeface="Poppins"/>
                        </a:rPr>
                        <a:t>Contrôle analytique des marchandises suspectes</a:t>
                      </a:r>
                      <a:endParaRPr sz="1200">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tc>
                  <a:txBody>
                    <a:bodyPr/>
                    <a:lstStyle/>
                    <a:p>
                      <a:pPr marL="0" lvl="0" indent="0" algn="l" rtl="0">
                        <a:lnSpc>
                          <a:spcPct val="115000"/>
                        </a:lnSpc>
                        <a:spcBef>
                          <a:spcPts val="1200"/>
                        </a:spcBef>
                        <a:spcAft>
                          <a:spcPts val="600"/>
                        </a:spcAft>
                        <a:buNone/>
                      </a:pPr>
                      <a:r>
                        <a:rPr lang="en" sz="1200" b="1">
                          <a:latin typeface="Poppins"/>
                          <a:ea typeface="Poppins"/>
                          <a:cs typeface="Poppins"/>
                          <a:sym typeface="Poppins"/>
                        </a:rPr>
                        <a:t>Ashley Bastiansz (BRI)</a:t>
                      </a:r>
                      <a:endParaRPr sz="1200" b="1">
                        <a:latin typeface="Poppins"/>
                        <a:ea typeface="Poppins"/>
                        <a:cs typeface="Poppins"/>
                        <a:sym typeface="Poppins"/>
                      </a:endParaRPr>
                    </a:p>
                  </a:txBody>
                  <a:tcPr marL="68575" marR="68575" marT="91425" marB="91425">
                    <a:lnL w="10150" cap="flat" cmpd="sng">
                      <a:solidFill>
                        <a:srgbClr val="596984"/>
                      </a:solidFill>
                      <a:prstDash val="solid"/>
                      <a:round/>
                      <a:headEnd type="none" w="sm" len="sm"/>
                      <a:tailEnd type="none" w="sm" len="sm"/>
                    </a:lnL>
                    <a:lnR w="10150" cap="flat" cmpd="sng">
                      <a:solidFill>
                        <a:srgbClr val="596984"/>
                      </a:solidFill>
                      <a:prstDash val="solid"/>
                      <a:round/>
                      <a:headEnd type="none" w="sm" len="sm"/>
                      <a:tailEnd type="none" w="sm" len="sm"/>
                    </a:lnR>
                    <a:lnT w="10150" cap="flat" cmpd="sng">
                      <a:solidFill>
                        <a:srgbClr val="596984"/>
                      </a:solidFill>
                      <a:prstDash val="solid"/>
                      <a:round/>
                      <a:headEnd type="none" w="sm" len="sm"/>
                      <a:tailEnd type="none" w="sm" len="sm"/>
                    </a:lnT>
                    <a:lnB w="10150" cap="flat" cmpd="sng">
                      <a:solidFill>
                        <a:srgbClr val="59698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c2fad7efde_0_27"/>
          <p:cNvSpPr txBox="1"/>
          <p:nvPr/>
        </p:nvSpPr>
        <p:spPr>
          <a:xfrm>
            <a:off x="133263" y="832800"/>
            <a:ext cx="8858250" cy="3959349"/>
          </a:xfrm>
          <a:prstGeom prst="rect">
            <a:avLst/>
          </a:prstGeom>
          <a:noFill/>
          <a:ln>
            <a:noFill/>
          </a:ln>
        </p:spPr>
        <p:txBody>
          <a:bodyPr spcFirstLastPara="1" wrap="square" lIns="0" tIns="6663" rIns="0" bIns="0" anchor="t" anchorCtr="0">
            <a:spAutoFit/>
          </a:bodyPr>
          <a:lstStyle/>
          <a:p>
            <a:pPr marL="228600" indent="-209550">
              <a:lnSpc>
                <a:spcPct val="115000"/>
              </a:lnSpc>
              <a:spcBef>
                <a:spcPts val="600"/>
              </a:spcBef>
              <a:buClr>
                <a:srgbClr val="0B5394"/>
              </a:buClr>
              <a:buSzPts val="3000"/>
              <a:buFont typeface="Poppins"/>
              <a:buChar char="●"/>
            </a:pPr>
            <a:r>
              <a:rPr lang="en-US" sz="1500" b="1">
                <a:solidFill>
                  <a:srgbClr val="0B5394"/>
                </a:solidFill>
                <a:latin typeface="Poppins"/>
                <a:ea typeface="Poppins"/>
                <a:cs typeface="Poppins"/>
                <a:sym typeface="Poppins"/>
              </a:rPr>
              <a:t>Agences douanières :</a:t>
            </a:r>
            <a:endParaRPr sz="1500" b="1">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Effectuer des inspections et appliquer les réglementations sur l’importation et l’exportation</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Appliquer les systèmes de classification des marchandises et le profilage basé sur le risque</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Détecter, saisir et retenir le mercure, les produits contenant du mercure et les déchets de mercure illégaux ou non déclarés</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Rapporter les résultats et coordonner les actions avec les agences nationales et internationales concernées</a:t>
            </a:r>
            <a:endParaRPr sz="135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Autorités environnementales : </a:t>
            </a:r>
            <a:endParaRPr sz="1500" b="1">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Réguler les substances dangereuses, superviser la conformité et enquêter sur les incidents de pollution.</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Diriger l’application des lois environnementales et des réglementations relatives au mercure.</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Délivrer des licences et permis pour l’utilisation, le commerce et la manipulation du mercure.</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Détecter et traiter les cas de mauvais étiquetage, de détournement ou d’élimination illégale des déchets dangereux contenant du mercure.</a:t>
            </a:r>
            <a:endParaRPr sz="1350">
              <a:solidFill>
                <a:srgbClr val="0B5394"/>
              </a:solidFill>
              <a:latin typeface="Poppins"/>
              <a:ea typeface="Poppins"/>
              <a:cs typeface="Poppins"/>
              <a:sym typeface="Poppins"/>
            </a:endParaRPr>
          </a:p>
          <a:p>
            <a:pPr marL="457200" lvl="1" indent="-209550">
              <a:lnSpc>
                <a:spcPct val="115000"/>
              </a:lnSpc>
              <a:buClr>
                <a:srgbClr val="0B5394"/>
              </a:buClr>
              <a:buSzPts val="3000"/>
              <a:buFont typeface="Poppins"/>
              <a:buChar char="○"/>
            </a:pPr>
            <a:r>
              <a:rPr lang="en-US" sz="1350">
                <a:solidFill>
                  <a:srgbClr val="0B5394"/>
                </a:solidFill>
                <a:latin typeface="Poppins"/>
                <a:ea typeface="Poppins"/>
                <a:cs typeface="Poppins"/>
                <a:sym typeface="Poppins"/>
              </a:rPr>
              <a:t>Fournir un appui technique pour le stockage sûr, le traitement ou l’élimination des mercures saisis.</a:t>
            </a:r>
            <a:endParaRPr sz="1350">
              <a:solidFill>
                <a:srgbClr val="0B5394"/>
              </a:solidFill>
              <a:latin typeface="Poppins"/>
              <a:ea typeface="Poppins"/>
              <a:cs typeface="Poppins"/>
              <a:sym typeface="Poppins"/>
            </a:endParaRPr>
          </a:p>
        </p:txBody>
      </p:sp>
      <p:sp>
        <p:nvSpPr>
          <p:cNvPr id="88" name="Google Shape;88;g3c2fad7efde_0_27" descr="$PPTXTitle"/>
          <p:cNvSpPr txBox="1">
            <a:spLocks noGrp="1"/>
          </p:cNvSpPr>
          <p:nvPr>
            <p:ph type="title"/>
          </p:nvPr>
        </p:nvSpPr>
        <p:spPr>
          <a:xfrm>
            <a:off x="630225" y="90375"/>
            <a:ext cx="7883550" cy="850805"/>
          </a:xfrm>
          <a:prstGeom prst="rect">
            <a:avLst/>
          </a:prstGeom>
          <a:noFill/>
          <a:ln>
            <a:noFill/>
          </a:ln>
        </p:spPr>
        <p:txBody>
          <a:bodyPr spcFirstLastPara="1" wrap="square" lIns="0" tIns="6663" rIns="0" bIns="0" anchor="t" anchorCtr="0">
            <a:spAutoFit/>
          </a:bodyPr>
          <a:lstStyle/>
          <a:p>
            <a:pPr algn="ctr">
              <a:lnSpc>
                <a:spcPct val="115000"/>
              </a:lnSpc>
              <a:spcBef>
                <a:spcPts val="600"/>
              </a:spcBef>
              <a:spcAft>
                <a:spcPts val="600"/>
              </a:spcAft>
              <a:buSzPts val="1100"/>
            </a:pPr>
            <a:r>
              <a:rPr lang="en-US" sz="1950" b="1">
                <a:solidFill>
                  <a:srgbClr val="1F487C"/>
                </a:solidFill>
                <a:latin typeface="Poppins"/>
                <a:ea typeface="Poppins"/>
                <a:cs typeface="Poppins"/>
                <a:sym typeface="Poppins"/>
              </a:rPr>
              <a:t>Principaux acteurs et leurs rôles dans le contrôle du commerce du mercure</a:t>
            </a:r>
            <a:endParaRPr sz="1950" b="1">
              <a:solidFill>
                <a:srgbClr val="1F487C"/>
              </a:solidFill>
              <a:latin typeface="Poppins"/>
              <a:ea typeface="Poppins"/>
              <a:cs typeface="Poppins"/>
              <a:sym typeface="Poppins"/>
            </a:endParaRPr>
          </a:p>
        </p:txBody>
      </p:sp>
      <p:sp>
        <p:nvSpPr>
          <p:cNvPr id="89" name="Google Shape;89;g3c2fad7efde_0_27"/>
          <p:cNvSpPr/>
          <p:nvPr/>
        </p:nvSpPr>
        <p:spPr>
          <a:xfrm>
            <a:off x="8607933" y="0"/>
            <a:ext cx="536258" cy="8328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90" name="Google Shape;90;g3c2fad7efde_0_27"/>
          <p:cNvSpPr/>
          <p:nvPr/>
        </p:nvSpPr>
        <p:spPr>
          <a:xfrm>
            <a:off x="7298396" y="1281355"/>
            <a:ext cx="1845945" cy="1854835"/>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91" name="Google Shape;91;g3c2fad7efde_0_27"/>
          <p:cNvSpPr/>
          <p:nvPr/>
        </p:nvSpPr>
        <p:spPr>
          <a:xfrm>
            <a:off x="8413422" y="4600404"/>
            <a:ext cx="730885" cy="543242"/>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92" name="Google Shape;92;g3c2fad7efde_0_27"/>
          <p:cNvSpPr/>
          <p:nvPr/>
        </p:nvSpPr>
        <p:spPr>
          <a:xfrm>
            <a:off x="388199" y="94"/>
            <a:ext cx="1472883" cy="51435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88200" y="1001075"/>
            <a:ext cx="8535000" cy="3229790"/>
          </a:xfrm>
          <a:prstGeom prst="rect">
            <a:avLst/>
          </a:prstGeom>
          <a:noFill/>
          <a:ln>
            <a:noFill/>
          </a:ln>
        </p:spPr>
        <p:txBody>
          <a:bodyPr spcFirstLastPara="1" wrap="square" lIns="0" tIns="6663" rIns="0" bIns="0" anchor="t" anchorCtr="0">
            <a:spAutoFit/>
          </a:bodyPr>
          <a:lstStyle/>
          <a:p>
            <a:pPr marL="228600" indent="-209550">
              <a:lnSpc>
                <a:spcPct val="115000"/>
              </a:lnSpc>
              <a:spcBef>
                <a:spcPts val="500"/>
              </a:spcBef>
              <a:buClr>
                <a:srgbClr val="0B5394"/>
              </a:buClr>
              <a:buSzPts val="3000"/>
              <a:buFont typeface="Poppins"/>
              <a:buChar char="●"/>
            </a:pPr>
            <a:r>
              <a:rPr lang="en-US" sz="1500" b="1">
                <a:solidFill>
                  <a:srgbClr val="0B5394"/>
                </a:solidFill>
                <a:latin typeface="Poppins"/>
                <a:ea typeface="Poppins"/>
                <a:cs typeface="Poppins"/>
                <a:sym typeface="Poppins"/>
              </a:rPr>
              <a:t>Forces de l'ordre :</a:t>
            </a:r>
            <a:endParaRPr sz="1500" b="1">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Mener des enquêtes et des perquisitions, et garantir la responsabilité légale.</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Soutenir les arrestations et les poursuites des contrevenants.</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Détecter et démanteler les réseaux criminels organisés.</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Identifier les liens entre le trafic de mercure et les crimes connexes (par exemple, l’exploitation minière illégale, la contrebande).</a:t>
            </a:r>
            <a:endParaRPr sz="1350">
              <a:solidFill>
                <a:srgbClr val="0B5394"/>
              </a:solidFill>
              <a:latin typeface="Poppins"/>
              <a:ea typeface="Poppins"/>
              <a:cs typeface="Poppins"/>
              <a:sym typeface="Poppins"/>
            </a:endParaRPr>
          </a:p>
          <a:p>
            <a:pPr marL="457200">
              <a:lnSpc>
                <a:spcPct val="115000"/>
              </a:lnSpc>
            </a:pPr>
            <a:endParaRPr sz="135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Autorités sanitaires :</a:t>
            </a:r>
            <a:endParaRPr sz="1500" b="1">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Identifier l’utilisation non autorisée du mercure et les circuits de commerce illégal de mercure.</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Fournir une expertise technique sur l’exposition au mercure et les risques pour la santé.</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Surveiller les impacts du mercure sur la santé publique.</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Soutenir la mise en œuvre et l’application des réglementations liées à la santé.</a:t>
            </a:r>
            <a:endParaRPr sz="1350">
              <a:solidFill>
                <a:srgbClr val="0B5394"/>
              </a:solidFill>
              <a:latin typeface="Poppins"/>
              <a:ea typeface="Poppins"/>
              <a:cs typeface="Poppins"/>
              <a:sym typeface="Poppins"/>
            </a:endParaRPr>
          </a:p>
          <a:p>
            <a:pPr marL="457200" lvl="1" indent="-200025">
              <a:lnSpc>
                <a:spcPct val="115000"/>
              </a:lnSpc>
              <a:buClr>
                <a:srgbClr val="0B5394"/>
              </a:buClr>
              <a:buSzPts val="2700"/>
              <a:buFont typeface="Poppins"/>
              <a:buChar char="○"/>
            </a:pPr>
            <a:r>
              <a:rPr lang="en-US" sz="1350">
                <a:solidFill>
                  <a:srgbClr val="0B5394"/>
                </a:solidFill>
                <a:latin typeface="Poppins"/>
                <a:ea typeface="Poppins"/>
                <a:cs typeface="Poppins"/>
                <a:sym typeface="Poppins"/>
              </a:rPr>
              <a:t>Évaluer les risques pour la santé humaine et promouvoir des alternatives plus sûres.</a:t>
            </a:r>
            <a:endParaRPr sz="1350">
              <a:solidFill>
                <a:srgbClr val="0B5394"/>
              </a:solidFill>
              <a:latin typeface="Poppins"/>
              <a:ea typeface="Poppins"/>
              <a:cs typeface="Poppins"/>
              <a:sym typeface="Poppins"/>
            </a:endParaRPr>
          </a:p>
        </p:txBody>
      </p:sp>
      <p:sp>
        <p:nvSpPr>
          <p:cNvPr id="98" name="Google Shape;98;p3" descr="$PPTXTitle"/>
          <p:cNvSpPr txBox="1">
            <a:spLocks noGrp="1"/>
          </p:cNvSpPr>
          <p:nvPr>
            <p:ph type="title"/>
          </p:nvPr>
        </p:nvSpPr>
        <p:spPr>
          <a:xfrm>
            <a:off x="703463" y="90375"/>
            <a:ext cx="8219700" cy="850805"/>
          </a:xfrm>
          <a:prstGeom prst="rect">
            <a:avLst/>
          </a:prstGeom>
          <a:noFill/>
          <a:ln>
            <a:noFill/>
          </a:ln>
        </p:spPr>
        <p:txBody>
          <a:bodyPr spcFirstLastPara="1" wrap="square" lIns="0" tIns="6663" rIns="0" bIns="0" anchor="t" anchorCtr="0">
            <a:spAutoFit/>
          </a:bodyPr>
          <a:lstStyle/>
          <a:p>
            <a:pPr algn="ctr">
              <a:lnSpc>
                <a:spcPct val="115000"/>
              </a:lnSpc>
              <a:spcBef>
                <a:spcPts val="600"/>
              </a:spcBef>
              <a:spcAft>
                <a:spcPts val="600"/>
              </a:spcAft>
              <a:buSzPts val="1100"/>
            </a:pPr>
            <a:r>
              <a:rPr lang="en-US" sz="1950" b="1">
                <a:solidFill>
                  <a:srgbClr val="1F487C"/>
                </a:solidFill>
                <a:latin typeface="Poppins"/>
                <a:ea typeface="Poppins"/>
                <a:cs typeface="Poppins"/>
                <a:sym typeface="Poppins"/>
              </a:rPr>
              <a:t>Principaux acteurs et leurs rôles dans le contrôle du commerce du mercure</a:t>
            </a:r>
            <a:endParaRPr sz="1950" b="1">
              <a:solidFill>
                <a:srgbClr val="1F487C"/>
              </a:solidFill>
              <a:latin typeface="Poppins"/>
              <a:ea typeface="Poppins"/>
              <a:cs typeface="Poppins"/>
              <a:sym typeface="Poppins"/>
            </a:endParaRPr>
          </a:p>
        </p:txBody>
      </p:sp>
      <p:sp>
        <p:nvSpPr>
          <p:cNvPr id="99" name="Google Shape;99;p3"/>
          <p:cNvSpPr/>
          <p:nvPr/>
        </p:nvSpPr>
        <p:spPr>
          <a:xfrm>
            <a:off x="8607933" y="0"/>
            <a:ext cx="536258" cy="8328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00" name="Google Shape;100;p3"/>
          <p:cNvSpPr/>
          <p:nvPr/>
        </p:nvSpPr>
        <p:spPr>
          <a:xfrm>
            <a:off x="7298396" y="1281355"/>
            <a:ext cx="1845945" cy="1854835"/>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01" name="Google Shape;101;p3"/>
          <p:cNvSpPr/>
          <p:nvPr/>
        </p:nvSpPr>
        <p:spPr>
          <a:xfrm>
            <a:off x="8413422" y="4600404"/>
            <a:ext cx="730885" cy="543243"/>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02" name="Google Shape;102;p3"/>
          <p:cNvSpPr/>
          <p:nvPr/>
        </p:nvSpPr>
        <p:spPr>
          <a:xfrm>
            <a:off x="388199" y="94"/>
            <a:ext cx="1472883" cy="51435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g3c2fad7efde_0_11"/>
          <p:cNvGrpSpPr/>
          <p:nvPr/>
        </p:nvGrpSpPr>
        <p:grpSpPr>
          <a:xfrm>
            <a:off x="-170638" y="7"/>
            <a:ext cx="1591535" cy="5143690"/>
            <a:chOff x="0" y="0"/>
            <a:chExt cx="3745229" cy="10287380"/>
          </a:xfrm>
        </p:grpSpPr>
        <p:sp>
          <p:nvSpPr>
            <p:cNvPr id="108" name="Google Shape;108;g3c2fad7efde_0_11"/>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sp>
          <p:nvSpPr>
            <p:cNvPr id="109" name="Google Shape;109;g3c2fad7efde_0_11"/>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grpSp>
      <p:sp>
        <p:nvSpPr>
          <p:cNvPr id="110" name="Google Shape;110;g3c2fad7efde_0_11"/>
          <p:cNvSpPr txBox="1"/>
          <p:nvPr/>
        </p:nvSpPr>
        <p:spPr>
          <a:xfrm>
            <a:off x="1420900" y="1281350"/>
            <a:ext cx="7846350" cy="3919338"/>
          </a:xfrm>
          <a:prstGeom prst="rect">
            <a:avLst/>
          </a:prstGeom>
          <a:noFill/>
          <a:ln>
            <a:noFill/>
          </a:ln>
        </p:spPr>
        <p:txBody>
          <a:bodyPr spcFirstLastPara="1" wrap="square" lIns="0" tIns="6663" rIns="0" bIns="0" anchor="t" anchorCtr="0">
            <a:spAutoFit/>
          </a:bodyPr>
          <a:lstStyle/>
          <a:p>
            <a:pPr>
              <a:lnSpc>
                <a:spcPct val="115000"/>
              </a:lnSpc>
              <a:spcBef>
                <a:spcPts val="600"/>
              </a:spcBef>
            </a:pPr>
            <a:r>
              <a:rPr lang="en-US" sz="1500">
                <a:solidFill>
                  <a:srgbClr val="1F487C"/>
                </a:solidFill>
                <a:latin typeface="Poppins"/>
                <a:ea typeface="Poppins"/>
                <a:cs typeface="Poppins"/>
                <a:sym typeface="Poppins"/>
              </a:rPr>
              <a:t>Les méthodes d’évaluation des risques peuvent être utilisées pour contrôler et évaluer différents envois de mercure, notamment :</a:t>
            </a:r>
            <a:endParaRPr sz="1500">
              <a:solidFill>
                <a:srgbClr val="1F487C"/>
              </a:solidFill>
              <a:latin typeface="Poppins"/>
              <a:ea typeface="Poppins"/>
              <a:cs typeface="Poppins"/>
              <a:sym typeface="Poppins"/>
            </a:endParaRPr>
          </a:p>
          <a:p>
            <a:pPr marL="228600" indent="-209550">
              <a:lnSpc>
                <a:spcPct val="115000"/>
              </a:lnSpc>
              <a:spcBef>
                <a:spcPts val="600"/>
              </a:spcBef>
              <a:buClr>
                <a:srgbClr val="1F487C"/>
              </a:buClr>
              <a:buSzPts val="3000"/>
              <a:buFont typeface="Poppins"/>
              <a:buChar char="●"/>
            </a:pPr>
            <a:r>
              <a:rPr lang="en-US" sz="1500">
                <a:solidFill>
                  <a:srgbClr val="1F487C"/>
                </a:solidFill>
                <a:latin typeface="Poppins"/>
                <a:ea typeface="Poppins"/>
                <a:cs typeface="Poppins"/>
                <a:sym typeface="Poppins"/>
              </a:rPr>
              <a:t>Mercure élémentaire</a:t>
            </a:r>
            <a:endParaRPr sz="1500">
              <a:solidFill>
                <a:srgbClr val="1F487C"/>
              </a:solidFill>
              <a:latin typeface="Poppins"/>
              <a:ea typeface="Poppins"/>
              <a:cs typeface="Poppins"/>
              <a:sym typeface="Poppins"/>
            </a:endParaRPr>
          </a:p>
          <a:p>
            <a:pPr marL="228600" indent="-209550">
              <a:lnSpc>
                <a:spcPct val="115000"/>
              </a:lnSpc>
              <a:spcBef>
                <a:spcPts val="290"/>
              </a:spcBef>
              <a:buClr>
                <a:srgbClr val="1F487C"/>
              </a:buClr>
              <a:buSzPts val="3000"/>
              <a:buFont typeface="Poppins"/>
              <a:buChar char="●"/>
            </a:pPr>
            <a:r>
              <a:rPr lang="en-US" sz="1500">
                <a:solidFill>
                  <a:srgbClr val="1F487C"/>
                </a:solidFill>
                <a:latin typeface="Poppins"/>
                <a:ea typeface="Poppins"/>
                <a:cs typeface="Poppins"/>
                <a:sym typeface="Poppins"/>
              </a:rPr>
              <a:t>Composés du mercure</a:t>
            </a:r>
            <a:endParaRPr sz="1500">
              <a:solidFill>
                <a:srgbClr val="1F487C"/>
              </a:solidFill>
              <a:latin typeface="Poppins"/>
              <a:ea typeface="Poppins"/>
              <a:cs typeface="Poppins"/>
              <a:sym typeface="Poppins"/>
            </a:endParaRPr>
          </a:p>
          <a:p>
            <a:pPr marL="228600" indent="-209550">
              <a:lnSpc>
                <a:spcPct val="115000"/>
              </a:lnSpc>
              <a:spcBef>
                <a:spcPts val="290"/>
              </a:spcBef>
              <a:buClr>
                <a:srgbClr val="1F487C"/>
              </a:buClr>
              <a:buSzPts val="3000"/>
              <a:buFont typeface="Poppins"/>
              <a:buChar char="●"/>
            </a:pPr>
            <a:r>
              <a:rPr lang="en-US" sz="1500">
                <a:solidFill>
                  <a:srgbClr val="1F487C"/>
                </a:solidFill>
                <a:latin typeface="Poppins"/>
                <a:ea typeface="Poppins"/>
                <a:cs typeface="Poppins"/>
                <a:sym typeface="Poppins"/>
              </a:rPr>
              <a:t>Déchets contenant du mercure</a:t>
            </a:r>
            <a:endParaRPr sz="1500">
              <a:solidFill>
                <a:srgbClr val="1F487C"/>
              </a:solidFill>
              <a:latin typeface="Poppins"/>
              <a:ea typeface="Poppins"/>
              <a:cs typeface="Poppins"/>
              <a:sym typeface="Poppins"/>
            </a:endParaRPr>
          </a:p>
          <a:p>
            <a:pPr marL="228600" indent="-209550">
              <a:lnSpc>
                <a:spcPct val="115000"/>
              </a:lnSpc>
              <a:spcBef>
                <a:spcPts val="290"/>
              </a:spcBef>
              <a:buClr>
                <a:srgbClr val="1F487C"/>
              </a:buClr>
              <a:buSzPts val="3000"/>
              <a:buFont typeface="Poppins"/>
              <a:buChar char="●"/>
            </a:pPr>
            <a:r>
              <a:rPr lang="en-US" sz="1500">
                <a:solidFill>
                  <a:srgbClr val="1F487C"/>
                </a:solidFill>
                <a:latin typeface="Poppins"/>
                <a:ea typeface="Poppins"/>
                <a:cs typeface="Poppins"/>
                <a:sym typeface="Poppins"/>
              </a:rPr>
              <a:t>Produits contenant du mercure</a:t>
            </a:r>
            <a:endParaRPr sz="1500">
              <a:solidFill>
                <a:srgbClr val="1F487C"/>
              </a:solidFill>
              <a:latin typeface="Poppins"/>
              <a:ea typeface="Poppins"/>
              <a:cs typeface="Poppins"/>
              <a:sym typeface="Poppins"/>
            </a:endParaRPr>
          </a:p>
          <a:p>
            <a:pPr>
              <a:lnSpc>
                <a:spcPct val="115000"/>
              </a:lnSpc>
              <a:spcBef>
                <a:spcPts val="600"/>
              </a:spcBef>
            </a:pPr>
            <a:r>
              <a:rPr lang="en-US" sz="1500">
                <a:solidFill>
                  <a:srgbClr val="1F487C"/>
                </a:solidFill>
                <a:latin typeface="Poppins"/>
                <a:ea typeface="Poppins"/>
                <a:cs typeface="Poppins"/>
                <a:sym typeface="Poppins"/>
              </a:rPr>
              <a:t>Aux fins de cette présentation, les produits éclaircissants pour la peau contenant du mercure seront utilisés comme étude de cas.</a:t>
            </a:r>
            <a:endParaRPr sz="1500">
              <a:solidFill>
                <a:srgbClr val="1F487C"/>
              </a:solidFill>
              <a:latin typeface="Poppins"/>
              <a:ea typeface="Poppins"/>
              <a:cs typeface="Poppins"/>
              <a:sym typeface="Poppins"/>
            </a:endParaRPr>
          </a:p>
          <a:p>
            <a:pPr marL="228600" indent="-209550">
              <a:lnSpc>
                <a:spcPct val="115000"/>
              </a:lnSpc>
              <a:spcBef>
                <a:spcPts val="600"/>
              </a:spcBef>
              <a:buClr>
                <a:srgbClr val="1F487C"/>
              </a:buClr>
              <a:buSzPts val="3000"/>
              <a:buFont typeface="Poppins"/>
              <a:buChar char="●"/>
            </a:pPr>
            <a:r>
              <a:rPr lang="en-US" sz="1500">
                <a:solidFill>
                  <a:srgbClr val="1F487C"/>
                </a:solidFill>
                <a:latin typeface="Poppins"/>
                <a:ea typeface="Poppins"/>
                <a:cs typeface="Poppins"/>
                <a:sym typeface="Poppins"/>
              </a:rPr>
              <a:t>Cette catégorie de produits représente un problème émergent et est plus difficile à identifier que le mercure élémentaire.</a:t>
            </a:r>
            <a:endParaRPr sz="1500">
              <a:solidFill>
                <a:srgbClr val="1F487C"/>
              </a:solidFill>
              <a:latin typeface="Poppins"/>
              <a:ea typeface="Poppins"/>
              <a:cs typeface="Poppins"/>
              <a:sym typeface="Poppins"/>
            </a:endParaRPr>
          </a:p>
          <a:p>
            <a:pPr marL="228600" indent="-209550">
              <a:lnSpc>
                <a:spcPct val="115000"/>
              </a:lnSpc>
              <a:spcBef>
                <a:spcPts val="290"/>
              </a:spcBef>
              <a:buClr>
                <a:srgbClr val="1F487C"/>
              </a:buClr>
              <a:buSzPts val="3000"/>
              <a:buFont typeface="Poppins"/>
              <a:buChar char="●"/>
            </a:pPr>
            <a:r>
              <a:rPr lang="en-US" sz="1500">
                <a:solidFill>
                  <a:srgbClr val="1F487C"/>
                </a:solidFill>
                <a:latin typeface="Poppins"/>
                <a:ea typeface="Poppins"/>
                <a:cs typeface="Poppins"/>
                <a:sym typeface="Poppins"/>
              </a:rPr>
              <a:t>Cependant, les principes de base et les méthodes d’évaluation s’appliquent de manière similaire à toutes les formes de mercure et à tous les types de produits.</a:t>
            </a:r>
            <a:endParaRPr sz="1500">
              <a:solidFill>
                <a:srgbClr val="1F487C"/>
              </a:solidFill>
              <a:latin typeface="Poppins"/>
              <a:ea typeface="Poppins"/>
              <a:cs typeface="Poppins"/>
              <a:sym typeface="Poppins"/>
            </a:endParaRPr>
          </a:p>
        </p:txBody>
      </p:sp>
      <p:sp>
        <p:nvSpPr>
          <p:cNvPr id="111" name="Google Shape;111;g3c2fad7efde_0_11" descr="$PPTXTitle"/>
          <p:cNvSpPr txBox="1">
            <a:spLocks noGrp="1"/>
          </p:cNvSpPr>
          <p:nvPr>
            <p:ph type="title"/>
          </p:nvPr>
        </p:nvSpPr>
        <p:spPr>
          <a:xfrm>
            <a:off x="924300" y="153888"/>
            <a:ext cx="8219700" cy="992383"/>
          </a:xfrm>
          <a:prstGeom prst="rect">
            <a:avLst/>
          </a:prstGeom>
          <a:noFill/>
          <a:ln>
            <a:noFill/>
          </a:ln>
        </p:spPr>
        <p:txBody>
          <a:bodyPr spcFirstLastPara="1" wrap="square" lIns="0" tIns="6663" rIns="0" bIns="0" anchor="t" anchorCtr="0">
            <a:spAutoFit/>
          </a:bodyPr>
          <a:lstStyle/>
          <a:p>
            <a:pPr>
              <a:lnSpc>
                <a:spcPct val="115000"/>
              </a:lnSpc>
              <a:spcBef>
                <a:spcPts val="600"/>
              </a:spcBef>
              <a:spcAft>
                <a:spcPts val="600"/>
              </a:spcAft>
              <a:buSzPts val="1100"/>
            </a:pPr>
            <a:r>
              <a:rPr lang="en-US" sz="2350" b="1">
                <a:solidFill>
                  <a:srgbClr val="1F487C"/>
                </a:solidFill>
                <a:latin typeface="Poppins"/>
                <a:ea typeface="Poppins"/>
                <a:cs typeface="Poppins"/>
                <a:sym typeface="Poppins"/>
              </a:rPr>
              <a:t>Applicabilité des méthodes d’évaluation des risques dans la gestion du commerce du mercure</a:t>
            </a:r>
            <a:endParaRPr sz="2350" b="1">
              <a:solidFill>
                <a:srgbClr val="1F487C"/>
              </a:solidFill>
              <a:latin typeface="Poppins"/>
              <a:ea typeface="Poppins"/>
              <a:cs typeface="Poppins"/>
              <a:sym typeface="Poppins"/>
            </a:endParaRPr>
          </a:p>
        </p:txBody>
      </p:sp>
      <p:sp>
        <p:nvSpPr>
          <p:cNvPr id="112" name="Google Shape;112;g3c2fad7efde_0_11"/>
          <p:cNvSpPr/>
          <p:nvPr/>
        </p:nvSpPr>
        <p:spPr>
          <a:xfrm>
            <a:off x="8607933" y="0"/>
            <a:ext cx="536258" cy="8328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13" name="Google Shape;113;g3c2fad7efde_0_11"/>
          <p:cNvSpPr/>
          <p:nvPr/>
        </p:nvSpPr>
        <p:spPr>
          <a:xfrm>
            <a:off x="7298396" y="1281355"/>
            <a:ext cx="1845945" cy="1854835"/>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14" name="Google Shape;114;g3c2fad7efde_0_11"/>
          <p:cNvSpPr/>
          <p:nvPr/>
        </p:nvSpPr>
        <p:spPr>
          <a:xfrm>
            <a:off x="8413422" y="4600404"/>
            <a:ext cx="730885" cy="543242"/>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15" name="Google Shape;115;g3c2fad7efde_0_11"/>
          <p:cNvSpPr/>
          <p:nvPr/>
        </p:nvSpPr>
        <p:spPr>
          <a:xfrm>
            <a:off x="388199" y="94"/>
            <a:ext cx="1472883" cy="51435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120" name="Google Shape;120;g3c2fad7efde_0_40"/>
          <p:cNvGrpSpPr/>
          <p:nvPr/>
        </p:nvGrpSpPr>
        <p:grpSpPr>
          <a:xfrm rot="-5400000">
            <a:off x="6374461" y="2466804"/>
            <a:ext cx="1591535" cy="5007382"/>
            <a:chOff x="0" y="0"/>
            <a:chExt cx="3745229" cy="10287380"/>
          </a:xfrm>
        </p:grpSpPr>
        <p:sp>
          <p:nvSpPr>
            <p:cNvPr id="121" name="Google Shape;121;g3c2fad7efde_0_40"/>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sp>
          <p:nvSpPr>
            <p:cNvPr id="122" name="Google Shape;122;g3c2fad7efde_0_40"/>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grpSp>
      <p:sp>
        <p:nvSpPr>
          <p:cNvPr id="123" name="Google Shape;123;g3c2fad7efde_0_40"/>
          <p:cNvSpPr txBox="1"/>
          <p:nvPr/>
        </p:nvSpPr>
        <p:spPr>
          <a:xfrm>
            <a:off x="511213" y="831019"/>
            <a:ext cx="7758750" cy="3787250"/>
          </a:xfrm>
          <a:prstGeom prst="rect">
            <a:avLst/>
          </a:prstGeom>
          <a:noFill/>
          <a:ln>
            <a:noFill/>
          </a:ln>
        </p:spPr>
        <p:txBody>
          <a:bodyPr spcFirstLastPara="1" wrap="square" lIns="0" tIns="6663" rIns="0" bIns="0" anchor="t" anchorCtr="0">
            <a:spAutoFit/>
          </a:bodyPr>
          <a:lstStyle/>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Outil stratégique pour la planification et l’inspection : </a:t>
            </a:r>
            <a:r>
              <a:rPr lang="en-US" sz="1500">
                <a:solidFill>
                  <a:srgbClr val="0B5394"/>
                </a:solidFill>
                <a:latin typeface="Poppins"/>
                <a:ea typeface="Poppins"/>
                <a:cs typeface="Poppins"/>
                <a:sym typeface="Poppins"/>
              </a:rPr>
              <a:t>des procédures opérationnelles normalisées (SOP) bien développées et régulièrement mises à jour soutiennent l’analyse des risques et des inspections efficaces des cargaisons.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Orientation centralisée et adaptable : </a:t>
            </a:r>
            <a:r>
              <a:rPr lang="en-US" sz="1500">
                <a:solidFill>
                  <a:srgbClr val="0B5394"/>
                </a:solidFill>
                <a:latin typeface="Poppins"/>
                <a:ea typeface="Poppins"/>
                <a:cs typeface="Poppins"/>
                <a:sym typeface="Poppins"/>
              </a:rPr>
              <a:t>les SOP offrent une référence centralisée fiable, qui évolue avec les besoins et s’aligne sur les normes internationales.</a:t>
            </a:r>
            <a:endParaRPr sz="1500">
              <a:solidFill>
                <a:srgbClr val="0B5394"/>
              </a:solidFill>
              <a:latin typeface="Poppins"/>
              <a:ea typeface="Poppins"/>
              <a:cs typeface="Poppins"/>
              <a:sym typeface="Poppins"/>
            </a:endParaRPr>
          </a:p>
          <a:p>
            <a:pPr>
              <a:lnSpc>
                <a:spcPct val="115000"/>
              </a:lnSpc>
              <a:spcBef>
                <a:spcPts val="500"/>
              </a:spcBef>
            </a:pPr>
            <a:r>
              <a:rPr lang="en-US" sz="1500" b="1">
                <a:solidFill>
                  <a:srgbClr val="0B5394"/>
                </a:solidFill>
                <a:latin typeface="Poppins"/>
                <a:ea typeface="Poppins"/>
                <a:cs typeface="Poppins"/>
                <a:sym typeface="Poppins"/>
              </a:rPr>
              <a:t>Éléments clés des procédures opérationnelles standard nationales : </a:t>
            </a:r>
            <a:endParaRPr sz="1500" b="1">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a:solidFill>
                  <a:srgbClr val="0B5394"/>
                </a:solidFill>
                <a:latin typeface="Poppins"/>
                <a:ea typeface="Poppins"/>
                <a:cs typeface="Poppins"/>
                <a:sym typeface="Poppins"/>
              </a:rPr>
              <a:t>Procédures conformes à la Convention de Minamata et aux lois nationales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a:solidFill>
                  <a:srgbClr val="0B5394"/>
                </a:solidFill>
                <a:latin typeface="Poppins"/>
                <a:ea typeface="Poppins"/>
                <a:cs typeface="Poppins"/>
                <a:sym typeface="Poppins"/>
              </a:rPr>
              <a:t>Définitions claires des rôles et responsabilités des services des douanes et des parties prenantes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a:solidFill>
                  <a:srgbClr val="0B5394"/>
                </a:solidFill>
                <a:latin typeface="Poppins"/>
                <a:ea typeface="Poppins"/>
                <a:cs typeface="Poppins"/>
                <a:sym typeface="Poppins"/>
              </a:rPr>
              <a:t>Processus détaillés pour la gestion des importations, exportations, transit et commerce impliquant le mercure, les produits contenant du mercure et les déchets</a:t>
            </a:r>
            <a:endParaRPr sz="1500">
              <a:solidFill>
                <a:srgbClr val="0B5394"/>
              </a:solidFill>
              <a:latin typeface="Poppins"/>
              <a:ea typeface="Poppins"/>
              <a:cs typeface="Poppins"/>
              <a:sym typeface="Poppins"/>
            </a:endParaRPr>
          </a:p>
        </p:txBody>
      </p:sp>
      <p:sp>
        <p:nvSpPr>
          <p:cNvPr id="124" name="Google Shape;124;g3c2fad7efde_0_40" descr="$PPTXTitle"/>
          <p:cNvSpPr txBox="1">
            <a:spLocks noGrp="1"/>
          </p:cNvSpPr>
          <p:nvPr>
            <p:ph type="title"/>
          </p:nvPr>
        </p:nvSpPr>
        <p:spPr>
          <a:xfrm>
            <a:off x="280738" y="262950"/>
            <a:ext cx="8219700" cy="336818"/>
          </a:xfrm>
          <a:prstGeom prst="rect">
            <a:avLst/>
          </a:prstGeom>
          <a:noFill/>
          <a:ln>
            <a:noFill/>
          </a:ln>
        </p:spPr>
        <p:txBody>
          <a:bodyPr spcFirstLastPara="1" wrap="square" lIns="0" tIns="6663" rIns="0" bIns="0" anchor="t" anchorCtr="0">
            <a:spAutoFit/>
          </a:bodyPr>
          <a:lstStyle/>
          <a:p>
            <a:pPr marL="893444" marR="2540">
              <a:lnSpc>
                <a:spcPct val="110000"/>
              </a:lnSpc>
              <a:buSzPts val="1100"/>
            </a:pPr>
            <a:r>
              <a:rPr lang="en-US" sz="1950" b="1">
                <a:solidFill>
                  <a:srgbClr val="1F487C"/>
                </a:solidFill>
                <a:latin typeface="Poppins"/>
                <a:ea typeface="Poppins"/>
                <a:cs typeface="Poppins"/>
                <a:sym typeface="Poppins"/>
              </a:rPr>
              <a:t>Nécessité de procédures opérationnelles standard (SOP) </a:t>
            </a:r>
            <a:endParaRPr sz="1950" b="1">
              <a:solidFill>
                <a:srgbClr val="1F487C"/>
              </a:solidFill>
              <a:latin typeface="Poppins"/>
              <a:ea typeface="Poppins"/>
              <a:cs typeface="Poppins"/>
              <a:sym typeface="Poppins"/>
            </a:endParaRPr>
          </a:p>
        </p:txBody>
      </p:sp>
      <p:sp>
        <p:nvSpPr>
          <p:cNvPr id="125" name="Google Shape;125;g3c2fad7efde_0_40"/>
          <p:cNvSpPr/>
          <p:nvPr/>
        </p:nvSpPr>
        <p:spPr>
          <a:xfrm>
            <a:off x="8607933" y="0"/>
            <a:ext cx="536258" cy="8328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26" name="Google Shape;126;g3c2fad7efde_0_40"/>
          <p:cNvSpPr/>
          <p:nvPr/>
        </p:nvSpPr>
        <p:spPr>
          <a:xfrm>
            <a:off x="7298396" y="1281355"/>
            <a:ext cx="1845945" cy="1854835"/>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27" name="Google Shape;127;g3c2fad7efde_0_40"/>
          <p:cNvSpPr/>
          <p:nvPr/>
        </p:nvSpPr>
        <p:spPr>
          <a:xfrm>
            <a:off x="8413422" y="4600404"/>
            <a:ext cx="730885" cy="543242"/>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28" name="Google Shape;128;g3c2fad7efde_0_40"/>
          <p:cNvSpPr/>
          <p:nvPr/>
        </p:nvSpPr>
        <p:spPr>
          <a:xfrm>
            <a:off x="388199" y="94"/>
            <a:ext cx="1472883" cy="51435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133" name="Google Shape;133;g3c2fad7efde_0_53"/>
          <p:cNvGrpSpPr/>
          <p:nvPr/>
        </p:nvGrpSpPr>
        <p:grpSpPr>
          <a:xfrm rot="-5400000">
            <a:off x="7013617" y="2722835"/>
            <a:ext cx="1473373" cy="4636008"/>
            <a:chOff x="0" y="0"/>
            <a:chExt cx="3745229" cy="10287380"/>
          </a:xfrm>
        </p:grpSpPr>
        <p:sp>
          <p:nvSpPr>
            <p:cNvPr id="134" name="Google Shape;134;g3c2fad7efde_0_53"/>
            <p:cNvSpPr/>
            <p:nvPr/>
          </p:nvSpPr>
          <p:spPr>
            <a:xfrm>
              <a:off x="0" y="0"/>
              <a:ext cx="2245995" cy="3967479"/>
            </a:xfrm>
            <a:custGeom>
              <a:avLst/>
              <a:gdLst/>
              <a:ahLst/>
              <a:cxnLst/>
              <a:rect l="l" t="t" r="r" b="b"/>
              <a:pathLst>
                <a:path w="2245995" h="3967479" extrusionOk="0">
                  <a:moveTo>
                    <a:pt x="1753941" y="0"/>
                  </a:moveTo>
                  <a:lnTo>
                    <a:pt x="0" y="0"/>
                  </a:lnTo>
                  <a:lnTo>
                    <a:pt x="0" y="3967479"/>
                  </a:lnTo>
                  <a:lnTo>
                    <a:pt x="446824" y="3967479"/>
                  </a:lnTo>
                  <a:lnTo>
                    <a:pt x="2245614" y="851661"/>
                  </a:lnTo>
                  <a:lnTo>
                    <a:pt x="1753941" y="0"/>
                  </a:lnTo>
                  <a:close/>
                </a:path>
              </a:pathLst>
            </a:custGeom>
            <a:solidFill>
              <a:srgbClr val="4985E8"/>
            </a:solidFill>
            <a:ln>
              <a:noFill/>
            </a:ln>
          </p:spPr>
          <p:txBody>
            <a:bodyPr spcFirstLastPara="1" wrap="square" lIns="0" tIns="0" rIns="0" bIns="0" anchor="t" anchorCtr="0">
              <a:noAutofit/>
            </a:bodyPr>
            <a:lstStyle/>
            <a:p>
              <a:pPr>
                <a:buSzPts val="1296"/>
              </a:pPr>
              <a:endParaRPr sz="648"/>
            </a:p>
          </p:txBody>
        </p:sp>
        <p:sp>
          <p:nvSpPr>
            <p:cNvPr id="135" name="Google Shape;135;g3c2fad7efde_0_53"/>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C8DAF8"/>
            </a:solidFill>
            <a:ln>
              <a:noFill/>
            </a:ln>
          </p:spPr>
          <p:txBody>
            <a:bodyPr spcFirstLastPara="1" wrap="square" lIns="0" tIns="0" rIns="0" bIns="0" anchor="t" anchorCtr="0">
              <a:noAutofit/>
            </a:bodyPr>
            <a:lstStyle/>
            <a:p>
              <a:pPr>
                <a:buSzPts val="1296"/>
              </a:pPr>
              <a:endParaRPr sz="648"/>
            </a:p>
          </p:txBody>
        </p:sp>
      </p:grpSp>
      <p:sp>
        <p:nvSpPr>
          <p:cNvPr id="136" name="Google Shape;136;g3c2fad7efde_0_53"/>
          <p:cNvSpPr txBox="1"/>
          <p:nvPr/>
        </p:nvSpPr>
        <p:spPr>
          <a:xfrm>
            <a:off x="511213" y="831019"/>
            <a:ext cx="7758750" cy="4254045"/>
          </a:xfrm>
          <a:prstGeom prst="rect">
            <a:avLst/>
          </a:prstGeom>
          <a:noFill/>
          <a:ln>
            <a:noFill/>
          </a:ln>
        </p:spPr>
        <p:txBody>
          <a:bodyPr spcFirstLastPara="1" wrap="square" lIns="0" tIns="6663" rIns="0" bIns="0" anchor="t" anchorCtr="0">
            <a:spAutoFit/>
          </a:bodyPr>
          <a:lstStyle/>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Cadre réglementaire : </a:t>
            </a:r>
            <a:r>
              <a:rPr lang="en-US" sz="1500">
                <a:solidFill>
                  <a:srgbClr val="0B5394"/>
                </a:solidFill>
                <a:latin typeface="Poppins"/>
                <a:ea typeface="Poppins"/>
                <a:cs typeface="Poppins"/>
                <a:sym typeface="Poppins"/>
              </a:rPr>
              <a:t>Référence aux lois nationales et alignement sur la Convention de Minamata</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Procédures de contrôle : </a:t>
            </a:r>
            <a:r>
              <a:rPr lang="en-US" sz="1500">
                <a:solidFill>
                  <a:srgbClr val="0B5394"/>
                </a:solidFill>
                <a:latin typeface="Poppins"/>
                <a:ea typeface="Poppins"/>
                <a:cs typeface="Poppins"/>
                <a:sym typeface="Poppins"/>
              </a:rPr>
              <a:t>Processus étape par étape pour l’inspection et la gestion des expéditions de mercure et de produits contenant du mercure</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a:solidFill>
                  <a:srgbClr val="0B5394"/>
                </a:solidFill>
                <a:latin typeface="Poppins"/>
                <a:ea typeface="Poppins"/>
                <a:cs typeface="Poppins"/>
                <a:sym typeface="Poppins"/>
              </a:rPr>
              <a:t>Identification des expéditions : Méthodes pour détecter, vérifier et classer les produits concernés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Gestion des risques et application :</a:t>
            </a:r>
            <a:r>
              <a:rPr lang="en-US" sz="1500">
                <a:solidFill>
                  <a:srgbClr val="0B5394"/>
                </a:solidFill>
                <a:latin typeface="Poppins"/>
                <a:ea typeface="Poppins"/>
                <a:cs typeface="Poppins"/>
                <a:sym typeface="Poppins"/>
              </a:rPr>
              <a:t> Directives pour le profilage, le ciblage et la mise en œuvre des actions de contrôle</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Mesures de santé et de sécurité : </a:t>
            </a:r>
            <a:r>
              <a:rPr lang="en-US" sz="1500">
                <a:solidFill>
                  <a:srgbClr val="0B5394"/>
                </a:solidFill>
                <a:latin typeface="Poppins"/>
                <a:ea typeface="Poppins"/>
                <a:cs typeface="Poppins"/>
                <a:sym typeface="Poppins"/>
              </a:rPr>
              <a:t>Protocoles pour protéger le personnel et prévenir la contamination</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Trafic illégal et sanctions :</a:t>
            </a:r>
            <a:r>
              <a:rPr lang="en-US" sz="1500">
                <a:solidFill>
                  <a:srgbClr val="0B5394"/>
                </a:solidFill>
                <a:latin typeface="Poppins"/>
                <a:ea typeface="Poppins"/>
                <a:cs typeface="Poppins"/>
                <a:sym typeface="Poppins"/>
              </a:rPr>
              <a:t> Protocoles pour traiter les violations et appliquer les sanctions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Dispositions en matière de formation :</a:t>
            </a:r>
            <a:r>
              <a:rPr lang="en-US" sz="1500">
                <a:solidFill>
                  <a:srgbClr val="0B5394"/>
                </a:solidFill>
                <a:latin typeface="Poppins"/>
                <a:ea typeface="Poppins"/>
                <a:cs typeface="Poppins"/>
                <a:sym typeface="Poppins"/>
              </a:rPr>
              <a:t> Renforcement régulier des capacités pour les agents de terrain et les parties prenantes</a:t>
            </a:r>
            <a:endParaRPr sz="1500">
              <a:solidFill>
                <a:srgbClr val="0B5394"/>
              </a:solidFill>
              <a:latin typeface="Poppins"/>
              <a:ea typeface="Poppins"/>
              <a:cs typeface="Poppins"/>
              <a:sym typeface="Poppins"/>
            </a:endParaRPr>
          </a:p>
          <a:p>
            <a:pPr marL="228600" indent="-209550">
              <a:lnSpc>
                <a:spcPct val="115000"/>
              </a:lnSpc>
              <a:buClr>
                <a:srgbClr val="0B5394"/>
              </a:buClr>
              <a:buSzPts val="3000"/>
              <a:buFont typeface="Poppins"/>
              <a:buChar char="●"/>
            </a:pPr>
            <a:r>
              <a:rPr lang="en-US" sz="1500" b="1">
                <a:solidFill>
                  <a:srgbClr val="0B5394"/>
                </a:solidFill>
                <a:latin typeface="Poppins"/>
                <a:ea typeface="Poppins"/>
                <a:cs typeface="Poppins"/>
                <a:sym typeface="Poppins"/>
              </a:rPr>
              <a:t>Coopération interinstitutionnelle : </a:t>
            </a:r>
            <a:r>
              <a:rPr lang="en-US" sz="1500">
                <a:solidFill>
                  <a:srgbClr val="0B5394"/>
                </a:solidFill>
                <a:latin typeface="Poppins"/>
                <a:ea typeface="Poppins"/>
                <a:cs typeface="Poppins"/>
                <a:sym typeface="Poppins"/>
              </a:rPr>
              <a:t>Coordination avec les autorités compétentes et les parties prenantes concernées</a:t>
            </a:r>
            <a:endParaRPr sz="1500">
              <a:solidFill>
                <a:srgbClr val="0B5394"/>
              </a:solidFill>
              <a:latin typeface="Poppins"/>
              <a:ea typeface="Poppins"/>
              <a:cs typeface="Poppins"/>
              <a:sym typeface="Poppins"/>
            </a:endParaRPr>
          </a:p>
        </p:txBody>
      </p:sp>
      <p:sp>
        <p:nvSpPr>
          <p:cNvPr id="137" name="Google Shape;137;g3c2fad7efde_0_53" descr="$PPTXTitle"/>
          <p:cNvSpPr txBox="1">
            <a:spLocks noGrp="1"/>
          </p:cNvSpPr>
          <p:nvPr>
            <p:ph type="title"/>
          </p:nvPr>
        </p:nvSpPr>
        <p:spPr>
          <a:xfrm>
            <a:off x="462150" y="90375"/>
            <a:ext cx="8219700" cy="850805"/>
          </a:xfrm>
          <a:prstGeom prst="rect">
            <a:avLst/>
          </a:prstGeom>
          <a:noFill/>
          <a:ln>
            <a:noFill/>
          </a:ln>
        </p:spPr>
        <p:txBody>
          <a:bodyPr spcFirstLastPara="1" wrap="square" lIns="0" tIns="6663" rIns="0" bIns="0" anchor="t" anchorCtr="0">
            <a:spAutoFit/>
          </a:bodyPr>
          <a:lstStyle/>
          <a:p>
            <a:pPr>
              <a:lnSpc>
                <a:spcPct val="115000"/>
              </a:lnSpc>
              <a:spcBef>
                <a:spcPts val="600"/>
              </a:spcBef>
              <a:spcAft>
                <a:spcPts val="600"/>
              </a:spcAft>
              <a:buSzPts val="1100"/>
            </a:pPr>
            <a:r>
              <a:rPr lang="en-US" sz="1950" b="1">
                <a:solidFill>
                  <a:srgbClr val="1F487C"/>
                </a:solidFill>
                <a:latin typeface="Poppins"/>
                <a:ea typeface="Poppins"/>
                <a:cs typeface="Poppins"/>
                <a:sym typeface="Poppins"/>
              </a:rPr>
              <a:t>Éléments importants pour les procédures opérationnelles standard (SOP)</a:t>
            </a:r>
            <a:endParaRPr sz="1950" b="1">
              <a:solidFill>
                <a:srgbClr val="1F487C"/>
              </a:solidFill>
              <a:latin typeface="Poppins"/>
              <a:ea typeface="Poppins"/>
              <a:cs typeface="Poppins"/>
              <a:sym typeface="Poppins"/>
            </a:endParaRPr>
          </a:p>
        </p:txBody>
      </p:sp>
      <p:sp>
        <p:nvSpPr>
          <p:cNvPr id="138" name="Google Shape;138;g3c2fad7efde_0_53"/>
          <p:cNvSpPr/>
          <p:nvPr/>
        </p:nvSpPr>
        <p:spPr>
          <a:xfrm>
            <a:off x="8607933" y="0"/>
            <a:ext cx="536258" cy="832803"/>
          </a:xfrm>
          <a:custGeom>
            <a:avLst/>
            <a:gdLst/>
            <a:ahLst/>
            <a:cxnLst/>
            <a:rect l="l" t="t" r="r" b="b"/>
            <a:pathLst>
              <a:path w="1072515" h="1665605" extrusionOk="0">
                <a:moveTo>
                  <a:pt x="1072134" y="0"/>
                </a:moveTo>
                <a:lnTo>
                  <a:pt x="55250" y="0"/>
                </a:lnTo>
                <a:lnTo>
                  <a:pt x="53070" y="6954"/>
                </a:lnTo>
                <a:lnTo>
                  <a:pt x="40874" y="51296"/>
                </a:lnTo>
                <a:lnTo>
                  <a:pt x="30207" y="96251"/>
                </a:lnTo>
                <a:lnTo>
                  <a:pt x="21100" y="141788"/>
                </a:lnTo>
                <a:lnTo>
                  <a:pt x="13583" y="187880"/>
                </a:lnTo>
                <a:lnTo>
                  <a:pt x="7684" y="234495"/>
                </a:lnTo>
                <a:lnTo>
                  <a:pt x="3435" y="281605"/>
                </a:lnTo>
                <a:lnTo>
                  <a:pt x="863" y="329180"/>
                </a:lnTo>
                <a:lnTo>
                  <a:pt x="0" y="377190"/>
                </a:lnTo>
                <a:lnTo>
                  <a:pt x="863" y="425208"/>
                </a:lnTo>
                <a:lnTo>
                  <a:pt x="3435" y="472790"/>
                </a:lnTo>
                <a:lnTo>
                  <a:pt x="7684" y="519908"/>
                </a:lnTo>
                <a:lnTo>
                  <a:pt x="13583" y="566530"/>
                </a:lnTo>
                <a:lnTo>
                  <a:pt x="21100" y="612629"/>
                </a:lnTo>
                <a:lnTo>
                  <a:pt x="30207" y="658173"/>
                </a:lnTo>
                <a:lnTo>
                  <a:pt x="40874" y="703134"/>
                </a:lnTo>
                <a:lnTo>
                  <a:pt x="53070" y="747481"/>
                </a:lnTo>
                <a:lnTo>
                  <a:pt x="66768" y="791186"/>
                </a:lnTo>
                <a:lnTo>
                  <a:pt x="81937" y="834219"/>
                </a:lnTo>
                <a:lnTo>
                  <a:pt x="98547" y="876550"/>
                </a:lnTo>
                <a:lnTo>
                  <a:pt x="116569" y="918149"/>
                </a:lnTo>
                <a:lnTo>
                  <a:pt x="135973" y="958987"/>
                </a:lnTo>
                <a:lnTo>
                  <a:pt x="156730" y="999035"/>
                </a:lnTo>
                <a:lnTo>
                  <a:pt x="178811" y="1038262"/>
                </a:lnTo>
                <a:lnTo>
                  <a:pt x="202185" y="1076640"/>
                </a:lnTo>
                <a:lnTo>
                  <a:pt x="226823" y="1114138"/>
                </a:lnTo>
                <a:lnTo>
                  <a:pt x="252695" y="1150727"/>
                </a:lnTo>
                <a:lnTo>
                  <a:pt x="279772" y="1186378"/>
                </a:lnTo>
                <a:lnTo>
                  <a:pt x="308024" y="1221060"/>
                </a:lnTo>
                <a:lnTo>
                  <a:pt x="337423" y="1254745"/>
                </a:lnTo>
                <a:lnTo>
                  <a:pt x="367937" y="1287403"/>
                </a:lnTo>
                <a:lnTo>
                  <a:pt x="399537" y="1319003"/>
                </a:lnTo>
                <a:lnTo>
                  <a:pt x="432195" y="1349517"/>
                </a:lnTo>
                <a:lnTo>
                  <a:pt x="465880" y="1378916"/>
                </a:lnTo>
                <a:lnTo>
                  <a:pt x="500562" y="1407168"/>
                </a:lnTo>
                <a:lnTo>
                  <a:pt x="536213" y="1434245"/>
                </a:lnTo>
                <a:lnTo>
                  <a:pt x="572802" y="1460117"/>
                </a:lnTo>
                <a:lnTo>
                  <a:pt x="610300" y="1484755"/>
                </a:lnTo>
                <a:lnTo>
                  <a:pt x="648678" y="1508129"/>
                </a:lnTo>
                <a:lnTo>
                  <a:pt x="687905" y="1530210"/>
                </a:lnTo>
                <a:lnTo>
                  <a:pt x="727953" y="1550967"/>
                </a:lnTo>
                <a:lnTo>
                  <a:pt x="768791" y="1570371"/>
                </a:lnTo>
                <a:lnTo>
                  <a:pt x="810390" y="1588393"/>
                </a:lnTo>
                <a:lnTo>
                  <a:pt x="852721" y="1605003"/>
                </a:lnTo>
                <a:lnTo>
                  <a:pt x="895754" y="1620172"/>
                </a:lnTo>
                <a:lnTo>
                  <a:pt x="939459" y="1633870"/>
                </a:lnTo>
                <a:lnTo>
                  <a:pt x="983806" y="1646066"/>
                </a:lnTo>
                <a:lnTo>
                  <a:pt x="1028767" y="1656733"/>
                </a:lnTo>
                <a:lnTo>
                  <a:pt x="1072134" y="1665404"/>
                </a:lnTo>
                <a:lnTo>
                  <a:pt x="10721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39" name="Google Shape;139;g3c2fad7efde_0_53"/>
          <p:cNvSpPr/>
          <p:nvPr/>
        </p:nvSpPr>
        <p:spPr>
          <a:xfrm>
            <a:off x="7298396" y="1281355"/>
            <a:ext cx="1845945" cy="1854835"/>
          </a:xfrm>
          <a:custGeom>
            <a:avLst/>
            <a:gdLst/>
            <a:ahLst/>
            <a:cxnLst/>
            <a:rect l="l" t="t" r="r" b="b"/>
            <a:pathLst>
              <a:path w="3691890" h="3709670" extrusionOk="0">
                <a:moveTo>
                  <a:pt x="3691509" y="123304"/>
                </a:moveTo>
                <a:lnTo>
                  <a:pt x="3635743" y="98552"/>
                </a:lnTo>
                <a:lnTo>
                  <a:pt x="3593414" y="81940"/>
                </a:lnTo>
                <a:lnTo>
                  <a:pt x="3550386" y="66776"/>
                </a:lnTo>
                <a:lnTo>
                  <a:pt x="3506673" y="53073"/>
                </a:lnTo>
                <a:lnTo>
                  <a:pt x="3462324" y="40881"/>
                </a:lnTo>
                <a:lnTo>
                  <a:pt x="3417366" y="30213"/>
                </a:lnTo>
                <a:lnTo>
                  <a:pt x="3371824" y="21107"/>
                </a:lnTo>
                <a:lnTo>
                  <a:pt x="3325723" y="13589"/>
                </a:lnTo>
                <a:lnTo>
                  <a:pt x="3279102" y="7696"/>
                </a:lnTo>
                <a:lnTo>
                  <a:pt x="3231985" y="3441"/>
                </a:lnTo>
                <a:lnTo>
                  <a:pt x="3184398" y="876"/>
                </a:lnTo>
                <a:lnTo>
                  <a:pt x="3136392" y="0"/>
                </a:lnTo>
                <a:lnTo>
                  <a:pt x="3088373" y="876"/>
                </a:lnTo>
                <a:lnTo>
                  <a:pt x="3040799" y="3441"/>
                </a:lnTo>
                <a:lnTo>
                  <a:pt x="2993694" y="7696"/>
                </a:lnTo>
                <a:lnTo>
                  <a:pt x="2947073" y="13589"/>
                </a:lnTo>
                <a:lnTo>
                  <a:pt x="2900984" y="21107"/>
                </a:lnTo>
                <a:lnTo>
                  <a:pt x="2855442" y="30213"/>
                </a:lnTo>
                <a:lnTo>
                  <a:pt x="2810497" y="40881"/>
                </a:lnTo>
                <a:lnTo>
                  <a:pt x="2766149" y="53073"/>
                </a:lnTo>
                <a:lnTo>
                  <a:pt x="2722448" y="66776"/>
                </a:lnTo>
                <a:lnTo>
                  <a:pt x="2679420" y="81940"/>
                </a:lnTo>
                <a:lnTo>
                  <a:pt x="2637091" y="98552"/>
                </a:lnTo>
                <a:lnTo>
                  <a:pt x="2595499" y="116573"/>
                </a:lnTo>
                <a:lnTo>
                  <a:pt x="2554668" y="135978"/>
                </a:lnTo>
                <a:lnTo>
                  <a:pt x="2514625" y="156730"/>
                </a:lnTo>
                <a:lnTo>
                  <a:pt x="2475407" y="178816"/>
                </a:lnTo>
                <a:lnTo>
                  <a:pt x="2437028" y="202184"/>
                </a:lnTo>
                <a:lnTo>
                  <a:pt x="2399538" y="226822"/>
                </a:lnTo>
                <a:lnTo>
                  <a:pt x="2362949" y="252691"/>
                </a:lnTo>
                <a:lnTo>
                  <a:pt x="2327300" y="279768"/>
                </a:lnTo>
                <a:lnTo>
                  <a:pt x="2292616" y="308025"/>
                </a:lnTo>
                <a:lnTo>
                  <a:pt x="2258936" y="337413"/>
                </a:lnTo>
                <a:lnTo>
                  <a:pt x="2226284" y="367931"/>
                </a:lnTo>
                <a:lnTo>
                  <a:pt x="2194687" y="399529"/>
                </a:lnTo>
                <a:lnTo>
                  <a:pt x="2164169" y="432181"/>
                </a:lnTo>
                <a:lnTo>
                  <a:pt x="2134781" y="465861"/>
                </a:lnTo>
                <a:lnTo>
                  <a:pt x="2106523" y="500545"/>
                </a:lnTo>
                <a:lnTo>
                  <a:pt x="2079447" y="536194"/>
                </a:lnTo>
                <a:lnTo>
                  <a:pt x="2053577" y="572782"/>
                </a:lnTo>
                <a:lnTo>
                  <a:pt x="2028939" y="610273"/>
                </a:lnTo>
                <a:lnTo>
                  <a:pt x="2005571" y="648652"/>
                </a:lnTo>
                <a:lnTo>
                  <a:pt x="1983486" y="687870"/>
                </a:lnTo>
                <a:lnTo>
                  <a:pt x="1962734" y="727913"/>
                </a:lnTo>
                <a:lnTo>
                  <a:pt x="1943328" y="768743"/>
                </a:lnTo>
                <a:lnTo>
                  <a:pt x="1925307" y="810336"/>
                </a:lnTo>
                <a:lnTo>
                  <a:pt x="1908695" y="852665"/>
                </a:lnTo>
                <a:lnTo>
                  <a:pt x="1893531" y="895692"/>
                </a:lnTo>
                <a:lnTo>
                  <a:pt x="1879828" y="939393"/>
                </a:lnTo>
                <a:lnTo>
                  <a:pt x="1867636" y="983742"/>
                </a:lnTo>
                <a:lnTo>
                  <a:pt x="1856968" y="1028687"/>
                </a:lnTo>
                <a:lnTo>
                  <a:pt x="1847862" y="1074229"/>
                </a:lnTo>
                <a:lnTo>
                  <a:pt x="1840344" y="1120317"/>
                </a:lnTo>
                <a:lnTo>
                  <a:pt x="1834451" y="1166939"/>
                </a:lnTo>
                <a:lnTo>
                  <a:pt x="1831619" y="1198257"/>
                </a:lnTo>
                <a:lnTo>
                  <a:pt x="1809038" y="1188466"/>
                </a:lnTo>
                <a:lnTo>
                  <a:pt x="1766709" y="1171854"/>
                </a:lnTo>
                <a:lnTo>
                  <a:pt x="1723682" y="1156690"/>
                </a:lnTo>
                <a:lnTo>
                  <a:pt x="1679981" y="1142987"/>
                </a:lnTo>
                <a:lnTo>
                  <a:pt x="1635633" y="1130795"/>
                </a:lnTo>
                <a:lnTo>
                  <a:pt x="1590687" y="1120127"/>
                </a:lnTo>
                <a:lnTo>
                  <a:pt x="1545145" y="1111021"/>
                </a:lnTo>
                <a:lnTo>
                  <a:pt x="1499057" y="1103503"/>
                </a:lnTo>
                <a:lnTo>
                  <a:pt x="1452435" y="1097610"/>
                </a:lnTo>
                <a:lnTo>
                  <a:pt x="1405331" y="1093355"/>
                </a:lnTo>
                <a:lnTo>
                  <a:pt x="1357757" y="1090790"/>
                </a:lnTo>
                <a:lnTo>
                  <a:pt x="1309751" y="1089914"/>
                </a:lnTo>
                <a:lnTo>
                  <a:pt x="1261732" y="1090790"/>
                </a:lnTo>
                <a:lnTo>
                  <a:pt x="1214145" y="1093355"/>
                </a:lnTo>
                <a:lnTo>
                  <a:pt x="1167028" y="1097610"/>
                </a:lnTo>
                <a:lnTo>
                  <a:pt x="1120406" y="1103503"/>
                </a:lnTo>
                <a:lnTo>
                  <a:pt x="1074305" y="1111021"/>
                </a:lnTo>
                <a:lnTo>
                  <a:pt x="1028763" y="1120127"/>
                </a:lnTo>
                <a:lnTo>
                  <a:pt x="983805" y="1130795"/>
                </a:lnTo>
                <a:lnTo>
                  <a:pt x="939457" y="1142987"/>
                </a:lnTo>
                <a:lnTo>
                  <a:pt x="895743" y="1156690"/>
                </a:lnTo>
                <a:lnTo>
                  <a:pt x="852716" y="1171854"/>
                </a:lnTo>
                <a:lnTo>
                  <a:pt x="810387" y="1188466"/>
                </a:lnTo>
                <a:lnTo>
                  <a:pt x="768781" y="1206487"/>
                </a:lnTo>
                <a:lnTo>
                  <a:pt x="727951" y="1225892"/>
                </a:lnTo>
                <a:lnTo>
                  <a:pt x="687895" y="1246657"/>
                </a:lnTo>
                <a:lnTo>
                  <a:pt x="648677" y="1268730"/>
                </a:lnTo>
                <a:lnTo>
                  <a:pt x="610298" y="1292110"/>
                </a:lnTo>
                <a:lnTo>
                  <a:pt x="572795" y="1316748"/>
                </a:lnTo>
                <a:lnTo>
                  <a:pt x="536206" y="1342618"/>
                </a:lnTo>
                <a:lnTo>
                  <a:pt x="500557" y="1369695"/>
                </a:lnTo>
                <a:lnTo>
                  <a:pt x="465874" y="1397939"/>
                </a:lnTo>
                <a:lnTo>
                  <a:pt x="432193" y="1427340"/>
                </a:lnTo>
                <a:lnTo>
                  <a:pt x="399529" y="1457858"/>
                </a:lnTo>
                <a:lnTo>
                  <a:pt x="367931" y="1489456"/>
                </a:lnTo>
                <a:lnTo>
                  <a:pt x="337413" y="1522120"/>
                </a:lnTo>
                <a:lnTo>
                  <a:pt x="308013" y="1555800"/>
                </a:lnTo>
                <a:lnTo>
                  <a:pt x="279768" y="1590484"/>
                </a:lnTo>
                <a:lnTo>
                  <a:pt x="252691" y="1626133"/>
                </a:lnTo>
                <a:lnTo>
                  <a:pt x="226822" y="1662722"/>
                </a:lnTo>
                <a:lnTo>
                  <a:pt x="202184" y="1700225"/>
                </a:lnTo>
                <a:lnTo>
                  <a:pt x="178803" y="1738604"/>
                </a:lnTo>
                <a:lnTo>
                  <a:pt x="156730" y="1777822"/>
                </a:lnTo>
                <a:lnTo>
                  <a:pt x="135966" y="1817878"/>
                </a:lnTo>
                <a:lnTo>
                  <a:pt x="116560" y="1858708"/>
                </a:lnTo>
                <a:lnTo>
                  <a:pt x="98539" y="1900313"/>
                </a:lnTo>
                <a:lnTo>
                  <a:pt x="81927" y="1942642"/>
                </a:lnTo>
                <a:lnTo>
                  <a:pt x="66763" y="1985670"/>
                </a:lnTo>
                <a:lnTo>
                  <a:pt x="53060" y="2029383"/>
                </a:lnTo>
                <a:lnTo>
                  <a:pt x="40868" y="2073732"/>
                </a:lnTo>
                <a:lnTo>
                  <a:pt x="30200" y="2118690"/>
                </a:lnTo>
                <a:lnTo>
                  <a:pt x="21094" y="2164232"/>
                </a:lnTo>
                <a:lnTo>
                  <a:pt x="13576" y="2210333"/>
                </a:lnTo>
                <a:lnTo>
                  <a:pt x="7683" y="2256955"/>
                </a:lnTo>
                <a:lnTo>
                  <a:pt x="3429" y="2304072"/>
                </a:lnTo>
                <a:lnTo>
                  <a:pt x="863" y="2351659"/>
                </a:lnTo>
                <a:lnTo>
                  <a:pt x="0" y="2399665"/>
                </a:lnTo>
                <a:lnTo>
                  <a:pt x="863" y="2447683"/>
                </a:lnTo>
                <a:lnTo>
                  <a:pt x="3429" y="2495258"/>
                </a:lnTo>
                <a:lnTo>
                  <a:pt x="7683" y="2542362"/>
                </a:lnTo>
                <a:lnTo>
                  <a:pt x="13576" y="2588984"/>
                </a:lnTo>
                <a:lnTo>
                  <a:pt x="21094" y="2635072"/>
                </a:lnTo>
                <a:lnTo>
                  <a:pt x="30200" y="2680614"/>
                </a:lnTo>
                <a:lnTo>
                  <a:pt x="40868" y="2725559"/>
                </a:lnTo>
                <a:lnTo>
                  <a:pt x="53060" y="2769908"/>
                </a:lnTo>
                <a:lnTo>
                  <a:pt x="66763" y="2813608"/>
                </a:lnTo>
                <a:lnTo>
                  <a:pt x="81927" y="2856636"/>
                </a:lnTo>
                <a:lnTo>
                  <a:pt x="98539" y="2898965"/>
                </a:lnTo>
                <a:lnTo>
                  <a:pt x="116560" y="2940558"/>
                </a:lnTo>
                <a:lnTo>
                  <a:pt x="135966" y="2981388"/>
                </a:lnTo>
                <a:lnTo>
                  <a:pt x="156730" y="3021431"/>
                </a:lnTo>
                <a:lnTo>
                  <a:pt x="178803" y="3060649"/>
                </a:lnTo>
                <a:lnTo>
                  <a:pt x="202184" y="3099028"/>
                </a:lnTo>
                <a:lnTo>
                  <a:pt x="226822" y="3136519"/>
                </a:lnTo>
                <a:lnTo>
                  <a:pt x="252691" y="3173107"/>
                </a:lnTo>
                <a:lnTo>
                  <a:pt x="279768" y="3208756"/>
                </a:lnTo>
                <a:lnTo>
                  <a:pt x="308013" y="3243440"/>
                </a:lnTo>
                <a:lnTo>
                  <a:pt x="337413" y="3277120"/>
                </a:lnTo>
                <a:lnTo>
                  <a:pt x="367931" y="3309772"/>
                </a:lnTo>
                <a:lnTo>
                  <a:pt x="399529" y="3341370"/>
                </a:lnTo>
                <a:lnTo>
                  <a:pt x="432193" y="3371888"/>
                </a:lnTo>
                <a:lnTo>
                  <a:pt x="465874" y="3401276"/>
                </a:lnTo>
                <a:lnTo>
                  <a:pt x="500557" y="3429533"/>
                </a:lnTo>
                <a:lnTo>
                  <a:pt x="536206" y="3456609"/>
                </a:lnTo>
                <a:lnTo>
                  <a:pt x="572795" y="3482479"/>
                </a:lnTo>
                <a:lnTo>
                  <a:pt x="610298" y="3507117"/>
                </a:lnTo>
                <a:lnTo>
                  <a:pt x="648677" y="3530485"/>
                </a:lnTo>
                <a:lnTo>
                  <a:pt x="687895" y="3552571"/>
                </a:lnTo>
                <a:lnTo>
                  <a:pt x="727951" y="3573322"/>
                </a:lnTo>
                <a:lnTo>
                  <a:pt x="768781" y="3592728"/>
                </a:lnTo>
                <a:lnTo>
                  <a:pt x="810387" y="3610749"/>
                </a:lnTo>
                <a:lnTo>
                  <a:pt x="852716" y="3627361"/>
                </a:lnTo>
                <a:lnTo>
                  <a:pt x="895743" y="3642525"/>
                </a:lnTo>
                <a:lnTo>
                  <a:pt x="939457" y="3656228"/>
                </a:lnTo>
                <a:lnTo>
                  <a:pt x="983805" y="3668420"/>
                </a:lnTo>
                <a:lnTo>
                  <a:pt x="1028763" y="3679088"/>
                </a:lnTo>
                <a:lnTo>
                  <a:pt x="1074305" y="3688194"/>
                </a:lnTo>
                <a:lnTo>
                  <a:pt x="1120406" y="3695712"/>
                </a:lnTo>
                <a:lnTo>
                  <a:pt x="1167028" y="3701605"/>
                </a:lnTo>
                <a:lnTo>
                  <a:pt x="1214145" y="3705860"/>
                </a:lnTo>
                <a:lnTo>
                  <a:pt x="1261732" y="3708425"/>
                </a:lnTo>
                <a:lnTo>
                  <a:pt x="1309751" y="3709289"/>
                </a:lnTo>
                <a:lnTo>
                  <a:pt x="1357757" y="3708425"/>
                </a:lnTo>
                <a:lnTo>
                  <a:pt x="1405331" y="3705860"/>
                </a:lnTo>
                <a:lnTo>
                  <a:pt x="1452435" y="3701605"/>
                </a:lnTo>
                <a:lnTo>
                  <a:pt x="1499057" y="3695712"/>
                </a:lnTo>
                <a:lnTo>
                  <a:pt x="1545145" y="3688194"/>
                </a:lnTo>
                <a:lnTo>
                  <a:pt x="1590687" y="3679088"/>
                </a:lnTo>
                <a:lnTo>
                  <a:pt x="1635633" y="3668420"/>
                </a:lnTo>
                <a:lnTo>
                  <a:pt x="1679981" y="3656228"/>
                </a:lnTo>
                <a:lnTo>
                  <a:pt x="1723682" y="3642525"/>
                </a:lnTo>
                <a:lnTo>
                  <a:pt x="1766709" y="3627361"/>
                </a:lnTo>
                <a:lnTo>
                  <a:pt x="1809038" y="3610749"/>
                </a:lnTo>
                <a:lnTo>
                  <a:pt x="1850631" y="3592728"/>
                </a:lnTo>
                <a:lnTo>
                  <a:pt x="1891461" y="3573322"/>
                </a:lnTo>
                <a:lnTo>
                  <a:pt x="1931504" y="3552571"/>
                </a:lnTo>
                <a:lnTo>
                  <a:pt x="1970722" y="3530485"/>
                </a:lnTo>
                <a:lnTo>
                  <a:pt x="2009101" y="3507117"/>
                </a:lnTo>
                <a:lnTo>
                  <a:pt x="2046592" y="3482479"/>
                </a:lnTo>
                <a:lnTo>
                  <a:pt x="2083181" y="3456609"/>
                </a:lnTo>
                <a:lnTo>
                  <a:pt x="2118830" y="3429533"/>
                </a:lnTo>
                <a:lnTo>
                  <a:pt x="2153513" y="3401276"/>
                </a:lnTo>
                <a:lnTo>
                  <a:pt x="2187194" y="3371888"/>
                </a:lnTo>
                <a:lnTo>
                  <a:pt x="2219845" y="3341370"/>
                </a:lnTo>
                <a:lnTo>
                  <a:pt x="2251443" y="3309772"/>
                </a:lnTo>
                <a:lnTo>
                  <a:pt x="2281961" y="3277120"/>
                </a:lnTo>
                <a:lnTo>
                  <a:pt x="2311349" y="3243440"/>
                </a:lnTo>
                <a:lnTo>
                  <a:pt x="2339606" y="3208756"/>
                </a:lnTo>
                <a:lnTo>
                  <a:pt x="2366683" y="3173107"/>
                </a:lnTo>
                <a:lnTo>
                  <a:pt x="2392553" y="3136519"/>
                </a:lnTo>
                <a:lnTo>
                  <a:pt x="2417191" y="3099028"/>
                </a:lnTo>
                <a:lnTo>
                  <a:pt x="2440559" y="3060649"/>
                </a:lnTo>
                <a:lnTo>
                  <a:pt x="2462644" y="3021431"/>
                </a:lnTo>
                <a:lnTo>
                  <a:pt x="2483396" y="2981388"/>
                </a:lnTo>
                <a:lnTo>
                  <a:pt x="2502801" y="2940558"/>
                </a:lnTo>
                <a:lnTo>
                  <a:pt x="2520823" y="2898965"/>
                </a:lnTo>
                <a:lnTo>
                  <a:pt x="2537434" y="2856636"/>
                </a:lnTo>
                <a:lnTo>
                  <a:pt x="2552598" y="2813608"/>
                </a:lnTo>
                <a:lnTo>
                  <a:pt x="2566301" y="2769908"/>
                </a:lnTo>
                <a:lnTo>
                  <a:pt x="2578493" y="2725559"/>
                </a:lnTo>
                <a:lnTo>
                  <a:pt x="2589161" y="2680614"/>
                </a:lnTo>
                <a:lnTo>
                  <a:pt x="2598267" y="2635072"/>
                </a:lnTo>
                <a:lnTo>
                  <a:pt x="2605786" y="2588984"/>
                </a:lnTo>
                <a:lnTo>
                  <a:pt x="2611678" y="2542362"/>
                </a:lnTo>
                <a:lnTo>
                  <a:pt x="2614498" y="2511044"/>
                </a:lnTo>
                <a:lnTo>
                  <a:pt x="2637091" y="2520823"/>
                </a:lnTo>
                <a:lnTo>
                  <a:pt x="2679420" y="2537434"/>
                </a:lnTo>
                <a:lnTo>
                  <a:pt x="2722448" y="2552598"/>
                </a:lnTo>
                <a:lnTo>
                  <a:pt x="2766149" y="2566301"/>
                </a:lnTo>
                <a:lnTo>
                  <a:pt x="2810497" y="2578493"/>
                </a:lnTo>
                <a:lnTo>
                  <a:pt x="2855442" y="2589174"/>
                </a:lnTo>
                <a:lnTo>
                  <a:pt x="2900984" y="2598280"/>
                </a:lnTo>
                <a:lnTo>
                  <a:pt x="2947073" y="2605798"/>
                </a:lnTo>
                <a:lnTo>
                  <a:pt x="2993694" y="2611691"/>
                </a:lnTo>
                <a:lnTo>
                  <a:pt x="3040799" y="2615946"/>
                </a:lnTo>
                <a:lnTo>
                  <a:pt x="3088373" y="2618511"/>
                </a:lnTo>
                <a:lnTo>
                  <a:pt x="3136392" y="2619375"/>
                </a:lnTo>
                <a:lnTo>
                  <a:pt x="3184398" y="2618511"/>
                </a:lnTo>
                <a:lnTo>
                  <a:pt x="3231985" y="2615946"/>
                </a:lnTo>
                <a:lnTo>
                  <a:pt x="3279102" y="2611691"/>
                </a:lnTo>
                <a:lnTo>
                  <a:pt x="3325723" y="2605798"/>
                </a:lnTo>
                <a:lnTo>
                  <a:pt x="3371824" y="2598280"/>
                </a:lnTo>
                <a:lnTo>
                  <a:pt x="3417366" y="2589174"/>
                </a:lnTo>
                <a:lnTo>
                  <a:pt x="3462324" y="2578493"/>
                </a:lnTo>
                <a:lnTo>
                  <a:pt x="3506673" y="2566301"/>
                </a:lnTo>
                <a:lnTo>
                  <a:pt x="3550386" y="2552598"/>
                </a:lnTo>
                <a:lnTo>
                  <a:pt x="3593414" y="2537434"/>
                </a:lnTo>
                <a:lnTo>
                  <a:pt x="3635743" y="2520823"/>
                </a:lnTo>
                <a:lnTo>
                  <a:pt x="3677348" y="2502789"/>
                </a:lnTo>
                <a:lnTo>
                  <a:pt x="3691509" y="2496058"/>
                </a:lnTo>
                <a:lnTo>
                  <a:pt x="3691509" y="123304"/>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40" name="Google Shape;140;g3c2fad7efde_0_53"/>
          <p:cNvSpPr/>
          <p:nvPr/>
        </p:nvSpPr>
        <p:spPr>
          <a:xfrm>
            <a:off x="8413422" y="4600404"/>
            <a:ext cx="730885" cy="543242"/>
          </a:xfrm>
          <a:custGeom>
            <a:avLst/>
            <a:gdLst/>
            <a:ahLst/>
            <a:cxnLst/>
            <a:rect l="l" t="t" r="r" b="b"/>
            <a:pathLst>
              <a:path w="1461769" h="1086484" extrusionOk="0">
                <a:moveTo>
                  <a:pt x="1290468" y="0"/>
                </a:moveTo>
                <a:lnTo>
                  <a:pt x="1242458" y="863"/>
                </a:lnTo>
                <a:lnTo>
                  <a:pt x="1194883" y="3435"/>
                </a:lnTo>
                <a:lnTo>
                  <a:pt x="1147773" y="7684"/>
                </a:lnTo>
                <a:lnTo>
                  <a:pt x="1101158" y="13583"/>
                </a:lnTo>
                <a:lnTo>
                  <a:pt x="1055067" y="21100"/>
                </a:lnTo>
                <a:lnTo>
                  <a:pt x="1009529" y="30207"/>
                </a:lnTo>
                <a:lnTo>
                  <a:pt x="964574" y="40873"/>
                </a:lnTo>
                <a:lnTo>
                  <a:pt x="920233" y="53070"/>
                </a:lnTo>
                <a:lnTo>
                  <a:pt x="876533" y="66767"/>
                </a:lnTo>
                <a:lnTo>
                  <a:pt x="833506" y="81936"/>
                </a:lnTo>
                <a:lnTo>
                  <a:pt x="791180" y="98546"/>
                </a:lnTo>
                <a:lnTo>
                  <a:pt x="749585" y="116568"/>
                </a:lnTo>
                <a:lnTo>
                  <a:pt x="708752" y="135972"/>
                </a:lnTo>
                <a:lnTo>
                  <a:pt x="668708" y="156729"/>
                </a:lnTo>
                <a:lnTo>
                  <a:pt x="629485" y="178808"/>
                </a:lnTo>
                <a:lnTo>
                  <a:pt x="591111" y="202182"/>
                </a:lnTo>
                <a:lnTo>
                  <a:pt x="553616" y="226819"/>
                </a:lnTo>
                <a:lnTo>
                  <a:pt x="517030" y="252691"/>
                </a:lnTo>
                <a:lnTo>
                  <a:pt x="481382" y="279767"/>
                </a:lnTo>
                <a:lnTo>
                  <a:pt x="446702" y="308019"/>
                </a:lnTo>
                <a:lnTo>
                  <a:pt x="413020" y="337416"/>
                </a:lnTo>
                <a:lnTo>
                  <a:pt x="380365" y="367929"/>
                </a:lnTo>
                <a:lnTo>
                  <a:pt x="348766" y="399529"/>
                </a:lnTo>
                <a:lnTo>
                  <a:pt x="318254" y="432185"/>
                </a:lnTo>
                <a:lnTo>
                  <a:pt x="288858" y="465869"/>
                </a:lnTo>
                <a:lnTo>
                  <a:pt x="260607" y="500550"/>
                </a:lnTo>
                <a:lnTo>
                  <a:pt x="233531" y="536199"/>
                </a:lnTo>
                <a:lnTo>
                  <a:pt x="207660" y="572787"/>
                </a:lnTo>
                <a:lnTo>
                  <a:pt x="183023" y="610283"/>
                </a:lnTo>
                <a:lnTo>
                  <a:pt x="159650" y="648659"/>
                </a:lnTo>
                <a:lnTo>
                  <a:pt x="137571" y="687885"/>
                </a:lnTo>
                <a:lnTo>
                  <a:pt x="116815" y="727930"/>
                </a:lnTo>
                <a:lnTo>
                  <a:pt x="97411" y="768766"/>
                </a:lnTo>
                <a:lnTo>
                  <a:pt x="79389" y="810363"/>
                </a:lnTo>
                <a:lnTo>
                  <a:pt x="62780" y="852691"/>
                </a:lnTo>
                <a:lnTo>
                  <a:pt x="47611" y="895721"/>
                </a:lnTo>
                <a:lnTo>
                  <a:pt x="33914" y="939424"/>
                </a:lnTo>
                <a:lnTo>
                  <a:pt x="21717" y="983768"/>
                </a:lnTo>
                <a:lnTo>
                  <a:pt x="11051" y="1028726"/>
                </a:lnTo>
                <a:lnTo>
                  <a:pt x="1944" y="1074267"/>
                </a:lnTo>
                <a:lnTo>
                  <a:pt x="0" y="1086192"/>
                </a:lnTo>
                <a:lnTo>
                  <a:pt x="1461156" y="1086192"/>
                </a:lnTo>
                <a:lnTo>
                  <a:pt x="1461156" y="11223"/>
                </a:lnTo>
                <a:lnTo>
                  <a:pt x="1433186" y="7684"/>
                </a:lnTo>
                <a:lnTo>
                  <a:pt x="1386069" y="3435"/>
                </a:lnTo>
                <a:lnTo>
                  <a:pt x="1338486" y="863"/>
                </a:lnTo>
                <a:lnTo>
                  <a:pt x="129046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41" name="Google Shape;141;g3c2fad7efde_0_53"/>
          <p:cNvSpPr/>
          <p:nvPr/>
        </p:nvSpPr>
        <p:spPr>
          <a:xfrm>
            <a:off x="388199" y="94"/>
            <a:ext cx="1472883" cy="5143500"/>
          </a:xfrm>
          <a:custGeom>
            <a:avLst/>
            <a:gdLst/>
            <a:ahLst/>
            <a:cxnLst/>
            <a:rect l="l" t="t" r="r" b="b"/>
            <a:pathLst>
              <a:path w="2945765" h="10287000" extrusionOk="0">
                <a:moveTo>
                  <a:pt x="2067471" y="0"/>
                </a:moveTo>
                <a:lnTo>
                  <a:pt x="0" y="0"/>
                </a:lnTo>
                <a:lnTo>
                  <a:pt x="3822" y="5029"/>
                </a:lnTo>
                <a:lnTo>
                  <a:pt x="32067" y="39712"/>
                </a:lnTo>
                <a:lnTo>
                  <a:pt x="61468" y="73393"/>
                </a:lnTo>
                <a:lnTo>
                  <a:pt x="91986" y="106057"/>
                </a:lnTo>
                <a:lnTo>
                  <a:pt x="123583" y="137655"/>
                </a:lnTo>
                <a:lnTo>
                  <a:pt x="156248" y="168173"/>
                </a:lnTo>
                <a:lnTo>
                  <a:pt x="189928" y="197573"/>
                </a:lnTo>
                <a:lnTo>
                  <a:pt x="224612" y="225818"/>
                </a:lnTo>
                <a:lnTo>
                  <a:pt x="260261" y="252895"/>
                </a:lnTo>
                <a:lnTo>
                  <a:pt x="296849" y="278765"/>
                </a:lnTo>
                <a:lnTo>
                  <a:pt x="334352" y="303403"/>
                </a:lnTo>
                <a:lnTo>
                  <a:pt x="372732" y="326783"/>
                </a:lnTo>
                <a:lnTo>
                  <a:pt x="411949" y="348856"/>
                </a:lnTo>
                <a:lnTo>
                  <a:pt x="452005" y="369620"/>
                </a:lnTo>
                <a:lnTo>
                  <a:pt x="492836" y="389026"/>
                </a:lnTo>
                <a:lnTo>
                  <a:pt x="534441" y="407047"/>
                </a:lnTo>
                <a:lnTo>
                  <a:pt x="576770" y="423659"/>
                </a:lnTo>
                <a:lnTo>
                  <a:pt x="619798" y="438823"/>
                </a:lnTo>
                <a:lnTo>
                  <a:pt x="663511" y="452526"/>
                </a:lnTo>
                <a:lnTo>
                  <a:pt x="707859" y="464718"/>
                </a:lnTo>
                <a:lnTo>
                  <a:pt x="752817" y="475386"/>
                </a:lnTo>
                <a:lnTo>
                  <a:pt x="798360" y="484492"/>
                </a:lnTo>
                <a:lnTo>
                  <a:pt x="844461" y="492010"/>
                </a:lnTo>
                <a:lnTo>
                  <a:pt x="891082" y="497903"/>
                </a:lnTo>
                <a:lnTo>
                  <a:pt x="938199" y="502158"/>
                </a:lnTo>
                <a:lnTo>
                  <a:pt x="985786" y="504723"/>
                </a:lnTo>
                <a:lnTo>
                  <a:pt x="1033805" y="505587"/>
                </a:lnTo>
                <a:lnTo>
                  <a:pt x="1081811" y="504723"/>
                </a:lnTo>
                <a:lnTo>
                  <a:pt x="1129385" y="502158"/>
                </a:lnTo>
                <a:lnTo>
                  <a:pt x="1176489" y="497903"/>
                </a:lnTo>
                <a:lnTo>
                  <a:pt x="1223111" y="492010"/>
                </a:lnTo>
                <a:lnTo>
                  <a:pt x="1269199" y="484492"/>
                </a:lnTo>
                <a:lnTo>
                  <a:pt x="1314742" y="475386"/>
                </a:lnTo>
                <a:lnTo>
                  <a:pt x="1359687" y="464718"/>
                </a:lnTo>
                <a:lnTo>
                  <a:pt x="1404035" y="452526"/>
                </a:lnTo>
                <a:lnTo>
                  <a:pt x="1447736" y="438823"/>
                </a:lnTo>
                <a:lnTo>
                  <a:pt x="1490764" y="423659"/>
                </a:lnTo>
                <a:lnTo>
                  <a:pt x="1533093" y="407047"/>
                </a:lnTo>
                <a:lnTo>
                  <a:pt x="1574685" y="389026"/>
                </a:lnTo>
                <a:lnTo>
                  <a:pt x="1615516" y="369620"/>
                </a:lnTo>
                <a:lnTo>
                  <a:pt x="1655559" y="348856"/>
                </a:lnTo>
                <a:lnTo>
                  <a:pt x="1694776" y="326783"/>
                </a:lnTo>
                <a:lnTo>
                  <a:pt x="1733156" y="303403"/>
                </a:lnTo>
                <a:lnTo>
                  <a:pt x="1770646" y="278765"/>
                </a:lnTo>
                <a:lnTo>
                  <a:pt x="1807235" y="252895"/>
                </a:lnTo>
                <a:lnTo>
                  <a:pt x="1842884" y="225818"/>
                </a:lnTo>
                <a:lnTo>
                  <a:pt x="1877568" y="197573"/>
                </a:lnTo>
                <a:lnTo>
                  <a:pt x="1911248" y="168173"/>
                </a:lnTo>
                <a:lnTo>
                  <a:pt x="1943900" y="137655"/>
                </a:lnTo>
                <a:lnTo>
                  <a:pt x="1975497" y="106057"/>
                </a:lnTo>
                <a:lnTo>
                  <a:pt x="2006015" y="73393"/>
                </a:lnTo>
                <a:lnTo>
                  <a:pt x="2035403" y="39712"/>
                </a:lnTo>
                <a:lnTo>
                  <a:pt x="2063661" y="5029"/>
                </a:lnTo>
                <a:lnTo>
                  <a:pt x="2067471" y="0"/>
                </a:lnTo>
                <a:close/>
              </a:path>
              <a:path w="2945765" h="10287000" extrusionOk="0">
                <a:moveTo>
                  <a:pt x="2945193" y="10287000"/>
                </a:moveTo>
                <a:lnTo>
                  <a:pt x="2913024" y="10228313"/>
                </a:lnTo>
                <a:lnTo>
                  <a:pt x="2889643" y="10189947"/>
                </a:lnTo>
                <a:lnTo>
                  <a:pt x="2865005" y="10152443"/>
                </a:lnTo>
                <a:lnTo>
                  <a:pt x="2839135" y="10115855"/>
                </a:lnTo>
                <a:lnTo>
                  <a:pt x="2812059" y="10080206"/>
                </a:lnTo>
                <a:lnTo>
                  <a:pt x="2783814" y="10045522"/>
                </a:lnTo>
                <a:lnTo>
                  <a:pt x="2754414" y="10011842"/>
                </a:lnTo>
                <a:lnTo>
                  <a:pt x="2723896" y="9979190"/>
                </a:lnTo>
                <a:lnTo>
                  <a:pt x="2692298" y="9947592"/>
                </a:lnTo>
                <a:lnTo>
                  <a:pt x="2659634" y="9917074"/>
                </a:lnTo>
                <a:lnTo>
                  <a:pt x="2625953" y="9887674"/>
                </a:lnTo>
                <a:lnTo>
                  <a:pt x="2591270" y="9859429"/>
                </a:lnTo>
                <a:lnTo>
                  <a:pt x="2555621" y="9832353"/>
                </a:lnTo>
                <a:lnTo>
                  <a:pt x="2519032" y="9806483"/>
                </a:lnTo>
                <a:lnTo>
                  <a:pt x="2481529" y="9781845"/>
                </a:lnTo>
                <a:lnTo>
                  <a:pt x="2443149" y="9758464"/>
                </a:lnTo>
                <a:lnTo>
                  <a:pt x="2403932" y="9736391"/>
                </a:lnTo>
                <a:lnTo>
                  <a:pt x="2363876" y="9715627"/>
                </a:lnTo>
                <a:lnTo>
                  <a:pt x="2323046" y="9696221"/>
                </a:lnTo>
                <a:lnTo>
                  <a:pt x="2281440" y="9678200"/>
                </a:lnTo>
                <a:lnTo>
                  <a:pt x="2239111" y="9661588"/>
                </a:lnTo>
                <a:lnTo>
                  <a:pt x="2196084" y="9646425"/>
                </a:lnTo>
                <a:lnTo>
                  <a:pt x="2152370" y="9632721"/>
                </a:lnTo>
                <a:lnTo>
                  <a:pt x="2108022" y="9620529"/>
                </a:lnTo>
                <a:lnTo>
                  <a:pt x="2063064" y="9609861"/>
                </a:lnTo>
                <a:lnTo>
                  <a:pt x="2017522" y="9600755"/>
                </a:lnTo>
                <a:lnTo>
                  <a:pt x="1971421" y="9593237"/>
                </a:lnTo>
                <a:lnTo>
                  <a:pt x="1924799" y="9587344"/>
                </a:lnTo>
                <a:lnTo>
                  <a:pt x="1877682" y="9583090"/>
                </a:lnTo>
                <a:lnTo>
                  <a:pt x="1830095" y="9580524"/>
                </a:lnTo>
                <a:lnTo>
                  <a:pt x="1782089" y="9579648"/>
                </a:lnTo>
                <a:lnTo>
                  <a:pt x="1734070" y="9580524"/>
                </a:lnTo>
                <a:lnTo>
                  <a:pt x="1686496" y="9583090"/>
                </a:lnTo>
                <a:lnTo>
                  <a:pt x="1639392" y="9587344"/>
                </a:lnTo>
                <a:lnTo>
                  <a:pt x="1592770" y="9593237"/>
                </a:lnTo>
                <a:lnTo>
                  <a:pt x="1546682" y="9600755"/>
                </a:lnTo>
                <a:lnTo>
                  <a:pt x="1501140" y="9609861"/>
                </a:lnTo>
                <a:lnTo>
                  <a:pt x="1456194" y="9620529"/>
                </a:lnTo>
                <a:lnTo>
                  <a:pt x="1411846" y="9632721"/>
                </a:lnTo>
                <a:lnTo>
                  <a:pt x="1368145" y="9646425"/>
                </a:lnTo>
                <a:lnTo>
                  <a:pt x="1325118" y="9661588"/>
                </a:lnTo>
                <a:lnTo>
                  <a:pt x="1282788" y="9678200"/>
                </a:lnTo>
                <a:lnTo>
                  <a:pt x="1241196" y="9696221"/>
                </a:lnTo>
                <a:lnTo>
                  <a:pt x="1200365" y="9715627"/>
                </a:lnTo>
                <a:lnTo>
                  <a:pt x="1160322" y="9736391"/>
                </a:lnTo>
                <a:lnTo>
                  <a:pt x="1121105" y="9758464"/>
                </a:lnTo>
                <a:lnTo>
                  <a:pt x="1082725" y="9781845"/>
                </a:lnTo>
                <a:lnTo>
                  <a:pt x="1045235" y="9806483"/>
                </a:lnTo>
                <a:lnTo>
                  <a:pt x="1008646" y="9832353"/>
                </a:lnTo>
                <a:lnTo>
                  <a:pt x="972997" y="9859429"/>
                </a:lnTo>
                <a:lnTo>
                  <a:pt x="938314" y="9887674"/>
                </a:lnTo>
                <a:lnTo>
                  <a:pt x="904633" y="9917074"/>
                </a:lnTo>
                <a:lnTo>
                  <a:pt x="871982" y="9947592"/>
                </a:lnTo>
                <a:lnTo>
                  <a:pt x="840384" y="9979190"/>
                </a:lnTo>
                <a:lnTo>
                  <a:pt x="809866" y="10011842"/>
                </a:lnTo>
                <a:lnTo>
                  <a:pt x="780478" y="10045522"/>
                </a:lnTo>
                <a:lnTo>
                  <a:pt x="752221" y="10080206"/>
                </a:lnTo>
                <a:lnTo>
                  <a:pt x="725144" y="10115855"/>
                </a:lnTo>
                <a:lnTo>
                  <a:pt x="699274" y="10152443"/>
                </a:lnTo>
                <a:lnTo>
                  <a:pt x="674636" y="10189947"/>
                </a:lnTo>
                <a:lnTo>
                  <a:pt x="651268" y="10228313"/>
                </a:lnTo>
                <a:lnTo>
                  <a:pt x="629183" y="10267544"/>
                </a:lnTo>
                <a:lnTo>
                  <a:pt x="619099" y="10287000"/>
                </a:lnTo>
                <a:lnTo>
                  <a:pt x="2945193" y="1028700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p:cNvPicPr preferRelativeResize="0"/>
          <p:nvPr/>
        </p:nvPicPr>
        <p:blipFill rotWithShape="1">
          <a:blip r:embed="rId3">
            <a:alphaModFix/>
          </a:blip>
          <a:srcRect/>
          <a:stretch/>
        </p:blipFill>
        <p:spPr>
          <a:xfrm>
            <a:off x="7912687" y="3537176"/>
            <a:ext cx="1119100" cy="1509300"/>
          </a:xfrm>
          <a:prstGeom prst="rect">
            <a:avLst/>
          </a:prstGeom>
          <a:noFill/>
          <a:ln>
            <a:noFill/>
          </a:ln>
        </p:spPr>
      </p:pic>
      <p:grpSp>
        <p:nvGrpSpPr>
          <p:cNvPr id="147" name="Google Shape;147;p4"/>
          <p:cNvGrpSpPr/>
          <p:nvPr/>
        </p:nvGrpSpPr>
        <p:grpSpPr>
          <a:xfrm>
            <a:off x="0" y="0"/>
            <a:ext cx="1872615" cy="5143690"/>
            <a:chOff x="0" y="0"/>
            <a:chExt cx="3745229" cy="10287380"/>
          </a:xfrm>
        </p:grpSpPr>
        <p:sp>
          <p:nvSpPr>
            <p:cNvPr id="148" name="Google Shape;148;p4"/>
            <p:cNvSpPr/>
            <p:nvPr/>
          </p:nvSpPr>
          <p:spPr>
            <a:xfrm>
              <a:off x="0" y="0"/>
              <a:ext cx="1264285" cy="3223260"/>
            </a:xfrm>
            <a:custGeom>
              <a:avLst/>
              <a:gdLst/>
              <a:ahLst/>
              <a:cxnLst/>
              <a:rect l="l" t="t" r="r" b="b"/>
              <a:pathLst>
                <a:path w="1264285" h="3223260" extrusionOk="0">
                  <a:moveTo>
                    <a:pt x="667584" y="0"/>
                  </a:moveTo>
                  <a:lnTo>
                    <a:pt x="0" y="0"/>
                  </a:lnTo>
                  <a:lnTo>
                    <a:pt x="0" y="3223178"/>
                  </a:lnTo>
                  <a:lnTo>
                    <a:pt x="1264170" y="1033399"/>
                  </a:lnTo>
                  <a:lnTo>
                    <a:pt x="667584" y="0"/>
                  </a:lnTo>
                  <a:close/>
                </a:path>
              </a:pathLst>
            </a:custGeom>
            <a:solidFill>
              <a:srgbClr val="FBD117"/>
            </a:solidFill>
            <a:ln>
              <a:noFill/>
            </a:ln>
          </p:spPr>
          <p:txBody>
            <a:bodyPr spcFirstLastPara="1" wrap="square" lIns="0" tIns="0" rIns="0" bIns="0" anchor="t" anchorCtr="0">
              <a:noAutofit/>
            </a:bodyPr>
            <a:lstStyle/>
            <a:p>
              <a:pPr>
                <a:buSzPts val="1400"/>
              </a:pPr>
              <a:endParaRPr sz="700"/>
            </a:p>
          </p:txBody>
        </p:sp>
        <p:sp>
          <p:nvSpPr>
            <p:cNvPr id="149" name="Google Shape;149;p4"/>
            <p:cNvSpPr/>
            <p:nvPr/>
          </p:nvSpPr>
          <p:spPr>
            <a:xfrm>
              <a:off x="0" y="2339085"/>
              <a:ext cx="3745229" cy="7948295"/>
            </a:xfrm>
            <a:custGeom>
              <a:avLst/>
              <a:gdLst/>
              <a:ahLst/>
              <a:cxnLst/>
              <a:rect l="l" t="t" r="r" b="b"/>
              <a:pathLst>
                <a:path w="3745229" h="7948295" extrusionOk="0">
                  <a:moveTo>
                    <a:pt x="775436" y="0"/>
                  </a:moveTo>
                  <a:lnTo>
                    <a:pt x="0" y="0"/>
                  </a:lnTo>
                  <a:lnTo>
                    <a:pt x="0" y="7947914"/>
                  </a:lnTo>
                  <a:lnTo>
                    <a:pt x="2126107" y="7947914"/>
                  </a:lnTo>
                  <a:lnTo>
                    <a:pt x="3744976" y="5143754"/>
                  </a:lnTo>
                  <a:lnTo>
                    <a:pt x="775436" y="0"/>
                  </a:lnTo>
                  <a:close/>
                </a:path>
              </a:pathLst>
            </a:custGeom>
            <a:solidFill>
              <a:srgbClr val="878787"/>
            </a:solidFill>
            <a:ln>
              <a:noFill/>
            </a:ln>
          </p:spPr>
          <p:txBody>
            <a:bodyPr spcFirstLastPara="1" wrap="square" lIns="0" tIns="0" rIns="0" bIns="0" anchor="t" anchorCtr="0">
              <a:noAutofit/>
            </a:bodyPr>
            <a:lstStyle/>
            <a:p>
              <a:pPr>
                <a:buSzPts val="1400"/>
              </a:pPr>
              <a:endParaRPr sz="700"/>
            </a:p>
          </p:txBody>
        </p:sp>
      </p:grpSp>
      <p:sp>
        <p:nvSpPr>
          <p:cNvPr id="150" name="Google Shape;150;p4"/>
          <p:cNvSpPr txBox="1"/>
          <p:nvPr/>
        </p:nvSpPr>
        <p:spPr>
          <a:xfrm>
            <a:off x="1872609" y="1367176"/>
            <a:ext cx="6419850" cy="2944581"/>
          </a:xfrm>
          <a:prstGeom prst="rect">
            <a:avLst/>
          </a:prstGeom>
          <a:noFill/>
          <a:ln>
            <a:noFill/>
          </a:ln>
        </p:spPr>
        <p:txBody>
          <a:bodyPr spcFirstLastPara="1" wrap="square" lIns="0" tIns="6025" rIns="0" bIns="0" anchor="t" anchorCtr="0">
            <a:spAutoFit/>
          </a:bodyPr>
          <a:lstStyle/>
          <a:p>
            <a:pPr marL="228600" indent="-222250">
              <a:lnSpc>
                <a:spcPct val="115000"/>
              </a:lnSpc>
              <a:spcBef>
                <a:spcPts val="600"/>
              </a:spcBef>
              <a:buSzPts val="3400"/>
              <a:buFont typeface="Times New Roman"/>
              <a:buChar char="●"/>
            </a:pPr>
            <a:r>
              <a:rPr lang="en-US" sz="1700">
                <a:latin typeface="Poppins"/>
                <a:ea typeface="Poppins"/>
                <a:cs typeface="Poppins"/>
                <a:sym typeface="Poppins"/>
              </a:rPr>
              <a:t>Exige que les Parties interdisent la fabrication, l’importation et l’exportation de certains produits contenant du mercure (par exemple, piles, interrupteurs, lampes, cosmétiques, dispositifs de mesure) à des dates limites de suppression progressives.</a:t>
            </a:r>
            <a:endParaRPr sz="1700">
              <a:latin typeface="Poppins"/>
              <a:ea typeface="Poppins"/>
              <a:cs typeface="Poppins"/>
              <a:sym typeface="Poppins"/>
            </a:endParaRPr>
          </a:p>
          <a:p>
            <a:pPr>
              <a:lnSpc>
                <a:spcPct val="115000"/>
              </a:lnSpc>
              <a:spcBef>
                <a:spcPts val="600"/>
              </a:spcBef>
            </a:pPr>
            <a:endParaRPr sz="1700">
              <a:latin typeface="Poppins"/>
              <a:ea typeface="Poppins"/>
              <a:cs typeface="Poppins"/>
              <a:sym typeface="Poppins"/>
            </a:endParaRPr>
          </a:p>
          <a:p>
            <a:pPr marL="228600" indent="-222250">
              <a:lnSpc>
                <a:spcPct val="115000"/>
              </a:lnSpc>
              <a:spcBef>
                <a:spcPts val="600"/>
              </a:spcBef>
              <a:buSzPts val="3400"/>
              <a:buFont typeface="Poppins"/>
              <a:buChar char="●"/>
            </a:pPr>
            <a:r>
              <a:rPr lang="en-US" sz="1700">
                <a:latin typeface="Poppins"/>
                <a:ea typeface="Poppins"/>
                <a:cs typeface="Poppins"/>
                <a:sym typeface="Poppins"/>
              </a:rPr>
              <a:t>Vise à réduire l’offre et la demande mondiales de mercure dans les produits, afin de protéger la santé humaine et l’environnement.</a:t>
            </a:r>
            <a:endParaRPr sz="1700">
              <a:latin typeface="Poppins"/>
              <a:ea typeface="Poppins"/>
              <a:cs typeface="Poppins"/>
              <a:sym typeface="Poppins"/>
            </a:endParaRPr>
          </a:p>
        </p:txBody>
      </p:sp>
      <p:sp>
        <p:nvSpPr>
          <p:cNvPr id="151" name="Google Shape;151;p4" descr="$PPTXTitle"/>
          <p:cNvSpPr txBox="1">
            <a:spLocks noGrp="1"/>
          </p:cNvSpPr>
          <p:nvPr>
            <p:ph type="title"/>
          </p:nvPr>
        </p:nvSpPr>
        <p:spPr>
          <a:xfrm>
            <a:off x="794010" y="204330"/>
            <a:ext cx="7845750" cy="859793"/>
          </a:xfrm>
          <a:prstGeom prst="rect">
            <a:avLst/>
          </a:prstGeom>
          <a:noFill/>
          <a:ln>
            <a:noFill/>
          </a:ln>
        </p:spPr>
        <p:txBody>
          <a:bodyPr spcFirstLastPara="1" wrap="square" lIns="0" tIns="208350" rIns="0" bIns="0" anchor="t" anchorCtr="0">
            <a:spAutoFit/>
          </a:bodyPr>
          <a:lstStyle/>
          <a:p>
            <a:pPr>
              <a:lnSpc>
                <a:spcPct val="115000"/>
              </a:lnSpc>
              <a:spcBef>
                <a:spcPts val="600"/>
              </a:spcBef>
              <a:spcAft>
                <a:spcPts val="600"/>
              </a:spcAft>
              <a:buSzPts val="1100"/>
            </a:pPr>
            <a:r>
              <a:rPr lang="en-US" b="1">
                <a:latin typeface="Poppins"/>
                <a:ea typeface="Poppins"/>
                <a:cs typeface="Poppins"/>
                <a:sym typeface="Poppins"/>
              </a:rPr>
              <a:t>Article 4 de la Convention de Minamata</a:t>
            </a:r>
            <a:endParaRPr b="1">
              <a:latin typeface="Poppins"/>
              <a:ea typeface="Poppins"/>
              <a:cs typeface="Poppins"/>
              <a:sym typeface="Poppi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p:cNvSpPr/>
          <p:nvPr/>
        </p:nvSpPr>
        <p:spPr>
          <a:xfrm>
            <a:off x="8152443" y="4370641"/>
            <a:ext cx="991870" cy="773113"/>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57" name="Google Shape;157;p5" descr="$PPTXTitle"/>
          <p:cNvSpPr txBox="1">
            <a:spLocks noGrp="1"/>
          </p:cNvSpPr>
          <p:nvPr>
            <p:ph type="title"/>
          </p:nvPr>
        </p:nvSpPr>
        <p:spPr>
          <a:xfrm>
            <a:off x="362925" y="178263"/>
            <a:ext cx="8418150" cy="853114"/>
          </a:xfrm>
          <a:prstGeom prst="rect">
            <a:avLst/>
          </a:prstGeom>
          <a:noFill/>
          <a:ln>
            <a:noFill/>
          </a:ln>
        </p:spPr>
        <p:txBody>
          <a:bodyPr spcFirstLastPara="1" wrap="square" lIns="0" tIns="6663" rIns="0" bIns="0" anchor="t" anchorCtr="0">
            <a:spAutoFit/>
          </a:bodyPr>
          <a:lstStyle/>
          <a:p>
            <a:pPr>
              <a:lnSpc>
                <a:spcPct val="115000"/>
              </a:lnSpc>
              <a:spcBef>
                <a:spcPts val="600"/>
              </a:spcBef>
              <a:buSzPts val="1100"/>
            </a:pPr>
            <a:r>
              <a:rPr lang="en-US" sz="2000" b="1">
                <a:solidFill>
                  <a:srgbClr val="1F487C"/>
                </a:solidFill>
                <a:latin typeface="Poppins"/>
                <a:ea typeface="Poppins"/>
                <a:cs typeface="Poppins"/>
                <a:sym typeface="Poppins"/>
              </a:rPr>
              <a:t>Produits éclaircissants pour la peau contenant du mercure (SLP)</a:t>
            </a:r>
            <a:endParaRPr sz="2000" b="1">
              <a:solidFill>
                <a:srgbClr val="1F487C"/>
              </a:solidFill>
              <a:latin typeface="Poppins"/>
              <a:ea typeface="Poppins"/>
              <a:cs typeface="Poppins"/>
              <a:sym typeface="Poppins"/>
            </a:endParaRPr>
          </a:p>
          <a:p>
            <a:pPr marL="1482408" marR="2540" indent="-1476375">
              <a:lnSpc>
                <a:spcPct val="110000"/>
              </a:lnSpc>
              <a:spcBef>
                <a:spcPts val="600"/>
              </a:spcBef>
              <a:buSzPts val="1400"/>
            </a:pPr>
            <a:endParaRPr sz="2000" b="1">
              <a:solidFill>
                <a:srgbClr val="1F487C"/>
              </a:solidFill>
              <a:latin typeface="Poppins"/>
              <a:ea typeface="Poppins"/>
              <a:cs typeface="Poppins"/>
              <a:sym typeface="Poppins"/>
            </a:endParaRPr>
          </a:p>
        </p:txBody>
      </p:sp>
      <p:pic>
        <p:nvPicPr>
          <p:cNvPr id="158" name="Google Shape;158;p5" descr="A bag of liquid  Description automatically generated with medium confidence"/>
          <p:cNvPicPr preferRelativeResize="0"/>
          <p:nvPr/>
        </p:nvPicPr>
        <p:blipFill rotWithShape="1">
          <a:blip r:embed="rId3">
            <a:alphaModFix/>
          </a:blip>
          <a:srcRect/>
          <a:stretch/>
        </p:blipFill>
        <p:spPr>
          <a:xfrm>
            <a:off x="43126" y="1750439"/>
            <a:ext cx="1592988" cy="1546925"/>
          </a:xfrm>
          <a:prstGeom prst="rect">
            <a:avLst/>
          </a:prstGeom>
          <a:noFill/>
          <a:ln>
            <a:noFill/>
          </a:ln>
        </p:spPr>
      </p:pic>
      <p:sp>
        <p:nvSpPr>
          <p:cNvPr id="159" name="Google Shape;159;p5"/>
          <p:cNvSpPr txBox="1"/>
          <p:nvPr/>
        </p:nvSpPr>
        <p:spPr>
          <a:xfrm>
            <a:off x="1766400" y="622300"/>
            <a:ext cx="7377600" cy="4743919"/>
          </a:xfrm>
          <a:prstGeom prst="rect">
            <a:avLst/>
          </a:prstGeom>
          <a:noFill/>
          <a:ln>
            <a:noFill/>
          </a:ln>
        </p:spPr>
        <p:txBody>
          <a:bodyPr spcFirstLastPara="1" wrap="square" lIns="0" tIns="6025" rIns="0" bIns="0" anchor="t" anchorCtr="0">
            <a:spAutoFit/>
          </a:bodyPr>
          <a:lstStyle/>
          <a:p>
            <a:pPr marL="228600" marR="627380" indent="-200025">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Les composés de mercure sont parfois ajoutés aux produits éclaircissants pour la peau afin d’inhiber la production de mélanine et d’éclaircir le teint.</a:t>
            </a:r>
            <a:endParaRPr sz="1350">
              <a:solidFill>
                <a:srgbClr val="1F487C"/>
              </a:solidFill>
              <a:latin typeface="Poppins"/>
              <a:ea typeface="Poppins"/>
              <a:cs typeface="Poppins"/>
              <a:sym typeface="Poppins"/>
            </a:endParaRPr>
          </a:p>
          <a:p>
            <a:pPr marL="228600" marR="627380" indent="-200025">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Ils se trouvent couramment dans les crèmes, savons et lotions, en particulier dans les produits non réglementés ou importés.</a:t>
            </a:r>
            <a:endParaRPr sz="1350">
              <a:solidFill>
                <a:srgbClr val="1F487C"/>
              </a:solidFill>
              <a:latin typeface="Poppins"/>
              <a:ea typeface="Poppins"/>
              <a:cs typeface="Poppins"/>
              <a:sym typeface="Poppins"/>
            </a:endParaRPr>
          </a:p>
          <a:p>
            <a:pPr marL="228600" marR="627380" indent="-200025">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Très toxiques : le mercure peut être absorbé par la peau, entraînant des dommages rénaux, des troubles neurologiques et des effets sur le développement.</a:t>
            </a:r>
            <a:endParaRPr sz="1350">
              <a:solidFill>
                <a:srgbClr val="1F487C"/>
              </a:solidFill>
              <a:latin typeface="Poppins"/>
              <a:ea typeface="Poppins"/>
              <a:cs typeface="Poppins"/>
              <a:sym typeface="Poppins"/>
            </a:endParaRPr>
          </a:p>
          <a:p>
            <a:pPr marL="228600" marR="627380" indent="-200025">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Ils représentent non seulement de graves risques pour la santé des utilisateurs, mais aussi pour les membres de leur famille et pour l’environnement via la contamination des surfaces et des déchets.</a:t>
            </a:r>
            <a:endParaRPr sz="1350">
              <a:solidFill>
                <a:srgbClr val="1F487C"/>
              </a:solidFill>
              <a:latin typeface="Poppins"/>
              <a:ea typeface="Poppins"/>
              <a:cs typeface="Poppins"/>
              <a:sym typeface="Poppins"/>
            </a:endParaRPr>
          </a:p>
          <a:p>
            <a:pPr marL="228600" marR="627380" indent="-200025">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De nombreux produits dépassent les limites légales de mercure (souvent supérieures à 1 ppm, voire 0 ppm dans les normes récentes), violant les réglementations internationales de sécurité.</a:t>
            </a:r>
            <a:endParaRPr sz="1350">
              <a:solidFill>
                <a:srgbClr val="1F487C"/>
              </a:solidFill>
              <a:latin typeface="Poppins"/>
              <a:ea typeface="Poppins"/>
              <a:cs typeface="Poppins"/>
              <a:sym typeface="Poppins"/>
            </a:endParaRPr>
          </a:p>
          <a:p>
            <a:pPr marL="199708" marR="627380" indent="-199708">
              <a:lnSpc>
                <a:spcPct val="115000"/>
              </a:lnSpc>
              <a:spcBef>
                <a:spcPts val="1500"/>
              </a:spcBef>
              <a:buClr>
                <a:srgbClr val="1F487C"/>
              </a:buClr>
              <a:buSzPts val="2700"/>
              <a:buFont typeface="Times New Roman"/>
              <a:buChar char="●"/>
            </a:pPr>
            <a:r>
              <a:rPr lang="en-US" sz="1350">
                <a:solidFill>
                  <a:srgbClr val="1F487C"/>
                </a:solidFill>
                <a:latin typeface="Poppins"/>
                <a:ea typeface="Poppins"/>
                <a:cs typeface="Poppins"/>
                <a:sym typeface="Poppins"/>
              </a:rPr>
              <a:t>Ils sont interdits ou restreints en vertu de l’Article 4 de la Convention de Minamata sur le mercure et par les autorités sanitaires de nombreux pays</a:t>
            </a:r>
            <a:endParaRPr sz="1350">
              <a:solidFill>
                <a:srgbClr val="1F487C"/>
              </a:solidFill>
              <a:latin typeface="Poppins"/>
              <a:ea typeface="Poppins"/>
              <a:cs typeface="Poppins"/>
              <a:sym typeface="Poppins"/>
            </a:endParaRPr>
          </a:p>
        </p:txBody>
      </p:sp>
      <p:sp>
        <p:nvSpPr>
          <p:cNvPr id="160" name="Google Shape;160;p5"/>
          <p:cNvSpPr/>
          <p:nvPr/>
        </p:nvSpPr>
        <p:spPr>
          <a:xfrm>
            <a:off x="0" y="4124035"/>
            <a:ext cx="539433" cy="1019493"/>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61" name="Google Shape;161;p5"/>
          <p:cNvSpPr/>
          <p:nvPr/>
        </p:nvSpPr>
        <p:spPr>
          <a:xfrm>
            <a:off x="8538718" y="0"/>
            <a:ext cx="605473" cy="863282"/>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62" name="Google Shape;162;p5"/>
          <p:cNvSpPr/>
          <p:nvPr/>
        </p:nvSpPr>
        <p:spPr>
          <a:xfrm>
            <a:off x="0" y="277604"/>
            <a:ext cx="419418" cy="1222375"/>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63" name="Google Shape;163;p5"/>
          <p:cNvSpPr/>
          <p:nvPr/>
        </p:nvSpPr>
        <p:spPr>
          <a:xfrm>
            <a:off x="810917" y="4599675"/>
            <a:ext cx="1309688" cy="655638"/>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64" name="Google Shape;164;p5"/>
          <p:cNvSpPr/>
          <p:nvPr/>
        </p:nvSpPr>
        <p:spPr>
          <a:xfrm>
            <a:off x="8794941" y="1695402"/>
            <a:ext cx="349250" cy="1158558"/>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92e8a54443_0_49"/>
          <p:cNvSpPr/>
          <p:nvPr/>
        </p:nvSpPr>
        <p:spPr>
          <a:xfrm>
            <a:off x="121233" y="0"/>
            <a:ext cx="1971993" cy="1223963"/>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70" name="Google Shape;170;g392e8a54443_0_49"/>
          <p:cNvSpPr/>
          <p:nvPr/>
        </p:nvSpPr>
        <p:spPr>
          <a:xfrm>
            <a:off x="8152443" y="4370641"/>
            <a:ext cx="991870" cy="773113"/>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71" name="Google Shape;171;g392e8a54443_0_49" descr="$PPTXTitle"/>
          <p:cNvSpPr txBox="1">
            <a:spLocks noGrp="1"/>
          </p:cNvSpPr>
          <p:nvPr>
            <p:ph type="title"/>
          </p:nvPr>
        </p:nvSpPr>
        <p:spPr>
          <a:xfrm>
            <a:off x="2278600" y="274369"/>
            <a:ext cx="6479100" cy="429921"/>
          </a:xfrm>
          <a:prstGeom prst="rect">
            <a:avLst/>
          </a:prstGeom>
          <a:noFill/>
          <a:ln>
            <a:noFill/>
          </a:ln>
        </p:spPr>
        <p:txBody>
          <a:bodyPr spcFirstLastPara="1" wrap="square" lIns="0" tIns="6663" rIns="0" bIns="0" anchor="t" anchorCtr="0">
            <a:spAutoFit/>
          </a:bodyPr>
          <a:lstStyle/>
          <a:p>
            <a:pPr marL="1482408" marR="2540" indent="-1476375">
              <a:lnSpc>
                <a:spcPct val="110000"/>
              </a:lnSpc>
            </a:pPr>
            <a:r>
              <a:rPr lang="en-US" sz="2500" dirty="0" err="1">
                <a:solidFill>
                  <a:srgbClr val="1F487C"/>
                </a:solidFill>
                <a:ea typeface="Poppins"/>
                <a:cs typeface="Poppins"/>
                <a:sym typeface="Poppins"/>
              </a:rPr>
              <a:t>Que</a:t>
            </a:r>
            <a:r>
              <a:rPr lang="en-US" sz="2500" dirty="0">
                <a:solidFill>
                  <a:srgbClr val="1F487C"/>
                </a:solidFill>
                <a:ea typeface="Poppins"/>
                <a:cs typeface="Poppins"/>
                <a:sym typeface="Poppins"/>
              </a:rPr>
              <a:t> faut-il </a:t>
            </a:r>
            <a:r>
              <a:rPr lang="en-US" sz="2500" dirty="0" err="1">
                <a:solidFill>
                  <a:srgbClr val="1F487C"/>
                </a:solidFill>
                <a:ea typeface="Poppins"/>
                <a:cs typeface="Poppins"/>
                <a:sym typeface="Poppins"/>
              </a:rPr>
              <a:t>rechercher</a:t>
            </a:r>
            <a:r>
              <a:rPr lang="en-US" sz="2500" dirty="0">
                <a:solidFill>
                  <a:srgbClr val="1F487C"/>
                </a:solidFill>
                <a:ea typeface="Poppins"/>
                <a:cs typeface="Poppins"/>
                <a:sym typeface="Poppins"/>
              </a:rPr>
              <a:t> ? </a:t>
            </a:r>
            <a:endParaRPr lang="en-US" dirty="0"/>
          </a:p>
        </p:txBody>
      </p:sp>
      <p:sp>
        <p:nvSpPr>
          <p:cNvPr id="172" name="Google Shape;172;g392e8a54443_0_49"/>
          <p:cNvSpPr txBox="1"/>
          <p:nvPr/>
        </p:nvSpPr>
        <p:spPr>
          <a:xfrm>
            <a:off x="2997200" y="1039856"/>
            <a:ext cx="5176830" cy="3840980"/>
          </a:xfrm>
          <a:prstGeom prst="rect">
            <a:avLst/>
          </a:prstGeom>
          <a:noFill/>
          <a:ln>
            <a:noFill/>
          </a:ln>
        </p:spPr>
        <p:txBody>
          <a:bodyPr spcFirstLastPara="1" wrap="square" lIns="0" tIns="6025" rIns="0" bIns="0" anchor="t" anchorCtr="0">
            <a:spAutoFit/>
          </a:bodyPr>
          <a:lstStyle/>
          <a:p>
            <a:pPr marL="285750" indent="-285750">
              <a:buClr>
                <a:srgbClr val="1F487C"/>
              </a:buClr>
              <a:buSzPts val="3600"/>
              <a:buChar char="•"/>
            </a:pPr>
            <a:r>
              <a:rPr lang="en-US" sz="1800" dirty="0">
                <a:solidFill>
                  <a:srgbClr val="1F487C"/>
                </a:solidFill>
                <a:sym typeface="Poppins"/>
              </a:rPr>
              <a:t>Le </a:t>
            </a:r>
            <a:r>
              <a:rPr lang="en-US" sz="1800" dirty="0" err="1">
                <a:solidFill>
                  <a:srgbClr val="1F487C"/>
                </a:solidFill>
                <a:sym typeface="Poppins"/>
              </a:rPr>
              <a:t>mercure</a:t>
            </a:r>
            <a:r>
              <a:rPr lang="en-US" sz="1800" dirty="0">
                <a:solidFill>
                  <a:srgbClr val="1F487C"/>
                </a:solidFill>
                <a:sym typeface="Poppins"/>
              </a:rPr>
              <a:t> </a:t>
            </a:r>
            <a:r>
              <a:rPr lang="en-US" sz="1800" dirty="0" err="1">
                <a:solidFill>
                  <a:srgbClr val="1F487C"/>
                </a:solidFill>
                <a:sym typeface="Poppins"/>
              </a:rPr>
              <a:t>n'est</a:t>
            </a:r>
            <a:r>
              <a:rPr lang="en-US" sz="1800" dirty="0">
                <a:solidFill>
                  <a:srgbClr val="1F487C"/>
                </a:solidFill>
                <a:sym typeface="Poppins"/>
              </a:rPr>
              <a:t> </a:t>
            </a:r>
            <a:r>
              <a:rPr lang="en-US" sz="1800" dirty="0" err="1">
                <a:solidFill>
                  <a:srgbClr val="1F487C"/>
                </a:solidFill>
                <a:sym typeface="Poppins"/>
              </a:rPr>
              <a:t>souvent</a:t>
            </a:r>
            <a:r>
              <a:rPr lang="en-US" sz="1800" dirty="0">
                <a:solidFill>
                  <a:srgbClr val="1F487C"/>
                </a:solidFill>
                <a:sym typeface="Poppins"/>
              </a:rPr>
              <a:t> pas </a:t>
            </a:r>
            <a:r>
              <a:rPr lang="en-US" sz="1800" dirty="0" err="1">
                <a:solidFill>
                  <a:srgbClr val="1F487C"/>
                </a:solidFill>
                <a:sym typeface="Poppins"/>
              </a:rPr>
              <a:t>mentionné</a:t>
            </a:r>
            <a:r>
              <a:rPr lang="en-US" sz="1800" dirty="0">
                <a:solidFill>
                  <a:srgbClr val="1F487C"/>
                </a:solidFill>
                <a:sym typeface="Poppins"/>
              </a:rPr>
              <a:t> dans la </a:t>
            </a:r>
            <a:r>
              <a:rPr lang="en-US" sz="1800" dirty="0" err="1">
                <a:solidFill>
                  <a:srgbClr val="1F487C"/>
                </a:solidFill>
                <a:sym typeface="Poppins"/>
              </a:rPr>
              <a:t>liste</a:t>
            </a:r>
            <a:r>
              <a:rPr lang="en-US" sz="1800" dirty="0">
                <a:solidFill>
                  <a:srgbClr val="1F487C"/>
                </a:solidFill>
                <a:sym typeface="Poppins"/>
              </a:rPr>
              <a:t> des </a:t>
            </a:r>
            <a:r>
              <a:rPr lang="en-US" sz="1800" dirty="0" err="1">
                <a:solidFill>
                  <a:srgbClr val="1F487C"/>
                </a:solidFill>
                <a:sym typeface="Poppins"/>
              </a:rPr>
              <a:t>ingrédients</a:t>
            </a:r>
            <a:r>
              <a:rPr lang="en-US" sz="1800" dirty="0">
                <a:solidFill>
                  <a:srgbClr val="1F487C"/>
                </a:solidFill>
                <a:sym typeface="Poppins"/>
              </a:rPr>
              <a:t> </a:t>
            </a:r>
            <a:endParaRPr lang="en-US" sz="700" dirty="0">
              <a:sym typeface="Poppins"/>
            </a:endParaRPr>
          </a:p>
          <a:p>
            <a:pPr marL="285750" indent="-285750">
              <a:buClr>
                <a:srgbClr val="1F487C"/>
              </a:buClr>
              <a:buSzPts val="3600"/>
              <a:buChar char="•"/>
            </a:pPr>
            <a:endParaRPr lang="en-US" sz="1800" dirty="0">
              <a:solidFill>
                <a:srgbClr val="1F487C"/>
              </a:solidFill>
              <a:sym typeface="Poppins"/>
            </a:endParaRPr>
          </a:p>
          <a:p>
            <a:pPr marL="285750" indent="-285750">
              <a:buClr>
                <a:srgbClr val="1F487C"/>
              </a:buClr>
              <a:buSzPts val="3600"/>
              <a:buChar char="•"/>
            </a:pPr>
            <a:r>
              <a:rPr lang="en-US" sz="1800" dirty="0" err="1">
                <a:solidFill>
                  <a:srgbClr val="1F487C"/>
                </a:solidFill>
                <a:sym typeface="Poppins"/>
              </a:rPr>
              <a:t>Produits</a:t>
            </a:r>
            <a:r>
              <a:rPr lang="en-US" sz="1800" dirty="0">
                <a:solidFill>
                  <a:srgbClr val="1F487C"/>
                </a:solidFill>
                <a:sym typeface="Poppins"/>
              </a:rPr>
              <a:t> </a:t>
            </a:r>
            <a:r>
              <a:rPr lang="en-US" sz="1800" dirty="0" err="1">
                <a:solidFill>
                  <a:srgbClr val="1F487C"/>
                </a:solidFill>
                <a:sym typeface="Poppins"/>
              </a:rPr>
              <a:t>portant</a:t>
            </a:r>
            <a:r>
              <a:rPr lang="en-US" sz="1800" dirty="0">
                <a:solidFill>
                  <a:srgbClr val="1F487C"/>
                </a:solidFill>
                <a:sym typeface="Poppins"/>
              </a:rPr>
              <a:t> les mentions « </a:t>
            </a:r>
            <a:r>
              <a:rPr lang="en-US" sz="1800" dirty="0" err="1">
                <a:solidFill>
                  <a:srgbClr val="1F487C"/>
                </a:solidFill>
                <a:sym typeface="Poppins"/>
              </a:rPr>
              <a:t>blanchissant</a:t>
            </a:r>
            <a:r>
              <a:rPr lang="en-US" sz="1800" dirty="0">
                <a:solidFill>
                  <a:srgbClr val="1F487C"/>
                </a:solidFill>
                <a:sym typeface="Poppins"/>
              </a:rPr>
              <a:t> », « </a:t>
            </a:r>
            <a:r>
              <a:rPr lang="en-US" sz="1800" dirty="0" err="1">
                <a:solidFill>
                  <a:srgbClr val="1F487C"/>
                </a:solidFill>
                <a:sym typeface="Poppins"/>
              </a:rPr>
              <a:t>éclaircissant</a:t>
            </a:r>
            <a:r>
              <a:rPr lang="en-US" sz="1800" dirty="0">
                <a:solidFill>
                  <a:srgbClr val="1F487C"/>
                </a:solidFill>
                <a:sym typeface="Poppins"/>
              </a:rPr>
              <a:t> », « pour un </a:t>
            </a:r>
            <a:r>
              <a:rPr lang="en-US" sz="1800" dirty="0" err="1">
                <a:solidFill>
                  <a:srgbClr val="1F487C"/>
                </a:solidFill>
                <a:sym typeface="Poppins"/>
              </a:rPr>
              <a:t>teint</a:t>
            </a:r>
            <a:r>
              <a:rPr lang="en-US" sz="1800" dirty="0">
                <a:solidFill>
                  <a:srgbClr val="1F487C"/>
                </a:solidFill>
                <a:sym typeface="Poppins"/>
              </a:rPr>
              <a:t> plus </a:t>
            </a:r>
            <a:r>
              <a:rPr lang="en-US" sz="1800" dirty="0" err="1">
                <a:solidFill>
                  <a:srgbClr val="1F487C"/>
                </a:solidFill>
                <a:sym typeface="Poppins"/>
              </a:rPr>
              <a:t>clair</a:t>
            </a:r>
            <a:r>
              <a:rPr lang="en-US" sz="1800" dirty="0">
                <a:solidFill>
                  <a:srgbClr val="1F487C"/>
                </a:solidFill>
                <a:sym typeface="Poppins"/>
              </a:rPr>
              <a:t> », «</a:t>
            </a:r>
            <a:r>
              <a:rPr lang="en-US" sz="1800" dirty="0">
                <a:solidFill>
                  <a:srgbClr val="1F487C"/>
                </a:solidFill>
                <a:ea typeface="Poppins"/>
                <a:sym typeface="Poppins"/>
              </a:rPr>
              <a:t> plus </a:t>
            </a:r>
            <a:r>
              <a:rPr lang="en-US" sz="1800" dirty="0" err="1">
                <a:solidFill>
                  <a:srgbClr val="1F487C"/>
                </a:solidFill>
                <a:ea typeface="Poppins"/>
                <a:sym typeface="Poppins"/>
              </a:rPr>
              <a:t>lumineux</a:t>
            </a:r>
            <a:r>
              <a:rPr lang="en-US" sz="1800" dirty="0">
                <a:solidFill>
                  <a:srgbClr val="1F487C"/>
                </a:solidFill>
                <a:ea typeface="Poppins"/>
                <a:sym typeface="Poppins"/>
              </a:rPr>
              <a:t> », « </a:t>
            </a:r>
            <a:r>
              <a:rPr lang="en-US" sz="1800" dirty="0" err="1">
                <a:solidFill>
                  <a:srgbClr val="1F487C"/>
                </a:solidFill>
                <a:ea typeface="Poppins"/>
                <a:sym typeface="Poppins"/>
              </a:rPr>
              <a:t>décolorant</a:t>
            </a:r>
            <a:r>
              <a:rPr lang="en-US" sz="1800" dirty="0">
                <a:solidFill>
                  <a:srgbClr val="1F487C"/>
                </a:solidFill>
                <a:ea typeface="Poppins"/>
                <a:sym typeface="Poppins"/>
              </a:rPr>
              <a:t> », « anti-pigmentation », etc. </a:t>
            </a:r>
            <a:endParaRPr lang="en-US" sz="700" dirty="0">
              <a:ea typeface="Poppins"/>
              <a:sym typeface="Poppins"/>
            </a:endParaRPr>
          </a:p>
          <a:p>
            <a:pPr marL="285750" indent="-285750">
              <a:buClr>
                <a:srgbClr val="1F487C"/>
              </a:buClr>
              <a:buSzPts val="3600"/>
              <a:buChar char="•"/>
            </a:pPr>
            <a:endParaRPr lang="en-US" sz="1800" dirty="0">
              <a:solidFill>
                <a:srgbClr val="1F487C"/>
              </a:solidFill>
              <a:ea typeface="Poppins"/>
              <a:sym typeface="Poppins"/>
            </a:endParaRPr>
          </a:p>
          <a:p>
            <a:pPr marL="285750" indent="-285750">
              <a:buClr>
                <a:srgbClr val="1F487C"/>
              </a:buClr>
              <a:buSzPts val="3600"/>
              <a:buChar char="•"/>
            </a:pPr>
            <a:r>
              <a:rPr lang="en-US" sz="1800" dirty="0">
                <a:solidFill>
                  <a:srgbClr val="1F487C"/>
                </a:solidFill>
                <a:ea typeface="Poppins"/>
                <a:sym typeface="Poppins"/>
              </a:rPr>
              <a:t>Le « </a:t>
            </a:r>
            <a:r>
              <a:rPr lang="en-US" sz="1800" dirty="0" err="1">
                <a:solidFill>
                  <a:srgbClr val="1F487C"/>
                </a:solidFill>
                <a:ea typeface="Poppins"/>
                <a:sym typeface="Poppins"/>
              </a:rPr>
              <a:t>mercure</a:t>
            </a:r>
            <a:r>
              <a:rPr lang="en-US" sz="1800" dirty="0">
                <a:solidFill>
                  <a:srgbClr val="1F487C"/>
                </a:solidFill>
                <a:ea typeface="Poppins"/>
                <a:sym typeface="Poppins"/>
              </a:rPr>
              <a:t> » est </a:t>
            </a:r>
            <a:r>
              <a:rPr lang="en-US" sz="1800" dirty="0" err="1">
                <a:solidFill>
                  <a:srgbClr val="1F487C"/>
                </a:solidFill>
                <a:ea typeface="Poppins"/>
                <a:sym typeface="Poppins"/>
              </a:rPr>
              <a:t>mentionné</a:t>
            </a:r>
            <a:r>
              <a:rPr lang="en-US" sz="1800" dirty="0">
                <a:solidFill>
                  <a:srgbClr val="1F487C"/>
                </a:solidFill>
                <a:ea typeface="Poppins"/>
                <a:sym typeface="Poppins"/>
              </a:rPr>
              <a:t> </a:t>
            </a:r>
            <a:r>
              <a:rPr lang="en-US" sz="1800" dirty="0" err="1">
                <a:solidFill>
                  <a:srgbClr val="1F487C"/>
                </a:solidFill>
                <a:ea typeface="Poppins"/>
                <a:sym typeface="Poppins"/>
              </a:rPr>
              <a:t>comme</a:t>
            </a:r>
            <a:r>
              <a:rPr lang="en-US" sz="1800" dirty="0">
                <a:solidFill>
                  <a:srgbClr val="1F487C"/>
                </a:solidFill>
                <a:ea typeface="Poppins"/>
                <a:sym typeface="Poppins"/>
              </a:rPr>
              <a:t> </a:t>
            </a:r>
            <a:r>
              <a:rPr lang="en-US" sz="1800" dirty="0" err="1">
                <a:solidFill>
                  <a:srgbClr val="1F487C"/>
                </a:solidFill>
                <a:ea typeface="Poppins"/>
                <a:sym typeface="Poppins"/>
              </a:rPr>
              <a:t>ingrédient</a:t>
            </a:r>
            <a:r>
              <a:rPr lang="en-US" sz="1800" dirty="0">
                <a:solidFill>
                  <a:srgbClr val="1F487C"/>
                </a:solidFill>
                <a:ea typeface="Poppins"/>
                <a:sym typeface="Poppins"/>
              </a:rPr>
              <a:t> </a:t>
            </a:r>
            <a:r>
              <a:rPr lang="en-US" sz="1800" dirty="0" err="1">
                <a:solidFill>
                  <a:srgbClr val="1F487C"/>
                </a:solidFill>
                <a:ea typeface="Poppins"/>
                <a:sym typeface="Poppins"/>
              </a:rPr>
              <a:t>actif</a:t>
            </a:r>
            <a:endParaRPr lang="en-US" sz="700" dirty="0" err="1">
              <a:ea typeface="Poppins"/>
              <a:sym typeface="Poppins"/>
            </a:endParaRPr>
          </a:p>
          <a:p>
            <a:pPr marL="285750" indent="-285750">
              <a:buClr>
                <a:srgbClr val="1F487C"/>
              </a:buClr>
              <a:buSzPts val="3600"/>
              <a:buChar char="•"/>
            </a:pPr>
            <a:endParaRPr lang="en-US" sz="1800" dirty="0">
              <a:solidFill>
                <a:srgbClr val="1F487C"/>
              </a:solidFill>
              <a:ea typeface="Poppins"/>
              <a:sym typeface="Poppins"/>
            </a:endParaRPr>
          </a:p>
          <a:p>
            <a:pPr marL="285750" indent="-285750">
              <a:buClr>
                <a:srgbClr val="1F487C"/>
              </a:buClr>
              <a:buSzPts val="3600"/>
              <a:buChar char="•"/>
            </a:pPr>
            <a:r>
              <a:rPr lang="en-US" sz="1800" dirty="0">
                <a:solidFill>
                  <a:srgbClr val="1F487C"/>
                </a:solidFill>
                <a:ea typeface="Poppins"/>
                <a:sym typeface="Poppins"/>
              </a:rPr>
              <a:t>Crèmes de fabrication locale (</a:t>
            </a:r>
            <a:r>
              <a:rPr lang="en-US" sz="1800" dirty="0" err="1">
                <a:solidFill>
                  <a:srgbClr val="1F487C"/>
                </a:solidFill>
                <a:ea typeface="Poppins"/>
                <a:sym typeface="Poppins"/>
              </a:rPr>
              <a:t>prioritaires</a:t>
            </a:r>
            <a:r>
              <a:rPr lang="en-US" sz="1800" dirty="0">
                <a:solidFill>
                  <a:srgbClr val="1F487C"/>
                </a:solidFill>
                <a:ea typeface="Poppins"/>
                <a:sym typeface="Poppins"/>
              </a:rPr>
              <a:t>) </a:t>
            </a:r>
            <a:endParaRPr sz="700"/>
          </a:p>
          <a:p>
            <a:pPr marL="199708" marR="2540" indent="-199708">
              <a:lnSpc>
                <a:spcPct val="114999"/>
              </a:lnSpc>
              <a:spcBef>
                <a:spcPts val="1500"/>
              </a:spcBef>
              <a:buClr>
                <a:srgbClr val="1F487C"/>
              </a:buClr>
              <a:buSzPts val="3600"/>
              <a:buFont typeface="Arial"/>
              <a:buChar char="•"/>
            </a:pPr>
            <a:endParaRPr lang="en-US" sz="1800" dirty="0">
              <a:solidFill>
                <a:srgbClr val="1F487C"/>
              </a:solidFill>
              <a:latin typeface="Poppins"/>
              <a:ea typeface="Poppins"/>
              <a:cs typeface="Poppins"/>
            </a:endParaRPr>
          </a:p>
        </p:txBody>
      </p:sp>
      <p:sp>
        <p:nvSpPr>
          <p:cNvPr id="173" name="Google Shape;173;g392e8a54443_0_49"/>
          <p:cNvSpPr/>
          <p:nvPr/>
        </p:nvSpPr>
        <p:spPr>
          <a:xfrm>
            <a:off x="0" y="4124035"/>
            <a:ext cx="539433" cy="1019492"/>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74" name="Google Shape;174;g392e8a54443_0_49"/>
          <p:cNvSpPr/>
          <p:nvPr/>
        </p:nvSpPr>
        <p:spPr>
          <a:xfrm>
            <a:off x="8538718" y="0"/>
            <a:ext cx="605472" cy="863282"/>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75" name="Google Shape;175;g392e8a54443_0_49"/>
          <p:cNvSpPr/>
          <p:nvPr/>
        </p:nvSpPr>
        <p:spPr>
          <a:xfrm>
            <a:off x="0" y="277604"/>
            <a:ext cx="419418" cy="1222375"/>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76" name="Google Shape;176;g392e8a54443_0_49"/>
          <p:cNvSpPr/>
          <p:nvPr/>
        </p:nvSpPr>
        <p:spPr>
          <a:xfrm>
            <a:off x="810917" y="4599675"/>
            <a:ext cx="1309688" cy="655638"/>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77" name="Google Shape;177;g392e8a54443_0_49"/>
          <p:cNvSpPr/>
          <p:nvPr/>
        </p:nvSpPr>
        <p:spPr>
          <a:xfrm>
            <a:off x="8794941" y="1695402"/>
            <a:ext cx="349250" cy="1158558"/>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178" name="Google Shape;178;g392e8a54443_0_49"/>
          <p:cNvPicPr preferRelativeResize="0"/>
          <p:nvPr/>
        </p:nvPicPr>
        <p:blipFill rotWithShape="1">
          <a:blip r:embed="rId3">
            <a:alphaModFix/>
          </a:blip>
          <a:srcRect/>
          <a:stretch/>
        </p:blipFill>
        <p:spPr>
          <a:xfrm>
            <a:off x="130932" y="1339174"/>
            <a:ext cx="2669645" cy="266964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92e8a54443_0_63"/>
          <p:cNvSpPr/>
          <p:nvPr/>
        </p:nvSpPr>
        <p:spPr>
          <a:xfrm>
            <a:off x="-456468" y="-635038"/>
            <a:ext cx="1971993" cy="1223963"/>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84" name="Google Shape;184;g392e8a54443_0_63"/>
          <p:cNvSpPr/>
          <p:nvPr/>
        </p:nvSpPr>
        <p:spPr>
          <a:xfrm>
            <a:off x="8152443" y="4370641"/>
            <a:ext cx="991870" cy="773113"/>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85" name="Google Shape;185;g392e8a54443_0_63" descr="$PPTXTitle"/>
          <p:cNvSpPr txBox="1">
            <a:spLocks noGrp="1"/>
          </p:cNvSpPr>
          <p:nvPr>
            <p:ph type="title"/>
          </p:nvPr>
        </p:nvSpPr>
        <p:spPr>
          <a:xfrm>
            <a:off x="2792613" y="274369"/>
            <a:ext cx="3372900" cy="345282"/>
          </a:xfrm>
          <a:prstGeom prst="rect">
            <a:avLst/>
          </a:prstGeom>
          <a:noFill/>
          <a:ln>
            <a:noFill/>
          </a:ln>
        </p:spPr>
        <p:txBody>
          <a:bodyPr spcFirstLastPara="1" wrap="square" lIns="0" tIns="6663" rIns="0" bIns="0" anchor="t" anchorCtr="0">
            <a:spAutoFit/>
          </a:bodyPr>
          <a:lstStyle/>
          <a:p>
            <a:pPr marL="1482408" marR="2540" indent="-1476375">
              <a:lnSpc>
                <a:spcPct val="110000"/>
              </a:lnSpc>
              <a:buSzPts val="1100"/>
            </a:pPr>
            <a:r>
              <a:rPr lang="en-US" sz="2000" b="1">
                <a:solidFill>
                  <a:srgbClr val="1F487C"/>
                </a:solidFill>
                <a:latin typeface="Poppins"/>
                <a:ea typeface="Poppins"/>
                <a:cs typeface="Poppins"/>
                <a:sym typeface="Poppins"/>
              </a:rPr>
              <a:t>Que faut-il rechercher ?</a:t>
            </a:r>
            <a:endParaRPr sz="2000" b="1">
              <a:solidFill>
                <a:srgbClr val="1F487C"/>
              </a:solidFill>
              <a:latin typeface="Poppins"/>
              <a:ea typeface="Poppins"/>
              <a:cs typeface="Poppins"/>
              <a:sym typeface="Poppins"/>
            </a:endParaRPr>
          </a:p>
        </p:txBody>
      </p:sp>
      <p:sp>
        <p:nvSpPr>
          <p:cNvPr id="186" name="Google Shape;186;g392e8a54443_0_63"/>
          <p:cNvSpPr txBox="1"/>
          <p:nvPr/>
        </p:nvSpPr>
        <p:spPr>
          <a:xfrm>
            <a:off x="395775" y="794000"/>
            <a:ext cx="8352450" cy="4496929"/>
          </a:xfrm>
          <a:prstGeom prst="rect">
            <a:avLst/>
          </a:prstGeom>
          <a:noFill/>
          <a:ln>
            <a:noFill/>
          </a:ln>
        </p:spPr>
        <p:txBody>
          <a:bodyPr spcFirstLastPara="1" wrap="square" lIns="0" tIns="6025" rIns="0" bIns="0" anchor="t" anchorCtr="0">
            <a:spAutoFit/>
          </a:bodyPr>
          <a:lstStyle/>
          <a:p>
            <a:pPr>
              <a:lnSpc>
                <a:spcPct val="115000"/>
              </a:lnSpc>
              <a:spcBef>
                <a:spcPts val="300"/>
              </a:spcBef>
              <a:buClr>
                <a:schemeClr val="dk1"/>
              </a:buClr>
              <a:buSzPts val="1100"/>
            </a:pPr>
            <a:r>
              <a:rPr lang="en-US" sz="1300" b="1">
                <a:solidFill>
                  <a:srgbClr val="1F487C"/>
                </a:solidFill>
                <a:latin typeface="Poppins"/>
                <a:ea typeface="Poppins"/>
                <a:cs typeface="Poppins"/>
                <a:sym typeface="Poppins"/>
              </a:rPr>
              <a:t>Ingrédients interdits ou soumis à des restrictions</a:t>
            </a:r>
            <a:endParaRPr sz="1300" b="1">
              <a:solidFill>
                <a:srgbClr val="1F487C"/>
              </a:solidFill>
              <a:latin typeface="Poppins"/>
              <a:ea typeface="Poppins"/>
              <a:cs typeface="Poppins"/>
              <a:sym typeface="Poppins"/>
            </a:endParaRPr>
          </a:p>
          <a:p>
            <a:pPr>
              <a:lnSpc>
                <a:spcPct val="115000"/>
              </a:lnSpc>
              <a:spcBef>
                <a:spcPts val="300"/>
              </a:spcBef>
            </a:pPr>
            <a:r>
              <a:rPr lang="en-US" sz="1200">
                <a:solidFill>
                  <a:srgbClr val="1F487C"/>
                </a:solidFill>
                <a:latin typeface="Poppins"/>
                <a:ea typeface="Poppins"/>
                <a:cs typeface="Poppins"/>
                <a:sym typeface="Poppins"/>
              </a:rPr>
              <a:t>Recherchez les substances nocives ou interdites suivantes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Mercure ou composés du mercure (souvent indiqués comme) : « Mercury », « Mercurous chloride », « Calomel », « Mercurio » ou « Hg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Hydroquinone (en particulier à des concentrations supérieures à 2 %)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Corticostéroïdes (par exemple : bétaméthasone, propionate de clobétasol, hydrocortisone)</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Noms chimiques inconnus ou termes vagues comme « agent éclaircissant naturel » sans explication claire</a:t>
            </a:r>
            <a:endParaRPr sz="1200">
              <a:solidFill>
                <a:srgbClr val="1F487C"/>
              </a:solidFill>
              <a:latin typeface="Poppins"/>
              <a:ea typeface="Poppins"/>
              <a:cs typeface="Poppins"/>
              <a:sym typeface="Poppins"/>
            </a:endParaRPr>
          </a:p>
          <a:p>
            <a:pPr>
              <a:lnSpc>
                <a:spcPct val="115000"/>
              </a:lnSpc>
              <a:spcBef>
                <a:spcPts val="300"/>
              </a:spcBef>
              <a:buSzPts val="2300"/>
            </a:pPr>
            <a:endParaRPr sz="1150" b="1">
              <a:solidFill>
                <a:schemeClr val="dk1"/>
              </a:solidFill>
              <a:latin typeface="Poppins"/>
              <a:ea typeface="Poppins"/>
              <a:cs typeface="Poppins"/>
              <a:sym typeface="Poppins"/>
            </a:endParaRPr>
          </a:p>
          <a:p>
            <a:pPr>
              <a:lnSpc>
                <a:spcPct val="115000"/>
              </a:lnSpc>
              <a:spcBef>
                <a:spcPts val="600"/>
              </a:spcBef>
            </a:pPr>
            <a:r>
              <a:rPr lang="en-US" sz="1300" b="1">
                <a:solidFill>
                  <a:srgbClr val="1F487C"/>
                </a:solidFill>
                <a:latin typeface="Poppins"/>
                <a:ea typeface="Poppins"/>
                <a:cs typeface="Poppins"/>
                <a:sym typeface="Poppins"/>
              </a:rPr>
              <a:t>Absence de liste d’ingrédients ou liste incomplète</a:t>
            </a:r>
            <a:endParaRPr sz="1300" b="1">
              <a:solidFill>
                <a:srgbClr val="1F487C"/>
              </a:solidFill>
              <a:latin typeface="Poppins"/>
              <a:ea typeface="Poppins"/>
              <a:cs typeface="Poppins"/>
              <a:sym typeface="Poppins"/>
            </a:endParaRPr>
          </a:p>
          <a:p>
            <a:pPr marL="228600" indent="-190500">
              <a:lnSpc>
                <a:spcPct val="115000"/>
              </a:lnSpc>
              <a:spcBef>
                <a:spcPts val="600"/>
              </a:spcBef>
              <a:buClr>
                <a:srgbClr val="1F487C"/>
              </a:buClr>
              <a:buSzPts val="2400"/>
              <a:buFont typeface="Poppins"/>
              <a:buChar char="●"/>
            </a:pPr>
            <a:r>
              <a:rPr lang="en-US" sz="1200">
                <a:solidFill>
                  <a:srgbClr val="1F487C"/>
                </a:solidFill>
                <a:latin typeface="Poppins"/>
                <a:ea typeface="Poppins"/>
                <a:cs typeface="Poppins"/>
                <a:sym typeface="Poppins"/>
              </a:rPr>
              <a:t>Des listes d’ingrédients manquantes ou extrêmement courtes peuvent indiquer une dissimulation.</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Des termes vagues comme « botaniques » ou « mélange à base de plantes » sans plus de précisions.</a:t>
            </a:r>
            <a:endParaRPr sz="1200">
              <a:solidFill>
                <a:srgbClr val="1F487C"/>
              </a:solidFill>
              <a:latin typeface="Poppins"/>
              <a:ea typeface="Poppins"/>
              <a:cs typeface="Poppins"/>
              <a:sym typeface="Poppins"/>
            </a:endParaRPr>
          </a:p>
          <a:p>
            <a:pPr marL="6350">
              <a:lnSpc>
                <a:spcPct val="115000"/>
              </a:lnSpc>
              <a:spcBef>
                <a:spcPts val="300"/>
              </a:spcBef>
              <a:buSzPts val="2700"/>
            </a:pPr>
            <a:endParaRPr sz="1350">
              <a:solidFill>
                <a:schemeClr val="dk1"/>
              </a:solidFill>
            </a:endParaRPr>
          </a:p>
          <a:p>
            <a:pPr>
              <a:lnSpc>
                <a:spcPct val="115000"/>
              </a:lnSpc>
              <a:spcBef>
                <a:spcPts val="600"/>
              </a:spcBef>
            </a:pPr>
            <a:r>
              <a:rPr lang="en-US" sz="1300" b="1">
                <a:solidFill>
                  <a:srgbClr val="1F487C"/>
                </a:solidFill>
                <a:latin typeface="Poppins"/>
                <a:ea typeface="Poppins"/>
                <a:cs typeface="Poppins"/>
                <a:sym typeface="Poppins"/>
              </a:rPr>
              <a:t>Allégations trompeuses ou exagérées</a:t>
            </a:r>
            <a:endParaRPr sz="1300" b="1">
              <a:solidFill>
                <a:srgbClr val="1F487C"/>
              </a:solidFill>
              <a:latin typeface="Poppins"/>
              <a:ea typeface="Poppins"/>
              <a:cs typeface="Poppins"/>
              <a:sym typeface="Poppins"/>
            </a:endParaRPr>
          </a:p>
          <a:p>
            <a:pPr marL="228600" indent="-190500">
              <a:lnSpc>
                <a:spcPct val="115000"/>
              </a:lnSpc>
              <a:spcBef>
                <a:spcPts val="600"/>
              </a:spcBef>
              <a:buClr>
                <a:srgbClr val="1F487C"/>
              </a:buClr>
              <a:buSzPts val="2400"/>
              <a:buFont typeface="Poppins"/>
              <a:buChar char="●"/>
            </a:pPr>
            <a:r>
              <a:rPr lang="en-US" sz="1200">
                <a:solidFill>
                  <a:srgbClr val="1F487C"/>
                </a:solidFill>
                <a:latin typeface="Poppins"/>
                <a:ea typeface="Poppins"/>
                <a:cs typeface="Poppins"/>
                <a:sym typeface="Poppins"/>
              </a:rPr>
              <a:t>« Éclaircit la peau en 3 jours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 Éclaircissement instantané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 Éclaircissement garanti du jour au lendemain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 Élimine la mélanine »</a:t>
            </a:r>
            <a:endParaRPr sz="1200">
              <a:solidFill>
                <a:srgbClr val="1F487C"/>
              </a:solidFill>
              <a:latin typeface="Poppins"/>
              <a:ea typeface="Poppins"/>
              <a:cs typeface="Poppins"/>
              <a:sym typeface="Poppins"/>
            </a:endParaRPr>
          </a:p>
          <a:p>
            <a:pPr>
              <a:lnSpc>
                <a:spcPct val="115000"/>
              </a:lnSpc>
              <a:spcBef>
                <a:spcPts val="300"/>
              </a:spcBef>
              <a:buSzPts val="3500"/>
            </a:pPr>
            <a:endParaRPr sz="1750">
              <a:solidFill>
                <a:schemeClr val="dk1"/>
              </a:solidFill>
              <a:latin typeface="Poppins"/>
              <a:ea typeface="Poppins"/>
              <a:cs typeface="Poppins"/>
              <a:sym typeface="Poppins"/>
            </a:endParaRPr>
          </a:p>
        </p:txBody>
      </p:sp>
      <p:sp>
        <p:nvSpPr>
          <p:cNvPr id="187" name="Google Shape;187;g392e8a54443_0_63"/>
          <p:cNvSpPr/>
          <p:nvPr/>
        </p:nvSpPr>
        <p:spPr>
          <a:xfrm>
            <a:off x="0" y="4124035"/>
            <a:ext cx="539433" cy="1019492"/>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88" name="Google Shape;188;g392e8a54443_0_63"/>
          <p:cNvSpPr/>
          <p:nvPr/>
        </p:nvSpPr>
        <p:spPr>
          <a:xfrm>
            <a:off x="8538718" y="0"/>
            <a:ext cx="605472" cy="863282"/>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89" name="Google Shape;189;g392e8a54443_0_63"/>
          <p:cNvSpPr/>
          <p:nvPr/>
        </p:nvSpPr>
        <p:spPr>
          <a:xfrm>
            <a:off x="0" y="277604"/>
            <a:ext cx="419418" cy="1222375"/>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90" name="Google Shape;190;g392e8a54443_0_63"/>
          <p:cNvSpPr/>
          <p:nvPr/>
        </p:nvSpPr>
        <p:spPr>
          <a:xfrm>
            <a:off x="810917" y="4599675"/>
            <a:ext cx="1309688" cy="655638"/>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191" name="Google Shape;191;g392e8a54443_0_63"/>
          <p:cNvSpPr/>
          <p:nvPr/>
        </p:nvSpPr>
        <p:spPr>
          <a:xfrm>
            <a:off x="8794941" y="1695402"/>
            <a:ext cx="349250" cy="1158558"/>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92e8a54443_0_77"/>
          <p:cNvSpPr/>
          <p:nvPr/>
        </p:nvSpPr>
        <p:spPr>
          <a:xfrm>
            <a:off x="-456468" y="-635038"/>
            <a:ext cx="1971993" cy="1223963"/>
          </a:xfrm>
          <a:custGeom>
            <a:avLst/>
            <a:gdLst/>
            <a:ahLst/>
            <a:cxnLst/>
            <a:rect l="l" t="t" r="r" b="b"/>
            <a:pathLst>
              <a:path w="3943985" h="2447925" extrusionOk="0">
                <a:moveTo>
                  <a:pt x="3943725" y="0"/>
                </a:moveTo>
                <a:lnTo>
                  <a:pt x="0" y="0"/>
                </a:lnTo>
                <a:lnTo>
                  <a:pt x="1412979" y="2447544"/>
                </a:lnTo>
                <a:lnTo>
                  <a:pt x="2530706" y="2447544"/>
                </a:lnTo>
                <a:lnTo>
                  <a:pt x="394372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97" name="Google Shape;197;g392e8a54443_0_77"/>
          <p:cNvSpPr/>
          <p:nvPr/>
        </p:nvSpPr>
        <p:spPr>
          <a:xfrm>
            <a:off x="8152443" y="4370641"/>
            <a:ext cx="991870" cy="773113"/>
          </a:xfrm>
          <a:custGeom>
            <a:avLst/>
            <a:gdLst/>
            <a:ahLst/>
            <a:cxnLst/>
            <a:rect l="l" t="t" r="r" b="b"/>
            <a:pathLst>
              <a:path w="1983740" h="1546225" extrusionOk="0">
                <a:moveTo>
                  <a:pt x="1983115" y="0"/>
                </a:moveTo>
                <a:lnTo>
                  <a:pt x="892312" y="0"/>
                </a:lnTo>
                <a:lnTo>
                  <a:pt x="0" y="1545717"/>
                </a:lnTo>
                <a:lnTo>
                  <a:pt x="1983115" y="1545717"/>
                </a:lnTo>
                <a:lnTo>
                  <a:pt x="1983115" y="0"/>
                </a:lnTo>
                <a:close/>
              </a:path>
            </a:pathLst>
          </a:custGeom>
          <a:solidFill>
            <a:srgbClr val="6C9EEB"/>
          </a:solidFill>
          <a:ln>
            <a:noFill/>
          </a:ln>
        </p:spPr>
        <p:txBody>
          <a:bodyPr spcFirstLastPara="1" wrap="square" lIns="0" tIns="0" rIns="0" bIns="0" anchor="t" anchorCtr="0">
            <a:noAutofit/>
          </a:bodyPr>
          <a:lstStyle/>
          <a:p>
            <a:pPr>
              <a:buSzPts val="1400"/>
            </a:pPr>
            <a:endParaRPr sz="700"/>
          </a:p>
        </p:txBody>
      </p:sp>
      <p:sp>
        <p:nvSpPr>
          <p:cNvPr id="198" name="Google Shape;198;g392e8a54443_0_77" descr="$PPTXTitle"/>
          <p:cNvSpPr txBox="1">
            <a:spLocks noGrp="1"/>
          </p:cNvSpPr>
          <p:nvPr>
            <p:ph type="title"/>
          </p:nvPr>
        </p:nvSpPr>
        <p:spPr>
          <a:xfrm>
            <a:off x="3192663" y="179125"/>
            <a:ext cx="3144600" cy="345282"/>
          </a:xfrm>
          <a:prstGeom prst="rect">
            <a:avLst/>
          </a:prstGeom>
          <a:noFill/>
          <a:ln>
            <a:noFill/>
          </a:ln>
        </p:spPr>
        <p:txBody>
          <a:bodyPr spcFirstLastPara="1" wrap="square" lIns="0" tIns="6663" rIns="0" bIns="0" anchor="t" anchorCtr="0">
            <a:spAutoFit/>
          </a:bodyPr>
          <a:lstStyle/>
          <a:p>
            <a:pPr marL="1482408" marR="2540" indent="-1476375">
              <a:lnSpc>
                <a:spcPct val="110000"/>
              </a:lnSpc>
              <a:buSzPts val="1100"/>
            </a:pPr>
            <a:r>
              <a:rPr lang="en-US" sz="2000" b="1">
                <a:solidFill>
                  <a:srgbClr val="1F487C"/>
                </a:solidFill>
                <a:latin typeface="Poppins"/>
                <a:ea typeface="Poppins"/>
                <a:cs typeface="Poppins"/>
                <a:sym typeface="Poppins"/>
              </a:rPr>
              <a:t>Que faut-il rechercher ?</a:t>
            </a:r>
            <a:endParaRPr sz="2000" b="1">
              <a:solidFill>
                <a:srgbClr val="1F487C"/>
              </a:solidFill>
              <a:latin typeface="Poppins"/>
              <a:ea typeface="Poppins"/>
              <a:cs typeface="Poppins"/>
              <a:sym typeface="Poppins"/>
            </a:endParaRPr>
          </a:p>
        </p:txBody>
      </p:sp>
      <p:sp>
        <p:nvSpPr>
          <p:cNvPr id="199" name="Google Shape;199;g392e8a54443_0_77"/>
          <p:cNvSpPr txBox="1"/>
          <p:nvPr/>
        </p:nvSpPr>
        <p:spPr>
          <a:xfrm>
            <a:off x="810913" y="764363"/>
            <a:ext cx="7727850" cy="3863678"/>
          </a:xfrm>
          <a:prstGeom prst="rect">
            <a:avLst/>
          </a:prstGeom>
          <a:noFill/>
          <a:ln>
            <a:noFill/>
          </a:ln>
        </p:spPr>
        <p:txBody>
          <a:bodyPr spcFirstLastPara="1" wrap="square" lIns="0" tIns="6025" rIns="0" bIns="0" anchor="t" anchorCtr="0">
            <a:spAutoFit/>
          </a:bodyPr>
          <a:lstStyle/>
          <a:p>
            <a:pPr>
              <a:lnSpc>
                <a:spcPct val="115000"/>
              </a:lnSpc>
              <a:spcBef>
                <a:spcPts val="300"/>
              </a:spcBef>
              <a:buClr>
                <a:schemeClr val="dk1"/>
              </a:buClr>
              <a:buSzPts val="1100"/>
            </a:pPr>
            <a:r>
              <a:rPr lang="en-US" sz="1300" b="1">
                <a:solidFill>
                  <a:srgbClr val="1F487C"/>
                </a:solidFill>
                <a:latin typeface="Poppins"/>
                <a:ea typeface="Poppins"/>
                <a:cs typeface="Poppins"/>
                <a:sym typeface="Poppins"/>
              </a:rPr>
              <a:t>Aucune information sur le fabricant</a:t>
            </a:r>
            <a:endParaRPr sz="1300" b="1">
              <a:solidFill>
                <a:schemeClr val="dk1"/>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Absence de nom clair du fabricant, d’adresse ou de pays d’origine</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Parfois uniquement en langue étrangère sans traduction</a:t>
            </a:r>
            <a:endParaRPr sz="1200">
              <a:solidFill>
                <a:srgbClr val="1F487C"/>
              </a:solidFill>
              <a:latin typeface="Poppins"/>
              <a:ea typeface="Poppins"/>
              <a:cs typeface="Poppins"/>
              <a:sym typeface="Poppins"/>
            </a:endParaRPr>
          </a:p>
          <a:p>
            <a:pPr>
              <a:lnSpc>
                <a:spcPct val="115000"/>
              </a:lnSpc>
              <a:spcBef>
                <a:spcPts val="300"/>
              </a:spcBef>
              <a:buSzPts val="2800"/>
            </a:pPr>
            <a:endParaRPr b="1">
              <a:solidFill>
                <a:schemeClr val="dk1"/>
              </a:solidFill>
              <a:latin typeface="Poppins"/>
              <a:ea typeface="Poppins"/>
              <a:cs typeface="Poppins"/>
              <a:sym typeface="Poppins"/>
            </a:endParaRPr>
          </a:p>
          <a:p>
            <a:pPr>
              <a:lnSpc>
                <a:spcPct val="115000"/>
              </a:lnSpc>
              <a:spcBef>
                <a:spcPts val="600"/>
              </a:spcBef>
            </a:pPr>
            <a:r>
              <a:rPr lang="en-US" sz="1300" b="1">
                <a:solidFill>
                  <a:srgbClr val="1F487C"/>
                </a:solidFill>
                <a:latin typeface="Poppins"/>
                <a:ea typeface="Poppins"/>
                <a:cs typeface="Poppins"/>
                <a:sym typeface="Poppins"/>
              </a:rPr>
              <a:t>Absence d’Autorisation Réglementaire</a:t>
            </a:r>
            <a:endParaRPr sz="1300" b="1">
              <a:solidFill>
                <a:srgbClr val="1F487C"/>
              </a:solidFill>
              <a:latin typeface="Poppins"/>
              <a:ea typeface="Poppins"/>
              <a:cs typeface="Poppins"/>
              <a:sym typeface="Poppins"/>
            </a:endParaRPr>
          </a:p>
          <a:p>
            <a:pPr marL="228600" indent="-190500">
              <a:lnSpc>
                <a:spcPct val="115000"/>
              </a:lnSpc>
              <a:spcBef>
                <a:spcPts val="600"/>
              </a:spcBef>
              <a:buClr>
                <a:srgbClr val="1F487C"/>
              </a:buClr>
              <a:buSzPts val="2400"/>
              <a:buFont typeface="Poppins"/>
              <a:buChar char="●"/>
            </a:pPr>
            <a:r>
              <a:rPr lang="en-US" sz="1200">
                <a:solidFill>
                  <a:srgbClr val="1F487C"/>
                </a:solidFill>
                <a:latin typeface="Poppins"/>
                <a:ea typeface="Poppins"/>
                <a:cs typeface="Poppins"/>
                <a:sym typeface="Poppins"/>
              </a:rPr>
              <a:t>Aucune certification réglementaire, par exemple : logos ou tampons d’approbation falsifiés</a:t>
            </a:r>
            <a:endParaRPr sz="1200">
              <a:solidFill>
                <a:srgbClr val="1F487C"/>
              </a:solidFill>
              <a:latin typeface="Poppins"/>
              <a:ea typeface="Poppins"/>
              <a:cs typeface="Poppins"/>
              <a:sym typeface="Poppins"/>
            </a:endParaRPr>
          </a:p>
          <a:p>
            <a:pPr>
              <a:lnSpc>
                <a:spcPct val="115000"/>
              </a:lnSpc>
              <a:spcBef>
                <a:spcPts val="600"/>
              </a:spcBef>
            </a:pPr>
            <a:endParaRPr sz="1200">
              <a:solidFill>
                <a:srgbClr val="1F487C"/>
              </a:solidFill>
              <a:latin typeface="Poppins"/>
              <a:ea typeface="Poppins"/>
              <a:cs typeface="Poppins"/>
              <a:sym typeface="Poppins"/>
            </a:endParaRPr>
          </a:p>
          <a:p>
            <a:pPr>
              <a:lnSpc>
                <a:spcPct val="115000"/>
              </a:lnSpc>
              <a:spcBef>
                <a:spcPts val="600"/>
              </a:spcBef>
            </a:pPr>
            <a:r>
              <a:rPr lang="en-US" sz="1300" b="1">
                <a:solidFill>
                  <a:srgbClr val="1F487C"/>
                </a:solidFill>
                <a:latin typeface="Poppins"/>
                <a:ea typeface="Poppins"/>
                <a:cs typeface="Poppins"/>
                <a:sym typeface="Poppins"/>
              </a:rPr>
              <a:t>Emballage ou étiquetage étrange</a:t>
            </a:r>
            <a:endParaRPr sz="1300" b="1">
              <a:solidFill>
                <a:srgbClr val="1F487C"/>
              </a:solidFill>
              <a:latin typeface="Poppins"/>
              <a:ea typeface="Poppins"/>
              <a:cs typeface="Poppins"/>
              <a:sym typeface="Poppins"/>
            </a:endParaRPr>
          </a:p>
          <a:p>
            <a:pPr marL="228600" indent="-190500">
              <a:lnSpc>
                <a:spcPct val="115000"/>
              </a:lnSpc>
              <a:spcBef>
                <a:spcPts val="600"/>
              </a:spcBef>
              <a:buClr>
                <a:srgbClr val="1F487C"/>
              </a:buClr>
              <a:buSzPts val="2400"/>
              <a:buFont typeface="Poppins"/>
              <a:buChar char="●"/>
            </a:pPr>
            <a:r>
              <a:rPr lang="en-US" sz="1200">
                <a:solidFill>
                  <a:srgbClr val="1F487C"/>
                </a:solidFill>
                <a:latin typeface="Poppins"/>
                <a:ea typeface="Poppins"/>
                <a:cs typeface="Poppins"/>
                <a:sym typeface="Poppins"/>
              </a:rPr>
              <a:t>Les étiquettes peuvent sembler non professionnelles, avec : une mauvaise grammaire ou orthographe, une impression floue, absence de date de péremption ou de numéro de lot.</a:t>
            </a:r>
            <a:endParaRPr sz="1200">
              <a:solidFill>
                <a:srgbClr val="1F487C"/>
              </a:solidFill>
              <a:latin typeface="Poppins"/>
              <a:ea typeface="Poppins"/>
              <a:cs typeface="Poppins"/>
              <a:sym typeface="Poppins"/>
            </a:endParaRPr>
          </a:p>
          <a:p>
            <a:pPr>
              <a:lnSpc>
                <a:spcPct val="115000"/>
              </a:lnSpc>
              <a:spcBef>
                <a:spcPts val="600"/>
              </a:spcBef>
              <a:buClr>
                <a:schemeClr val="dk1"/>
              </a:buClr>
              <a:buSzPts val="1100"/>
            </a:pPr>
            <a:endParaRPr b="1">
              <a:solidFill>
                <a:schemeClr val="dk1"/>
              </a:solidFill>
              <a:latin typeface="Poppins"/>
              <a:ea typeface="Poppins"/>
              <a:cs typeface="Poppins"/>
              <a:sym typeface="Poppins"/>
            </a:endParaRPr>
          </a:p>
          <a:p>
            <a:pPr>
              <a:lnSpc>
                <a:spcPct val="115000"/>
              </a:lnSpc>
              <a:spcBef>
                <a:spcPts val="600"/>
              </a:spcBef>
            </a:pPr>
            <a:r>
              <a:rPr lang="en-US" sz="1300" b="1">
                <a:solidFill>
                  <a:srgbClr val="1F487C"/>
                </a:solidFill>
                <a:latin typeface="Poppins"/>
                <a:ea typeface="Poppins"/>
                <a:cs typeface="Poppins"/>
                <a:sym typeface="Poppins"/>
              </a:rPr>
              <a:t>Produit importé non présenté dans la langue locale</a:t>
            </a:r>
            <a:endParaRPr sz="1300" b="1">
              <a:solidFill>
                <a:srgbClr val="1F487C"/>
              </a:solidFill>
              <a:latin typeface="Poppins"/>
              <a:ea typeface="Poppins"/>
              <a:cs typeface="Poppins"/>
              <a:sym typeface="Poppins"/>
            </a:endParaRPr>
          </a:p>
          <a:p>
            <a:pPr marL="228600" indent="-190500">
              <a:lnSpc>
                <a:spcPct val="115000"/>
              </a:lnSpc>
              <a:spcBef>
                <a:spcPts val="600"/>
              </a:spcBef>
              <a:buClr>
                <a:srgbClr val="1F487C"/>
              </a:buClr>
              <a:buSzPts val="2400"/>
              <a:buFont typeface="Poppins"/>
              <a:buChar char="●"/>
            </a:pPr>
            <a:r>
              <a:rPr lang="en-US" sz="1200">
                <a:solidFill>
                  <a:srgbClr val="1F487C"/>
                </a:solidFill>
                <a:latin typeface="Poppins"/>
                <a:ea typeface="Poppins"/>
                <a:cs typeface="Poppins"/>
                <a:sym typeface="Poppins"/>
              </a:rPr>
              <a:t>Les produits importés sans étiquette traduite contournent souvent les contrôles de sécurité.</a:t>
            </a:r>
            <a:endParaRPr sz="1200">
              <a:solidFill>
                <a:srgbClr val="1F487C"/>
              </a:solidFill>
              <a:latin typeface="Poppins"/>
              <a:ea typeface="Poppins"/>
              <a:cs typeface="Poppins"/>
              <a:sym typeface="Poppins"/>
            </a:endParaRPr>
          </a:p>
          <a:p>
            <a:pPr>
              <a:lnSpc>
                <a:spcPct val="115000"/>
              </a:lnSpc>
              <a:spcBef>
                <a:spcPts val="600"/>
              </a:spcBef>
              <a:buSzPts val="2100"/>
            </a:pPr>
            <a:endParaRPr sz="1050" b="1">
              <a:solidFill>
                <a:schemeClr val="dk1"/>
              </a:solidFill>
              <a:latin typeface="Poppins"/>
              <a:ea typeface="Poppins"/>
              <a:cs typeface="Poppins"/>
              <a:sym typeface="Poppins"/>
            </a:endParaRPr>
          </a:p>
        </p:txBody>
      </p:sp>
      <p:sp>
        <p:nvSpPr>
          <p:cNvPr id="200" name="Google Shape;200;g392e8a54443_0_77"/>
          <p:cNvSpPr/>
          <p:nvPr/>
        </p:nvSpPr>
        <p:spPr>
          <a:xfrm>
            <a:off x="0" y="4124035"/>
            <a:ext cx="539433" cy="1019492"/>
          </a:xfrm>
          <a:custGeom>
            <a:avLst/>
            <a:gdLst/>
            <a:ahLst/>
            <a:cxnLst/>
            <a:rect l="l" t="t" r="r" b="b"/>
            <a:pathLst>
              <a:path w="1078865" h="2038984" extrusionOk="0">
                <a:moveTo>
                  <a:pt x="0" y="0"/>
                </a:moveTo>
                <a:lnTo>
                  <a:pt x="0" y="2038930"/>
                </a:lnTo>
                <a:lnTo>
                  <a:pt x="842908" y="2038930"/>
                </a:lnTo>
                <a:lnTo>
                  <a:pt x="876539" y="1988716"/>
                </a:lnTo>
                <a:lnTo>
                  <a:pt x="899913" y="1950340"/>
                </a:lnTo>
                <a:lnTo>
                  <a:pt x="921993" y="1911114"/>
                </a:lnTo>
                <a:lnTo>
                  <a:pt x="942750" y="1871069"/>
                </a:lnTo>
                <a:lnTo>
                  <a:pt x="962155" y="1830233"/>
                </a:lnTo>
                <a:lnTo>
                  <a:pt x="980177" y="1788636"/>
                </a:lnTo>
                <a:lnTo>
                  <a:pt x="996787" y="1746308"/>
                </a:lnTo>
                <a:lnTo>
                  <a:pt x="1011956" y="1703278"/>
                </a:lnTo>
                <a:lnTo>
                  <a:pt x="1025653" y="1659576"/>
                </a:lnTo>
                <a:lnTo>
                  <a:pt x="1037850" y="1615231"/>
                </a:lnTo>
                <a:lnTo>
                  <a:pt x="1048517" y="1570273"/>
                </a:lnTo>
                <a:lnTo>
                  <a:pt x="1057624" y="1524732"/>
                </a:lnTo>
                <a:lnTo>
                  <a:pt x="1065141" y="1478638"/>
                </a:lnTo>
                <a:lnTo>
                  <a:pt x="1071040" y="1432019"/>
                </a:lnTo>
                <a:lnTo>
                  <a:pt x="1075289" y="1384905"/>
                </a:lnTo>
                <a:lnTo>
                  <a:pt x="1077861" y="1337327"/>
                </a:lnTo>
                <a:lnTo>
                  <a:pt x="1078725" y="1289313"/>
                </a:lnTo>
                <a:lnTo>
                  <a:pt x="1077861" y="1241299"/>
                </a:lnTo>
                <a:lnTo>
                  <a:pt x="1075289" y="1193720"/>
                </a:lnTo>
                <a:lnTo>
                  <a:pt x="1071040" y="1146607"/>
                </a:lnTo>
                <a:lnTo>
                  <a:pt x="1065141" y="1099988"/>
                </a:lnTo>
                <a:lnTo>
                  <a:pt x="1057624" y="1053893"/>
                </a:lnTo>
                <a:lnTo>
                  <a:pt x="1048517" y="1008352"/>
                </a:lnTo>
                <a:lnTo>
                  <a:pt x="1037850" y="963394"/>
                </a:lnTo>
                <a:lnTo>
                  <a:pt x="1025653" y="919049"/>
                </a:lnTo>
                <a:lnTo>
                  <a:pt x="1011956" y="875347"/>
                </a:lnTo>
                <a:lnTo>
                  <a:pt x="996787" y="832317"/>
                </a:lnTo>
                <a:lnTo>
                  <a:pt x="980177" y="789989"/>
                </a:lnTo>
                <a:lnTo>
                  <a:pt x="962155" y="748392"/>
                </a:lnTo>
                <a:lnTo>
                  <a:pt x="942750" y="707556"/>
                </a:lnTo>
                <a:lnTo>
                  <a:pt x="921993" y="667510"/>
                </a:lnTo>
                <a:lnTo>
                  <a:pt x="899913" y="628285"/>
                </a:lnTo>
                <a:lnTo>
                  <a:pt x="876539" y="589909"/>
                </a:lnTo>
                <a:lnTo>
                  <a:pt x="851902" y="552413"/>
                </a:lnTo>
                <a:lnTo>
                  <a:pt x="826030" y="515825"/>
                </a:lnTo>
                <a:lnTo>
                  <a:pt x="798953" y="480176"/>
                </a:lnTo>
                <a:lnTo>
                  <a:pt x="770701" y="445495"/>
                </a:lnTo>
                <a:lnTo>
                  <a:pt x="741304" y="411811"/>
                </a:lnTo>
                <a:lnTo>
                  <a:pt x="710790" y="379155"/>
                </a:lnTo>
                <a:lnTo>
                  <a:pt x="679191" y="347555"/>
                </a:lnTo>
                <a:lnTo>
                  <a:pt x="646534" y="317042"/>
                </a:lnTo>
                <a:lnTo>
                  <a:pt x="612850" y="287645"/>
                </a:lnTo>
                <a:lnTo>
                  <a:pt x="578169" y="259393"/>
                </a:lnTo>
                <a:lnTo>
                  <a:pt x="542520" y="232317"/>
                </a:lnTo>
                <a:lnTo>
                  <a:pt x="505932" y="206445"/>
                </a:lnTo>
                <a:lnTo>
                  <a:pt x="468435" y="181808"/>
                </a:lnTo>
                <a:lnTo>
                  <a:pt x="430060" y="158434"/>
                </a:lnTo>
                <a:lnTo>
                  <a:pt x="390834" y="136354"/>
                </a:lnTo>
                <a:lnTo>
                  <a:pt x="350789" y="115598"/>
                </a:lnTo>
                <a:lnTo>
                  <a:pt x="309953" y="96194"/>
                </a:lnTo>
                <a:lnTo>
                  <a:pt x="268356" y="78172"/>
                </a:lnTo>
                <a:lnTo>
                  <a:pt x="226028" y="61562"/>
                </a:lnTo>
                <a:lnTo>
                  <a:pt x="182998" y="46393"/>
                </a:lnTo>
                <a:lnTo>
                  <a:pt x="139296" y="32696"/>
                </a:lnTo>
                <a:lnTo>
                  <a:pt x="94952" y="20499"/>
                </a:lnTo>
                <a:lnTo>
                  <a:pt x="49995" y="9833"/>
                </a:lnTo>
                <a:lnTo>
                  <a:pt x="4454" y="726"/>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01" name="Google Shape;201;g392e8a54443_0_77"/>
          <p:cNvSpPr/>
          <p:nvPr/>
        </p:nvSpPr>
        <p:spPr>
          <a:xfrm>
            <a:off x="8538718" y="0"/>
            <a:ext cx="605472" cy="863282"/>
          </a:xfrm>
          <a:custGeom>
            <a:avLst/>
            <a:gdLst/>
            <a:ahLst/>
            <a:cxnLst/>
            <a:rect l="l" t="t" r="r" b="b"/>
            <a:pathLst>
              <a:path w="1210944" h="1726564" extrusionOk="0">
                <a:moveTo>
                  <a:pt x="1210563" y="0"/>
                </a:moveTo>
                <a:lnTo>
                  <a:pt x="69104" y="0"/>
                </a:lnTo>
                <a:lnTo>
                  <a:pt x="66768" y="6627"/>
                </a:lnTo>
                <a:lnTo>
                  <a:pt x="53070" y="50332"/>
                </a:lnTo>
                <a:lnTo>
                  <a:pt x="40874" y="94679"/>
                </a:lnTo>
                <a:lnTo>
                  <a:pt x="30207" y="139640"/>
                </a:lnTo>
                <a:lnTo>
                  <a:pt x="21100" y="185184"/>
                </a:lnTo>
                <a:lnTo>
                  <a:pt x="13583" y="231283"/>
                </a:lnTo>
                <a:lnTo>
                  <a:pt x="7684" y="277905"/>
                </a:lnTo>
                <a:lnTo>
                  <a:pt x="3435" y="325023"/>
                </a:lnTo>
                <a:lnTo>
                  <a:pt x="863" y="372605"/>
                </a:lnTo>
                <a:lnTo>
                  <a:pt x="0" y="420624"/>
                </a:lnTo>
                <a:lnTo>
                  <a:pt x="863" y="468633"/>
                </a:lnTo>
                <a:lnTo>
                  <a:pt x="3435" y="516208"/>
                </a:lnTo>
                <a:lnTo>
                  <a:pt x="7684" y="563318"/>
                </a:lnTo>
                <a:lnTo>
                  <a:pt x="13583" y="609933"/>
                </a:lnTo>
                <a:lnTo>
                  <a:pt x="21100" y="656025"/>
                </a:lnTo>
                <a:lnTo>
                  <a:pt x="30207" y="701562"/>
                </a:lnTo>
                <a:lnTo>
                  <a:pt x="40874" y="746517"/>
                </a:lnTo>
                <a:lnTo>
                  <a:pt x="53070" y="790859"/>
                </a:lnTo>
                <a:lnTo>
                  <a:pt x="66768" y="834558"/>
                </a:lnTo>
                <a:lnTo>
                  <a:pt x="81937" y="877586"/>
                </a:lnTo>
                <a:lnTo>
                  <a:pt x="98547" y="919911"/>
                </a:lnTo>
                <a:lnTo>
                  <a:pt x="116569" y="961506"/>
                </a:lnTo>
                <a:lnTo>
                  <a:pt x="135973" y="1002340"/>
                </a:lnTo>
                <a:lnTo>
                  <a:pt x="156730" y="1042383"/>
                </a:lnTo>
                <a:lnTo>
                  <a:pt x="178811" y="1081607"/>
                </a:lnTo>
                <a:lnTo>
                  <a:pt x="202185" y="1119981"/>
                </a:lnTo>
                <a:lnTo>
                  <a:pt x="226823" y="1157476"/>
                </a:lnTo>
                <a:lnTo>
                  <a:pt x="252695" y="1194062"/>
                </a:lnTo>
                <a:lnTo>
                  <a:pt x="279772" y="1229709"/>
                </a:lnTo>
                <a:lnTo>
                  <a:pt x="308024" y="1264389"/>
                </a:lnTo>
                <a:lnTo>
                  <a:pt x="337423" y="1298072"/>
                </a:lnTo>
                <a:lnTo>
                  <a:pt x="367937" y="1330727"/>
                </a:lnTo>
                <a:lnTo>
                  <a:pt x="399537" y="1362325"/>
                </a:lnTo>
                <a:lnTo>
                  <a:pt x="432195" y="1392837"/>
                </a:lnTo>
                <a:lnTo>
                  <a:pt x="465880" y="1422234"/>
                </a:lnTo>
                <a:lnTo>
                  <a:pt x="500562" y="1450484"/>
                </a:lnTo>
                <a:lnTo>
                  <a:pt x="536213" y="1477560"/>
                </a:lnTo>
                <a:lnTo>
                  <a:pt x="572802" y="1503431"/>
                </a:lnTo>
                <a:lnTo>
                  <a:pt x="610300" y="1528068"/>
                </a:lnTo>
                <a:lnTo>
                  <a:pt x="648678" y="1551441"/>
                </a:lnTo>
                <a:lnTo>
                  <a:pt x="687905" y="1573520"/>
                </a:lnTo>
                <a:lnTo>
                  <a:pt x="727953" y="1594277"/>
                </a:lnTo>
                <a:lnTo>
                  <a:pt x="768791" y="1613681"/>
                </a:lnTo>
                <a:lnTo>
                  <a:pt x="810390" y="1631702"/>
                </a:lnTo>
                <a:lnTo>
                  <a:pt x="852721" y="1648312"/>
                </a:lnTo>
                <a:lnTo>
                  <a:pt x="895754" y="1663480"/>
                </a:lnTo>
                <a:lnTo>
                  <a:pt x="939459" y="1677177"/>
                </a:lnTo>
                <a:lnTo>
                  <a:pt x="983806" y="1689374"/>
                </a:lnTo>
                <a:lnTo>
                  <a:pt x="1028767" y="1700040"/>
                </a:lnTo>
                <a:lnTo>
                  <a:pt x="1074311" y="1709147"/>
                </a:lnTo>
                <a:lnTo>
                  <a:pt x="1120410" y="1716664"/>
                </a:lnTo>
                <a:lnTo>
                  <a:pt x="1167032" y="1722563"/>
                </a:lnTo>
                <a:lnTo>
                  <a:pt x="1210563" y="1726489"/>
                </a:lnTo>
                <a:lnTo>
                  <a:pt x="1210563"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02" name="Google Shape;202;g392e8a54443_0_77"/>
          <p:cNvSpPr/>
          <p:nvPr/>
        </p:nvSpPr>
        <p:spPr>
          <a:xfrm>
            <a:off x="0" y="277604"/>
            <a:ext cx="419418" cy="1222375"/>
          </a:xfrm>
          <a:custGeom>
            <a:avLst/>
            <a:gdLst/>
            <a:ahLst/>
            <a:cxnLst/>
            <a:rect l="l" t="t" r="r" b="b"/>
            <a:pathLst>
              <a:path w="838835" h="2444750" extrusionOk="0">
                <a:moveTo>
                  <a:pt x="0" y="0"/>
                </a:moveTo>
                <a:lnTo>
                  <a:pt x="0" y="2444168"/>
                </a:lnTo>
                <a:lnTo>
                  <a:pt x="27907" y="2433216"/>
                </a:lnTo>
                <a:lnTo>
                  <a:pt x="69504" y="2415191"/>
                </a:lnTo>
                <a:lnTo>
                  <a:pt x="110340" y="2395784"/>
                </a:lnTo>
                <a:lnTo>
                  <a:pt x="150385" y="2375024"/>
                </a:lnTo>
                <a:lnTo>
                  <a:pt x="189611" y="2352940"/>
                </a:lnTo>
                <a:lnTo>
                  <a:pt x="227986" y="2329564"/>
                </a:lnTo>
                <a:lnTo>
                  <a:pt x="265483" y="2304923"/>
                </a:lnTo>
                <a:lnTo>
                  <a:pt x="302071" y="2279048"/>
                </a:lnTo>
                <a:lnTo>
                  <a:pt x="337720" y="2251968"/>
                </a:lnTo>
                <a:lnTo>
                  <a:pt x="372401" y="2223713"/>
                </a:lnTo>
                <a:lnTo>
                  <a:pt x="406085" y="2194313"/>
                </a:lnTo>
                <a:lnTo>
                  <a:pt x="438742" y="2163796"/>
                </a:lnTo>
                <a:lnTo>
                  <a:pt x="470341" y="2132194"/>
                </a:lnTo>
                <a:lnTo>
                  <a:pt x="500855" y="2099534"/>
                </a:lnTo>
                <a:lnTo>
                  <a:pt x="530252" y="2065848"/>
                </a:lnTo>
                <a:lnTo>
                  <a:pt x="558504" y="2031164"/>
                </a:lnTo>
                <a:lnTo>
                  <a:pt x="585581" y="1995512"/>
                </a:lnTo>
                <a:lnTo>
                  <a:pt x="611453" y="1958922"/>
                </a:lnTo>
                <a:lnTo>
                  <a:pt x="636090" y="1921423"/>
                </a:lnTo>
                <a:lnTo>
                  <a:pt x="659464" y="1883045"/>
                </a:lnTo>
                <a:lnTo>
                  <a:pt x="681544" y="1843818"/>
                </a:lnTo>
                <a:lnTo>
                  <a:pt x="702301" y="1803771"/>
                </a:lnTo>
                <a:lnTo>
                  <a:pt x="721706" y="1762934"/>
                </a:lnTo>
                <a:lnTo>
                  <a:pt x="739728" y="1721336"/>
                </a:lnTo>
                <a:lnTo>
                  <a:pt x="756338" y="1679007"/>
                </a:lnTo>
                <a:lnTo>
                  <a:pt x="771507" y="1635977"/>
                </a:lnTo>
                <a:lnTo>
                  <a:pt x="785204" y="1592275"/>
                </a:lnTo>
                <a:lnTo>
                  <a:pt x="797401" y="1547931"/>
                </a:lnTo>
                <a:lnTo>
                  <a:pt x="808068" y="1502974"/>
                </a:lnTo>
                <a:lnTo>
                  <a:pt x="817175" y="1457435"/>
                </a:lnTo>
                <a:lnTo>
                  <a:pt x="824692" y="1411342"/>
                </a:lnTo>
                <a:lnTo>
                  <a:pt x="830591" y="1364725"/>
                </a:lnTo>
                <a:lnTo>
                  <a:pt x="834840" y="1317614"/>
                </a:lnTo>
                <a:lnTo>
                  <a:pt x="837412" y="1270039"/>
                </a:lnTo>
                <a:lnTo>
                  <a:pt x="838276" y="1222029"/>
                </a:lnTo>
                <a:lnTo>
                  <a:pt x="837412" y="1174019"/>
                </a:lnTo>
                <a:lnTo>
                  <a:pt x="834840" y="1126444"/>
                </a:lnTo>
                <a:lnTo>
                  <a:pt x="830591" y="1079335"/>
                </a:lnTo>
                <a:lnTo>
                  <a:pt x="824692" y="1032719"/>
                </a:lnTo>
                <a:lnTo>
                  <a:pt x="817175" y="986628"/>
                </a:lnTo>
                <a:lnTo>
                  <a:pt x="808068" y="941090"/>
                </a:lnTo>
                <a:lnTo>
                  <a:pt x="797401" y="896135"/>
                </a:lnTo>
                <a:lnTo>
                  <a:pt x="785204" y="851794"/>
                </a:lnTo>
                <a:lnTo>
                  <a:pt x="771507" y="808094"/>
                </a:lnTo>
                <a:lnTo>
                  <a:pt x="756338" y="765067"/>
                </a:lnTo>
                <a:lnTo>
                  <a:pt x="739728" y="722741"/>
                </a:lnTo>
                <a:lnTo>
                  <a:pt x="721706" y="681147"/>
                </a:lnTo>
                <a:lnTo>
                  <a:pt x="702301" y="640313"/>
                </a:lnTo>
                <a:lnTo>
                  <a:pt x="681544" y="600269"/>
                </a:lnTo>
                <a:lnTo>
                  <a:pt x="659464" y="561046"/>
                </a:lnTo>
                <a:lnTo>
                  <a:pt x="636090" y="522672"/>
                </a:lnTo>
                <a:lnTo>
                  <a:pt x="611453" y="485177"/>
                </a:lnTo>
                <a:lnTo>
                  <a:pt x="585581" y="448591"/>
                </a:lnTo>
                <a:lnTo>
                  <a:pt x="558504" y="412943"/>
                </a:lnTo>
                <a:lnTo>
                  <a:pt x="530252" y="378263"/>
                </a:lnTo>
                <a:lnTo>
                  <a:pt x="500855" y="344581"/>
                </a:lnTo>
                <a:lnTo>
                  <a:pt x="470341" y="311926"/>
                </a:lnTo>
                <a:lnTo>
                  <a:pt x="438742" y="280327"/>
                </a:lnTo>
                <a:lnTo>
                  <a:pt x="406085" y="249815"/>
                </a:lnTo>
                <a:lnTo>
                  <a:pt x="372401" y="220419"/>
                </a:lnTo>
                <a:lnTo>
                  <a:pt x="337720" y="192168"/>
                </a:lnTo>
                <a:lnTo>
                  <a:pt x="302071" y="165092"/>
                </a:lnTo>
                <a:lnTo>
                  <a:pt x="265483" y="139221"/>
                </a:lnTo>
                <a:lnTo>
                  <a:pt x="227986" y="114585"/>
                </a:lnTo>
                <a:lnTo>
                  <a:pt x="189610" y="91212"/>
                </a:lnTo>
                <a:lnTo>
                  <a:pt x="150385" y="69132"/>
                </a:lnTo>
                <a:lnTo>
                  <a:pt x="110340" y="48376"/>
                </a:lnTo>
                <a:lnTo>
                  <a:pt x="69504" y="28972"/>
                </a:lnTo>
                <a:lnTo>
                  <a:pt x="27907" y="10950"/>
                </a:lnTo>
                <a:lnTo>
                  <a:pt x="0"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03" name="Google Shape;203;g392e8a54443_0_77"/>
          <p:cNvSpPr/>
          <p:nvPr/>
        </p:nvSpPr>
        <p:spPr>
          <a:xfrm>
            <a:off x="810917" y="4599675"/>
            <a:ext cx="1309688" cy="655638"/>
          </a:xfrm>
          <a:custGeom>
            <a:avLst/>
            <a:gdLst/>
            <a:ahLst/>
            <a:cxnLst/>
            <a:rect l="l" t="t" r="r" b="b"/>
            <a:pathLst>
              <a:path w="2619375" h="1311275" extrusionOk="0">
                <a:moveTo>
                  <a:pt x="1309722" y="0"/>
                </a:moveTo>
                <a:lnTo>
                  <a:pt x="1261703" y="863"/>
                </a:lnTo>
                <a:lnTo>
                  <a:pt x="1214121" y="3435"/>
                </a:lnTo>
                <a:lnTo>
                  <a:pt x="1167003" y="7684"/>
                </a:lnTo>
                <a:lnTo>
                  <a:pt x="1120381" y="13582"/>
                </a:lnTo>
                <a:lnTo>
                  <a:pt x="1074283" y="21100"/>
                </a:lnTo>
                <a:lnTo>
                  <a:pt x="1028738" y="30206"/>
                </a:lnTo>
                <a:lnTo>
                  <a:pt x="983777" y="40872"/>
                </a:lnTo>
                <a:lnTo>
                  <a:pt x="939430" y="53069"/>
                </a:lnTo>
                <a:lnTo>
                  <a:pt x="895725" y="66766"/>
                </a:lnTo>
                <a:lnTo>
                  <a:pt x="852692" y="81934"/>
                </a:lnTo>
                <a:lnTo>
                  <a:pt x="810361" y="98544"/>
                </a:lnTo>
                <a:lnTo>
                  <a:pt x="768762" y="116565"/>
                </a:lnTo>
                <a:lnTo>
                  <a:pt x="727924" y="135969"/>
                </a:lnTo>
                <a:lnTo>
                  <a:pt x="687876" y="156725"/>
                </a:lnTo>
                <a:lnTo>
                  <a:pt x="648649" y="178805"/>
                </a:lnTo>
                <a:lnTo>
                  <a:pt x="610271" y="202178"/>
                </a:lnTo>
                <a:lnTo>
                  <a:pt x="572773" y="226815"/>
                </a:lnTo>
                <a:lnTo>
                  <a:pt x="536184" y="252686"/>
                </a:lnTo>
                <a:lnTo>
                  <a:pt x="500533" y="279762"/>
                </a:lnTo>
                <a:lnTo>
                  <a:pt x="465851" y="308013"/>
                </a:lnTo>
                <a:lnTo>
                  <a:pt x="432166" y="337409"/>
                </a:lnTo>
                <a:lnTo>
                  <a:pt x="399508" y="367922"/>
                </a:lnTo>
                <a:lnTo>
                  <a:pt x="367908" y="399521"/>
                </a:lnTo>
                <a:lnTo>
                  <a:pt x="337394" y="432177"/>
                </a:lnTo>
                <a:lnTo>
                  <a:pt x="307996" y="465859"/>
                </a:lnTo>
                <a:lnTo>
                  <a:pt x="279743" y="500540"/>
                </a:lnTo>
                <a:lnTo>
                  <a:pt x="252666" y="536189"/>
                </a:lnTo>
                <a:lnTo>
                  <a:pt x="226794" y="572776"/>
                </a:lnTo>
                <a:lnTo>
                  <a:pt x="202156" y="610271"/>
                </a:lnTo>
                <a:lnTo>
                  <a:pt x="178782" y="648647"/>
                </a:lnTo>
                <a:lnTo>
                  <a:pt x="156701" y="687871"/>
                </a:lnTo>
                <a:lnTo>
                  <a:pt x="135944" y="727916"/>
                </a:lnTo>
                <a:lnTo>
                  <a:pt x="116540" y="768751"/>
                </a:lnTo>
                <a:lnTo>
                  <a:pt x="98518" y="810348"/>
                </a:lnTo>
                <a:lnTo>
                  <a:pt x="81908" y="852675"/>
                </a:lnTo>
                <a:lnTo>
                  <a:pt x="66739" y="895705"/>
                </a:lnTo>
                <a:lnTo>
                  <a:pt x="53041" y="939406"/>
                </a:lnTo>
                <a:lnTo>
                  <a:pt x="40845" y="983750"/>
                </a:lnTo>
                <a:lnTo>
                  <a:pt x="30178" y="1028707"/>
                </a:lnTo>
                <a:lnTo>
                  <a:pt x="21071" y="1074247"/>
                </a:lnTo>
                <a:lnTo>
                  <a:pt x="13554" y="1120341"/>
                </a:lnTo>
                <a:lnTo>
                  <a:pt x="7656" y="1166960"/>
                </a:lnTo>
                <a:lnTo>
                  <a:pt x="3406" y="1214072"/>
                </a:lnTo>
                <a:lnTo>
                  <a:pt x="834" y="1261650"/>
                </a:lnTo>
                <a:lnTo>
                  <a:pt x="0" y="1311275"/>
                </a:lnTo>
                <a:lnTo>
                  <a:pt x="2619317" y="1311275"/>
                </a:lnTo>
                <a:lnTo>
                  <a:pt x="2618482" y="1261650"/>
                </a:lnTo>
                <a:lnTo>
                  <a:pt x="2615910" y="1214072"/>
                </a:lnTo>
                <a:lnTo>
                  <a:pt x="2611661" y="1166960"/>
                </a:lnTo>
                <a:lnTo>
                  <a:pt x="2605762" y="1120341"/>
                </a:lnTo>
                <a:lnTo>
                  <a:pt x="2598245" y="1074247"/>
                </a:lnTo>
                <a:lnTo>
                  <a:pt x="2589138" y="1028707"/>
                </a:lnTo>
                <a:lnTo>
                  <a:pt x="2578472" y="983750"/>
                </a:lnTo>
                <a:lnTo>
                  <a:pt x="2566275" y="939406"/>
                </a:lnTo>
                <a:lnTo>
                  <a:pt x="2552578" y="895705"/>
                </a:lnTo>
                <a:lnTo>
                  <a:pt x="2537410" y="852675"/>
                </a:lnTo>
                <a:lnTo>
                  <a:pt x="2520800" y="810348"/>
                </a:lnTo>
                <a:lnTo>
                  <a:pt x="2502779" y="768751"/>
                </a:lnTo>
                <a:lnTo>
                  <a:pt x="2483375" y="727916"/>
                </a:lnTo>
                <a:lnTo>
                  <a:pt x="2462618" y="687871"/>
                </a:lnTo>
                <a:lnTo>
                  <a:pt x="2440539" y="648647"/>
                </a:lnTo>
                <a:lnTo>
                  <a:pt x="2417166" y="610271"/>
                </a:lnTo>
                <a:lnTo>
                  <a:pt x="2392529" y="572776"/>
                </a:lnTo>
                <a:lnTo>
                  <a:pt x="2366658" y="536189"/>
                </a:lnTo>
                <a:lnTo>
                  <a:pt x="2339582" y="500540"/>
                </a:lnTo>
                <a:lnTo>
                  <a:pt x="2311332" y="465859"/>
                </a:lnTo>
                <a:lnTo>
                  <a:pt x="2281935" y="432177"/>
                </a:lnTo>
                <a:lnTo>
                  <a:pt x="2251423" y="399521"/>
                </a:lnTo>
                <a:lnTo>
                  <a:pt x="2219825" y="367922"/>
                </a:lnTo>
                <a:lnTo>
                  <a:pt x="2187170" y="337409"/>
                </a:lnTo>
                <a:lnTo>
                  <a:pt x="2153487" y="308013"/>
                </a:lnTo>
                <a:lnTo>
                  <a:pt x="2118807" y="279762"/>
                </a:lnTo>
                <a:lnTo>
                  <a:pt x="2083160" y="252686"/>
                </a:lnTo>
                <a:lnTo>
                  <a:pt x="2046574" y="226815"/>
                </a:lnTo>
                <a:lnTo>
                  <a:pt x="2009079" y="202178"/>
                </a:lnTo>
                <a:lnTo>
                  <a:pt x="1970705" y="178805"/>
                </a:lnTo>
                <a:lnTo>
                  <a:pt x="1931481" y="156725"/>
                </a:lnTo>
                <a:lnTo>
                  <a:pt x="1891438" y="135969"/>
                </a:lnTo>
                <a:lnTo>
                  <a:pt x="1850604" y="116565"/>
                </a:lnTo>
                <a:lnTo>
                  <a:pt x="1809009" y="98544"/>
                </a:lnTo>
                <a:lnTo>
                  <a:pt x="1766684" y="81934"/>
                </a:lnTo>
                <a:lnTo>
                  <a:pt x="1723656" y="66766"/>
                </a:lnTo>
                <a:lnTo>
                  <a:pt x="1679957" y="53069"/>
                </a:lnTo>
                <a:lnTo>
                  <a:pt x="1635615" y="40872"/>
                </a:lnTo>
                <a:lnTo>
                  <a:pt x="1590661" y="30206"/>
                </a:lnTo>
                <a:lnTo>
                  <a:pt x="1545123" y="21100"/>
                </a:lnTo>
                <a:lnTo>
                  <a:pt x="1499031" y="13582"/>
                </a:lnTo>
                <a:lnTo>
                  <a:pt x="1452416" y="7684"/>
                </a:lnTo>
                <a:lnTo>
                  <a:pt x="1405306" y="3435"/>
                </a:lnTo>
                <a:lnTo>
                  <a:pt x="1357731" y="863"/>
                </a:lnTo>
                <a:lnTo>
                  <a:pt x="130972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04" name="Google Shape;204;g392e8a54443_0_77"/>
          <p:cNvSpPr/>
          <p:nvPr/>
        </p:nvSpPr>
        <p:spPr>
          <a:xfrm>
            <a:off x="8794941" y="1695402"/>
            <a:ext cx="349250" cy="1158558"/>
          </a:xfrm>
          <a:custGeom>
            <a:avLst/>
            <a:gdLst/>
            <a:ahLst/>
            <a:cxnLst/>
            <a:rect l="l" t="t" r="r" b="b"/>
            <a:pathLst>
              <a:path w="698500" h="2317115" extrusionOk="0">
                <a:moveTo>
                  <a:pt x="698119" y="0"/>
                </a:moveTo>
                <a:lnTo>
                  <a:pt x="648640" y="27396"/>
                </a:lnTo>
                <a:lnTo>
                  <a:pt x="610266" y="50769"/>
                </a:lnTo>
                <a:lnTo>
                  <a:pt x="572771" y="75407"/>
                </a:lnTo>
                <a:lnTo>
                  <a:pt x="536185" y="101280"/>
                </a:lnTo>
                <a:lnTo>
                  <a:pt x="500538" y="128357"/>
                </a:lnTo>
                <a:lnTo>
                  <a:pt x="465858" y="156609"/>
                </a:lnTo>
                <a:lnTo>
                  <a:pt x="432175" y="186007"/>
                </a:lnTo>
                <a:lnTo>
                  <a:pt x="399520" y="216521"/>
                </a:lnTo>
                <a:lnTo>
                  <a:pt x="367922" y="248122"/>
                </a:lnTo>
                <a:lnTo>
                  <a:pt x="337410" y="280780"/>
                </a:lnTo>
                <a:lnTo>
                  <a:pt x="308013" y="314464"/>
                </a:lnTo>
                <a:lnTo>
                  <a:pt x="279763" y="349147"/>
                </a:lnTo>
                <a:lnTo>
                  <a:pt x="252687" y="384798"/>
                </a:lnTo>
                <a:lnTo>
                  <a:pt x="226816" y="421387"/>
                </a:lnTo>
                <a:lnTo>
                  <a:pt x="202179" y="458885"/>
                </a:lnTo>
                <a:lnTo>
                  <a:pt x="178806" y="497263"/>
                </a:lnTo>
                <a:lnTo>
                  <a:pt x="156727" y="536490"/>
                </a:lnTo>
                <a:lnTo>
                  <a:pt x="135970" y="576538"/>
                </a:lnTo>
                <a:lnTo>
                  <a:pt x="116566" y="617376"/>
                </a:lnTo>
                <a:lnTo>
                  <a:pt x="98545" y="658975"/>
                </a:lnTo>
                <a:lnTo>
                  <a:pt x="81935" y="701306"/>
                </a:lnTo>
                <a:lnTo>
                  <a:pt x="66767" y="744339"/>
                </a:lnTo>
                <a:lnTo>
                  <a:pt x="53070" y="788044"/>
                </a:lnTo>
                <a:lnTo>
                  <a:pt x="40873" y="832391"/>
                </a:lnTo>
                <a:lnTo>
                  <a:pt x="30207" y="877352"/>
                </a:lnTo>
                <a:lnTo>
                  <a:pt x="21100" y="922896"/>
                </a:lnTo>
                <a:lnTo>
                  <a:pt x="13583" y="968994"/>
                </a:lnTo>
                <a:lnTo>
                  <a:pt x="7684" y="1015617"/>
                </a:lnTo>
                <a:lnTo>
                  <a:pt x="3435" y="1062734"/>
                </a:lnTo>
                <a:lnTo>
                  <a:pt x="863" y="1110317"/>
                </a:lnTo>
                <a:lnTo>
                  <a:pt x="0" y="1158335"/>
                </a:lnTo>
                <a:lnTo>
                  <a:pt x="863" y="1206345"/>
                </a:lnTo>
                <a:lnTo>
                  <a:pt x="3435" y="1253920"/>
                </a:lnTo>
                <a:lnTo>
                  <a:pt x="7684" y="1301030"/>
                </a:lnTo>
                <a:lnTo>
                  <a:pt x="13583" y="1347645"/>
                </a:lnTo>
                <a:lnTo>
                  <a:pt x="21100" y="1393736"/>
                </a:lnTo>
                <a:lnTo>
                  <a:pt x="30207" y="1439274"/>
                </a:lnTo>
                <a:lnTo>
                  <a:pt x="40873" y="1484229"/>
                </a:lnTo>
                <a:lnTo>
                  <a:pt x="53070" y="1528571"/>
                </a:lnTo>
                <a:lnTo>
                  <a:pt x="66767" y="1572270"/>
                </a:lnTo>
                <a:lnTo>
                  <a:pt x="81935" y="1615297"/>
                </a:lnTo>
                <a:lnTo>
                  <a:pt x="98545" y="1657623"/>
                </a:lnTo>
                <a:lnTo>
                  <a:pt x="116566" y="1699218"/>
                </a:lnTo>
                <a:lnTo>
                  <a:pt x="135970" y="1740052"/>
                </a:lnTo>
                <a:lnTo>
                  <a:pt x="156727" y="1780095"/>
                </a:lnTo>
                <a:lnTo>
                  <a:pt x="178806" y="1819319"/>
                </a:lnTo>
                <a:lnTo>
                  <a:pt x="202179" y="1857692"/>
                </a:lnTo>
                <a:lnTo>
                  <a:pt x="226816" y="1895187"/>
                </a:lnTo>
                <a:lnTo>
                  <a:pt x="252687" y="1931773"/>
                </a:lnTo>
                <a:lnTo>
                  <a:pt x="279763" y="1967421"/>
                </a:lnTo>
                <a:lnTo>
                  <a:pt x="308013" y="2002101"/>
                </a:lnTo>
                <a:lnTo>
                  <a:pt x="337410" y="2035783"/>
                </a:lnTo>
                <a:lnTo>
                  <a:pt x="367922" y="2068438"/>
                </a:lnTo>
                <a:lnTo>
                  <a:pt x="399520" y="2100037"/>
                </a:lnTo>
                <a:lnTo>
                  <a:pt x="432175" y="2130549"/>
                </a:lnTo>
                <a:lnTo>
                  <a:pt x="465858" y="2159945"/>
                </a:lnTo>
                <a:lnTo>
                  <a:pt x="500538" y="2188196"/>
                </a:lnTo>
                <a:lnTo>
                  <a:pt x="536185" y="2215272"/>
                </a:lnTo>
                <a:lnTo>
                  <a:pt x="572771" y="2241143"/>
                </a:lnTo>
                <a:lnTo>
                  <a:pt x="610266" y="2265780"/>
                </a:lnTo>
                <a:lnTo>
                  <a:pt x="648640" y="2289153"/>
                </a:lnTo>
                <a:lnTo>
                  <a:pt x="687864" y="2311232"/>
                </a:lnTo>
                <a:lnTo>
                  <a:pt x="698119" y="2316548"/>
                </a:lnTo>
                <a:lnTo>
                  <a:pt x="698119"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0000"/>
          </a:blip>
          <a:srcRect l="2800" t="40760" r="-2800" b="-40760"/>
          <a:stretch/>
        </p:blipFill>
        <p:spPr>
          <a:xfrm>
            <a:off x="0" y="0"/>
            <a:ext cx="8393650" cy="5595775"/>
          </a:xfrm>
          <a:prstGeom prst="rect">
            <a:avLst/>
          </a:prstGeom>
          <a:noFill/>
          <a:ln>
            <a:noFill/>
          </a:ln>
        </p:spPr>
      </p:pic>
      <p:sp>
        <p:nvSpPr>
          <p:cNvPr id="55" name="Google Shape;55;p13"/>
          <p:cNvSpPr txBox="1">
            <a:spLocks noGrp="1"/>
          </p:cNvSpPr>
          <p:nvPr>
            <p:ph type="ctrTitle"/>
          </p:nvPr>
        </p:nvSpPr>
        <p:spPr>
          <a:xfrm>
            <a:off x="311700" y="2439337"/>
            <a:ext cx="8520600" cy="124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000" b="1">
                <a:solidFill>
                  <a:srgbClr val="0B5394"/>
                </a:solidFill>
                <a:latin typeface="Poppins"/>
                <a:ea typeface="Poppins"/>
                <a:cs typeface="Poppins"/>
                <a:sym typeface="Poppins"/>
              </a:rPr>
              <a:t>Aperçu des problèmes posés par les produits éclaircissants pour la peau contenant du mercure et des mesures prises dans le cadre de la Convention de Minamata sur le mercure</a:t>
            </a:r>
            <a:endParaRPr sz="2000" b="1">
              <a:solidFill>
                <a:srgbClr val="0B5394"/>
              </a:solidFill>
              <a:latin typeface="Poppins"/>
              <a:ea typeface="Poppins"/>
              <a:cs typeface="Poppins"/>
              <a:sym typeface="Poppins"/>
            </a:endParaRPr>
          </a:p>
        </p:txBody>
      </p:sp>
      <p:sp>
        <p:nvSpPr>
          <p:cNvPr id="56" name="Google Shape;56;p13"/>
          <p:cNvSpPr txBox="1">
            <a:spLocks noGrp="1"/>
          </p:cNvSpPr>
          <p:nvPr>
            <p:ph type="subTitle" idx="1"/>
          </p:nvPr>
        </p:nvSpPr>
        <p:spPr>
          <a:xfrm>
            <a:off x="2275850" y="4169050"/>
            <a:ext cx="6722400" cy="792600"/>
          </a:xfrm>
          <a:prstGeom prst="rect">
            <a:avLst/>
          </a:prstGeom>
        </p:spPr>
        <p:txBody>
          <a:bodyPr spcFirstLastPara="1" wrap="square" lIns="91425" tIns="91425" rIns="91425" bIns="91425" anchor="t" anchorCtr="0">
            <a:normAutofit lnSpcReduction="10000"/>
          </a:bodyPr>
          <a:lstStyle/>
          <a:p>
            <a:pPr marL="0" lvl="0" indent="0" algn="r" rtl="0">
              <a:spcBef>
                <a:spcPts val="0"/>
              </a:spcBef>
              <a:spcAft>
                <a:spcPts val="0"/>
              </a:spcAft>
              <a:buClr>
                <a:schemeClr val="dk1"/>
              </a:buClr>
              <a:buSzPts val="1100"/>
              <a:buFont typeface="Arial"/>
              <a:buNone/>
            </a:pPr>
            <a:r>
              <a:rPr lang="en" sz="1100" b="1">
                <a:solidFill>
                  <a:schemeClr val="dk1"/>
                </a:solidFill>
                <a:latin typeface="Poppins"/>
                <a:ea typeface="Poppins"/>
                <a:cs typeface="Poppins"/>
                <a:sym typeface="Poppins"/>
              </a:rPr>
              <a:t>Formation nationale sur le renforcement de la coordination interinstitutions au niveau national sur le commerce du mercure</a:t>
            </a:r>
            <a:endParaRPr sz="1100" b="1">
              <a:solidFill>
                <a:schemeClr val="dk1"/>
              </a:solidFill>
              <a:latin typeface="Poppins"/>
              <a:ea typeface="Poppins"/>
              <a:cs typeface="Poppins"/>
              <a:sym typeface="Poppins"/>
            </a:endParaRPr>
          </a:p>
          <a:p>
            <a:pPr marL="0" lvl="0" indent="0" algn="r" rtl="0">
              <a:spcBef>
                <a:spcPts val="0"/>
              </a:spcBef>
              <a:spcAft>
                <a:spcPts val="0"/>
              </a:spcAft>
              <a:buNone/>
            </a:pPr>
            <a:r>
              <a:rPr lang="en" sz="1100">
                <a:solidFill>
                  <a:schemeClr val="dk1"/>
                </a:solidFill>
                <a:latin typeface="Poppins"/>
                <a:ea typeface="Poppins"/>
                <a:cs typeface="Poppins"/>
                <a:sym typeface="Poppins"/>
              </a:rPr>
              <a:t>Libreville, Gabon</a:t>
            </a:r>
            <a:endParaRPr sz="1000">
              <a:latin typeface="Poppins"/>
              <a:ea typeface="Poppins"/>
              <a:cs typeface="Poppins"/>
              <a:sym typeface="Poppins"/>
            </a:endParaRPr>
          </a:p>
          <a:p>
            <a:pPr marL="0" lvl="0" indent="0" algn="r" rtl="0">
              <a:spcBef>
                <a:spcPts val="0"/>
              </a:spcBef>
              <a:spcAft>
                <a:spcPts val="0"/>
              </a:spcAft>
              <a:buNone/>
            </a:pPr>
            <a:r>
              <a:rPr lang="en" sz="1100" b="1">
                <a:solidFill>
                  <a:srgbClr val="1C4587"/>
                </a:solidFill>
                <a:latin typeface="Poppins"/>
                <a:ea typeface="Poppins"/>
                <a:cs typeface="Poppins"/>
                <a:sym typeface="Poppins"/>
              </a:rPr>
              <a:t>Présentation enregistrée</a:t>
            </a:r>
            <a:endParaRPr sz="1100" b="1">
              <a:highlight>
                <a:srgbClr val="FFFF00"/>
              </a:highlight>
              <a:latin typeface="Poppins"/>
              <a:ea typeface="Poppins"/>
              <a:cs typeface="Poppins"/>
              <a:sym typeface="Poppins"/>
            </a:endParaRPr>
          </a:p>
        </p:txBody>
      </p:sp>
      <p:pic>
        <p:nvPicPr>
          <p:cNvPr id="57" name="Google Shape;57;p13"/>
          <p:cNvPicPr preferRelativeResize="0"/>
          <p:nvPr/>
        </p:nvPicPr>
        <p:blipFill>
          <a:blip r:embed="rId4">
            <a:alphaModFix/>
          </a:blip>
          <a:stretch>
            <a:fillRect/>
          </a:stretch>
        </p:blipFill>
        <p:spPr>
          <a:xfrm>
            <a:off x="81650" y="4061343"/>
            <a:ext cx="1743125" cy="1008025"/>
          </a:xfrm>
          <a:prstGeom prst="rect">
            <a:avLst/>
          </a:prstGeom>
          <a:noFill/>
          <a:ln>
            <a:noFill/>
          </a:ln>
        </p:spPr>
      </p:pic>
      <p:sp>
        <p:nvSpPr>
          <p:cNvPr id="58" name="Google Shape;58;p13"/>
          <p:cNvSpPr txBox="1">
            <a:spLocks noGrp="1"/>
          </p:cNvSpPr>
          <p:nvPr>
            <p:ph type="ctrTitle"/>
          </p:nvPr>
        </p:nvSpPr>
        <p:spPr>
          <a:xfrm>
            <a:off x="3158700" y="152100"/>
            <a:ext cx="5985300" cy="60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1100"/>
              <a:buNone/>
            </a:pPr>
            <a:r>
              <a:rPr lang="en" sz="1400" b="1">
                <a:solidFill>
                  <a:srgbClr val="0B5394"/>
                </a:solidFill>
                <a:latin typeface="Poppins"/>
                <a:ea typeface="Poppins"/>
                <a:cs typeface="Poppins"/>
                <a:sym typeface="Poppins"/>
              </a:rPr>
              <a:t>Projet FEM 10810 : Élimination des produits éclaircissants pour la peau contenant du mercure</a:t>
            </a:r>
            <a:endParaRPr sz="1400" b="1">
              <a:solidFill>
                <a:srgbClr val="0B5394"/>
              </a:solidFill>
              <a:latin typeface="Poppins"/>
              <a:ea typeface="Poppins"/>
              <a:cs typeface="Poppins"/>
              <a:sym typeface="Poppi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92e7a4467f_0_0"/>
          <p:cNvSpPr txBox="1">
            <a:spLocks noGrp="1"/>
          </p:cNvSpPr>
          <p:nvPr>
            <p:ph type="title"/>
          </p:nvPr>
        </p:nvSpPr>
        <p:spPr>
          <a:xfrm>
            <a:off x="626172" y="185480"/>
            <a:ext cx="7845750" cy="1373709"/>
          </a:xfrm>
          <a:prstGeom prst="rect">
            <a:avLst/>
          </a:prstGeom>
          <a:noFill/>
          <a:ln>
            <a:noFill/>
          </a:ln>
        </p:spPr>
        <p:txBody>
          <a:bodyPr spcFirstLastPara="1" wrap="square" lIns="0" tIns="0" rIns="0" bIns="0" anchor="t" anchorCtr="0">
            <a:spAutoFit/>
          </a:bodyPr>
          <a:lstStyle/>
          <a:p>
            <a:pPr marL="953" algn="ctr">
              <a:spcBef>
                <a:spcPts val="360"/>
              </a:spcBef>
              <a:buSzPts val="1100"/>
            </a:pPr>
            <a:r>
              <a:rPr lang="en-US" sz="1950" b="1">
                <a:solidFill>
                  <a:schemeClr val="hlink"/>
                </a:solidFill>
                <a:latin typeface="Poppins"/>
                <a:ea typeface="Poppins"/>
                <a:cs typeface="Poppins"/>
                <a:sym typeface="Poppins"/>
              </a:rPr>
              <a:t>Identification du mercure dans les produits éclaircissants pour la peau (SLP) :</a:t>
            </a:r>
            <a:endParaRPr sz="1950" b="1">
              <a:solidFill>
                <a:schemeClr val="hlink"/>
              </a:solidFill>
              <a:latin typeface="Poppins"/>
              <a:ea typeface="Poppins"/>
              <a:cs typeface="Poppins"/>
              <a:sym typeface="Poppins"/>
            </a:endParaRPr>
          </a:p>
          <a:p>
            <a:pPr marL="953" algn="ctr">
              <a:lnSpc>
                <a:spcPct val="100000"/>
              </a:lnSpc>
              <a:spcBef>
                <a:spcPts val="360"/>
              </a:spcBef>
              <a:buSzPts val="1400"/>
            </a:pPr>
            <a:r>
              <a:rPr lang="en-US" sz="1950" b="1">
                <a:solidFill>
                  <a:schemeClr val="hlink"/>
                </a:solidFill>
                <a:latin typeface="Poppins"/>
                <a:ea typeface="Poppins"/>
                <a:cs typeface="Poppins"/>
                <a:sym typeface="Poppins"/>
              </a:rPr>
              <a:t>Une étude de cas</a:t>
            </a:r>
            <a:endParaRPr sz="1950" b="1">
              <a:solidFill>
                <a:schemeClr val="hlink"/>
              </a:solidFill>
              <a:latin typeface="Poppins"/>
              <a:ea typeface="Poppins"/>
              <a:cs typeface="Poppins"/>
              <a:sym typeface="Poppins"/>
            </a:endParaRPr>
          </a:p>
          <a:p>
            <a:pPr>
              <a:lnSpc>
                <a:spcPct val="100000"/>
              </a:lnSpc>
              <a:buSzPts val="1400"/>
            </a:pPr>
            <a:endParaRPr/>
          </a:p>
        </p:txBody>
      </p:sp>
      <p:sp>
        <p:nvSpPr>
          <p:cNvPr id="210" name="Google Shape;210;g392e7a4467f_0_0"/>
          <p:cNvSpPr/>
          <p:nvPr/>
        </p:nvSpPr>
        <p:spPr>
          <a:xfrm rot="-3280241">
            <a:off x="3887345" y="2391270"/>
            <a:ext cx="1323419" cy="1320838"/>
          </a:xfrm>
          <a:prstGeom prst="ellipse">
            <a:avLst/>
          </a:prstGeom>
          <a:solidFill>
            <a:srgbClr val="A1C2FA"/>
          </a:solidFill>
          <a:ln>
            <a:noFill/>
          </a:ln>
        </p:spPr>
        <p:txBody>
          <a:bodyPr spcFirstLastPara="1" wrap="square" lIns="91425" tIns="45700" rIns="91425" bIns="45700" anchor="ctr" anchorCtr="0">
            <a:noAutofit/>
          </a:bodyPr>
          <a:lstStyle/>
          <a:p>
            <a:pPr>
              <a:buSzPts val="1400"/>
            </a:pPr>
            <a:endParaRPr sz="700"/>
          </a:p>
        </p:txBody>
      </p:sp>
      <p:grpSp>
        <p:nvGrpSpPr>
          <p:cNvPr id="211" name="Google Shape;211;g392e7a4467f_0_0"/>
          <p:cNvGrpSpPr/>
          <p:nvPr/>
        </p:nvGrpSpPr>
        <p:grpSpPr>
          <a:xfrm>
            <a:off x="4166225" y="2004736"/>
            <a:ext cx="2958455" cy="3298348"/>
            <a:chOff x="4184863" y="1520198"/>
            <a:chExt cx="2958454" cy="3298348"/>
          </a:xfrm>
        </p:grpSpPr>
        <p:sp>
          <p:nvSpPr>
            <p:cNvPr id="212" name="Google Shape;212;g392e7a4467f_0_0"/>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13" name="Google Shape;213;g392e7a4467f_0_0"/>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AF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14" name="Google Shape;214;g392e7a4467f_0_0"/>
            <p:cNvSpPr txBox="1"/>
            <p:nvPr/>
          </p:nvSpPr>
          <p:spPr>
            <a:xfrm rot="-3779206">
              <a:off x="4733052" y="2863735"/>
              <a:ext cx="1577952" cy="563236"/>
            </a:xfrm>
            <a:prstGeom prst="rect">
              <a:avLst/>
            </a:prstGeom>
            <a:noFill/>
            <a:ln>
              <a:noFill/>
            </a:ln>
          </p:spPr>
          <p:txBody>
            <a:bodyPr spcFirstLastPara="1" wrap="square" lIns="91425" tIns="91425" rIns="91425" bIns="91425" anchor="ctr" anchorCtr="0">
              <a:noAutofit/>
            </a:bodyPr>
            <a:lstStyle/>
            <a:p>
              <a:pPr algn="ctr">
                <a:buClr>
                  <a:schemeClr val="dk1"/>
                </a:buClr>
                <a:buSzPts val="1100"/>
              </a:pPr>
              <a:r>
                <a:rPr lang="en-US" sz="2000" b="1">
                  <a:solidFill>
                    <a:srgbClr val="FFFFFF"/>
                  </a:solidFill>
                  <a:latin typeface="Roboto"/>
                  <a:ea typeface="Roboto"/>
                  <a:cs typeface="Roboto"/>
                  <a:sym typeface="Roboto"/>
                </a:rPr>
                <a:t>Analyses</a:t>
              </a:r>
              <a:endParaRPr sz="2000" b="1">
                <a:solidFill>
                  <a:srgbClr val="FFFFFF"/>
                </a:solidFill>
                <a:latin typeface="Roboto"/>
                <a:ea typeface="Roboto"/>
                <a:cs typeface="Roboto"/>
                <a:sym typeface="Roboto"/>
              </a:endParaRPr>
            </a:p>
          </p:txBody>
        </p:sp>
      </p:grpSp>
      <p:grpSp>
        <p:nvGrpSpPr>
          <p:cNvPr id="215" name="Google Shape;215;g392e7a4467f_0_0"/>
          <p:cNvGrpSpPr/>
          <p:nvPr/>
        </p:nvGrpSpPr>
        <p:grpSpPr>
          <a:xfrm>
            <a:off x="2839095" y="413205"/>
            <a:ext cx="3293577" cy="3222916"/>
            <a:chOff x="2857731" y="-71333"/>
            <a:chExt cx="3293577" cy="3222916"/>
          </a:xfrm>
        </p:grpSpPr>
        <p:sp>
          <p:nvSpPr>
            <p:cNvPr id="216" name="Google Shape;216;g392e7a4467f_0_0"/>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17" name="Google Shape;217;g392e7a4467f_0_0"/>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CDF"/>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18" name="Google Shape;218;g392e7a4467f_0_0"/>
            <p:cNvSpPr txBox="1"/>
            <p:nvPr/>
          </p:nvSpPr>
          <p:spPr>
            <a:xfrm>
              <a:off x="3782825" y="1153125"/>
              <a:ext cx="1578000" cy="563100"/>
            </a:xfrm>
            <a:prstGeom prst="rect">
              <a:avLst/>
            </a:prstGeom>
            <a:noFill/>
            <a:ln>
              <a:noFill/>
            </a:ln>
          </p:spPr>
          <p:txBody>
            <a:bodyPr spcFirstLastPara="1" wrap="square" lIns="91425" tIns="91425" rIns="91425" bIns="91425" anchor="ctr" anchorCtr="0">
              <a:noAutofit/>
            </a:bodyPr>
            <a:lstStyle/>
            <a:p>
              <a:pPr algn="ctr">
                <a:buSzPts val="4000"/>
              </a:pPr>
              <a:r>
                <a:rPr lang="en-US" sz="2000" b="1">
                  <a:solidFill>
                    <a:srgbClr val="FFFFFF"/>
                  </a:solidFill>
                  <a:latin typeface="Roboto"/>
                  <a:ea typeface="Roboto"/>
                  <a:cs typeface="Roboto"/>
                  <a:sym typeface="Roboto"/>
                </a:rPr>
                <a:t>Codes SH</a:t>
              </a:r>
              <a:endParaRPr sz="2000" b="1">
                <a:solidFill>
                  <a:srgbClr val="FFFFFF"/>
                </a:solidFill>
                <a:latin typeface="Roboto"/>
                <a:ea typeface="Roboto"/>
                <a:cs typeface="Roboto"/>
                <a:sym typeface="Roboto"/>
              </a:endParaRPr>
            </a:p>
          </p:txBody>
        </p:sp>
      </p:grpSp>
      <p:grpSp>
        <p:nvGrpSpPr>
          <p:cNvPr id="219" name="Google Shape;219;g392e7a4467f_0_0"/>
          <p:cNvGrpSpPr/>
          <p:nvPr/>
        </p:nvGrpSpPr>
        <p:grpSpPr>
          <a:xfrm>
            <a:off x="1941250" y="2169209"/>
            <a:ext cx="3424433" cy="3122278"/>
            <a:chOff x="1959887" y="1684671"/>
            <a:chExt cx="3424433" cy="3122278"/>
          </a:xfrm>
        </p:grpSpPr>
        <p:sp>
          <p:nvSpPr>
            <p:cNvPr id="220" name="Google Shape;220;g392e7a4467f_0_0"/>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2F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21" name="Google Shape;221;g392e7a4467f_0_0"/>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2A1"/>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a:buSzPts val="1400"/>
              </a:pPr>
              <a:endParaRPr sz="700"/>
            </a:p>
          </p:txBody>
        </p:sp>
        <p:sp>
          <p:nvSpPr>
            <p:cNvPr id="222" name="Google Shape;222;g392e7a4467f_0_0"/>
            <p:cNvSpPr txBox="1"/>
            <p:nvPr/>
          </p:nvSpPr>
          <p:spPr>
            <a:xfrm rot="3725110" flipH="1">
              <a:off x="2866277" y="2863871"/>
              <a:ext cx="1577671" cy="563103"/>
            </a:xfrm>
            <a:prstGeom prst="rect">
              <a:avLst/>
            </a:prstGeom>
            <a:noFill/>
            <a:ln>
              <a:noFill/>
            </a:ln>
          </p:spPr>
          <p:txBody>
            <a:bodyPr spcFirstLastPara="1" wrap="square" lIns="91425" tIns="91425" rIns="91425" bIns="91425" anchor="ctr" anchorCtr="0">
              <a:noAutofit/>
            </a:bodyPr>
            <a:lstStyle/>
            <a:p>
              <a:pPr algn="ctr">
                <a:buSzPts val="4000"/>
              </a:pPr>
              <a:r>
                <a:rPr lang="en-US" sz="2000" b="1">
                  <a:solidFill>
                    <a:srgbClr val="FFFFFF"/>
                  </a:solidFill>
                  <a:latin typeface="Roboto"/>
                  <a:ea typeface="Roboto"/>
                  <a:cs typeface="Roboto"/>
                  <a:sym typeface="Roboto"/>
                </a:rPr>
                <a:t>Base de données</a:t>
              </a:r>
              <a:endParaRPr sz="2000" b="1">
                <a:solidFill>
                  <a:srgbClr val="FFFFFF"/>
                </a:solidFill>
                <a:latin typeface="Roboto"/>
                <a:ea typeface="Roboto"/>
                <a:cs typeface="Roboto"/>
                <a:sym typeface="Roboto"/>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92e7a4467f_0_220"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400"/>
            </a:pPr>
            <a:r>
              <a:rPr lang="en-US" sz="2750" b="1">
                <a:solidFill>
                  <a:srgbClr val="1F487C"/>
                </a:solidFill>
                <a:latin typeface="Poppins"/>
                <a:ea typeface="Poppins"/>
                <a:cs typeface="Poppins"/>
                <a:sym typeface="Poppins"/>
              </a:rPr>
              <a:t>Codes SH</a:t>
            </a:r>
            <a:endParaRPr sz="2750" b="1">
              <a:latin typeface="Poppins"/>
              <a:ea typeface="Poppins"/>
              <a:cs typeface="Poppins"/>
              <a:sym typeface="Poppins"/>
            </a:endParaRPr>
          </a:p>
        </p:txBody>
      </p:sp>
      <p:grpSp>
        <p:nvGrpSpPr>
          <p:cNvPr id="228" name="Google Shape;228;g392e7a4467f_0_220"/>
          <p:cNvGrpSpPr/>
          <p:nvPr/>
        </p:nvGrpSpPr>
        <p:grpSpPr>
          <a:xfrm>
            <a:off x="0" y="3717163"/>
            <a:ext cx="3659882" cy="1426527"/>
            <a:chOff x="0" y="7434326"/>
            <a:chExt cx="7319764" cy="2853054"/>
          </a:xfrm>
        </p:grpSpPr>
        <p:sp>
          <p:nvSpPr>
            <p:cNvPr id="229" name="Google Shape;229;g392e7a4467f_0_22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230" name="Google Shape;230;g392e7a4467f_0_22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231" name="Google Shape;231;g392e7a4467f_0_220"/>
          <p:cNvSpPr txBox="1">
            <a:spLocks noGrp="1"/>
          </p:cNvSpPr>
          <p:nvPr>
            <p:ph type="body" idx="1"/>
          </p:nvPr>
        </p:nvSpPr>
        <p:spPr>
          <a:xfrm>
            <a:off x="765750" y="896800"/>
            <a:ext cx="7612500" cy="5015860"/>
          </a:xfrm>
          <a:prstGeom prst="rect">
            <a:avLst/>
          </a:prstGeom>
          <a:noFill/>
          <a:ln>
            <a:noFill/>
          </a:ln>
        </p:spPr>
        <p:txBody>
          <a:bodyPr spcFirstLastPara="1" wrap="square" lIns="0" tIns="6350" rIns="0" bIns="0" anchor="t" anchorCtr="0">
            <a:spAutoFit/>
          </a:bodyPr>
          <a:lstStyle/>
          <a:p>
            <a:pPr marL="228600" indent="-158750">
              <a:lnSpc>
                <a:spcPct val="115000"/>
              </a:lnSpc>
              <a:spcBef>
                <a:spcPts val="600"/>
              </a:spcBef>
              <a:buSzPts val="1400"/>
              <a:buFont typeface="Poppins"/>
              <a:buChar char="●"/>
            </a:pPr>
            <a:r>
              <a:rPr lang="en-US">
                <a:latin typeface="Poppins"/>
                <a:ea typeface="Poppins"/>
                <a:cs typeface="Poppins"/>
                <a:sym typeface="Poppins"/>
              </a:rPr>
              <a:t>Des codes SH spécifiques au mercure existent pour le mercure élémentaire, ses composés et certains produits, par exemple :</a:t>
            </a:r>
            <a:endParaRPr>
              <a:latin typeface="Poppins"/>
              <a:ea typeface="Poppins"/>
              <a:cs typeface="Poppins"/>
              <a:sym typeface="Poppins"/>
            </a:endParaRPr>
          </a:p>
          <a:p>
            <a:pPr marL="457200" lvl="1" indent="-171450">
              <a:lnSpc>
                <a:spcPct val="115000"/>
              </a:lnSpc>
              <a:spcBef>
                <a:spcPts val="0"/>
              </a:spcBef>
              <a:buFont typeface="Poppins"/>
              <a:buChar char="○"/>
            </a:pPr>
            <a:r>
              <a:rPr lang="en-US" sz="1100">
                <a:latin typeface="Poppins"/>
                <a:ea typeface="Poppins"/>
                <a:cs typeface="Poppins"/>
                <a:sym typeface="Poppins"/>
              </a:rPr>
              <a:t>SH 280540 – Mercure</a:t>
            </a:r>
            <a:endParaRPr sz="1100">
              <a:latin typeface="Poppins"/>
              <a:ea typeface="Poppins"/>
              <a:cs typeface="Poppins"/>
              <a:sym typeface="Poppins"/>
            </a:endParaRPr>
          </a:p>
          <a:p>
            <a:pPr marL="457200" lvl="1" indent="-171450">
              <a:lnSpc>
                <a:spcPct val="115000"/>
              </a:lnSpc>
              <a:spcBef>
                <a:spcPts val="0"/>
              </a:spcBef>
              <a:buFont typeface="Poppins"/>
              <a:buChar char="○"/>
            </a:pPr>
            <a:r>
              <a:rPr lang="en-US" sz="1100">
                <a:latin typeface="Poppins"/>
                <a:ea typeface="Poppins"/>
                <a:cs typeface="Poppins"/>
                <a:sym typeface="Poppins"/>
              </a:rPr>
              <a:t>SH 285200 – Composés de mercure inorganiques/organique (à l’exclusion des amalgames)</a:t>
            </a:r>
            <a:endParaRPr sz="1100">
              <a:latin typeface="Poppins"/>
              <a:ea typeface="Poppins"/>
              <a:cs typeface="Poppins"/>
              <a:sym typeface="Poppins"/>
            </a:endParaRPr>
          </a:p>
          <a:p>
            <a:pPr marL="457200" lvl="1" indent="-171450">
              <a:lnSpc>
                <a:spcPct val="115000"/>
              </a:lnSpc>
              <a:spcBef>
                <a:spcPts val="0"/>
              </a:spcBef>
              <a:buFont typeface="Poppins"/>
              <a:buChar char="○"/>
            </a:pPr>
            <a:r>
              <a:rPr lang="en-US" sz="1100">
                <a:latin typeface="Poppins"/>
                <a:ea typeface="Poppins"/>
                <a:cs typeface="Poppins"/>
                <a:sym typeface="Poppins"/>
              </a:rPr>
              <a:t>SH 853931 – Lampes à décharge fluorescente (cathode chaude)</a:t>
            </a:r>
            <a:endParaRPr sz="1100">
              <a:latin typeface="Poppins"/>
              <a:ea typeface="Poppins"/>
              <a:cs typeface="Poppins"/>
              <a:sym typeface="Poppins"/>
            </a:endParaRPr>
          </a:p>
          <a:p>
            <a:pPr marL="228600" indent="-158750">
              <a:lnSpc>
                <a:spcPct val="115000"/>
              </a:lnSpc>
              <a:spcBef>
                <a:spcPts val="0"/>
              </a:spcBef>
              <a:buSzPts val="1400"/>
              <a:buFont typeface="Poppins"/>
              <a:buChar char="●"/>
            </a:pPr>
            <a:r>
              <a:rPr lang="en-US">
                <a:latin typeface="Poppins"/>
                <a:ea typeface="Poppins"/>
                <a:cs typeface="Poppins"/>
                <a:sym typeface="Poppins"/>
              </a:rPr>
              <a:t>De nombreux produits contenant du mercure sont classés sous des codes SH plus larges qui ne sont pas spécifiques au mercure. Ces codes couvrent des matériaux et produits mixtes, ce qui fait que le commerce de mercure est souvent masqué dans des rubriques non liées au mercure.</a:t>
            </a:r>
            <a:endParaRPr>
              <a:latin typeface="Poppins"/>
              <a:ea typeface="Poppins"/>
              <a:cs typeface="Poppins"/>
              <a:sym typeface="Poppins"/>
            </a:endParaRPr>
          </a:p>
          <a:p>
            <a:pPr marL="228600" indent="-158750">
              <a:lnSpc>
                <a:spcPct val="115000"/>
              </a:lnSpc>
              <a:spcBef>
                <a:spcPts val="0"/>
              </a:spcBef>
              <a:buSzPts val="1400"/>
              <a:buFont typeface="Poppins"/>
              <a:buChar char="●"/>
            </a:pPr>
            <a:r>
              <a:rPr lang="en-US">
                <a:latin typeface="Poppins"/>
                <a:ea typeface="Poppins"/>
                <a:cs typeface="Poppins"/>
                <a:sym typeface="Poppins"/>
              </a:rPr>
              <a:t>Aucun code SH mondialement harmonisé n’existe spécifiquement pour tous les produits contenant du mercure (y compris les SLP).</a:t>
            </a:r>
            <a:br>
              <a:rPr lang="en-US">
                <a:latin typeface="Poppins"/>
                <a:ea typeface="Poppins"/>
                <a:cs typeface="Poppins"/>
                <a:sym typeface="Poppins"/>
              </a:rPr>
            </a:br>
            <a:r>
              <a:rPr lang="en-US">
                <a:latin typeface="Poppins"/>
                <a:ea typeface="Poppins"/>
                <a:cs typeface="Poppins"/>
                <a:sym typeface="Poppins"/>
              </a:rPr>
              <a:t> Les pays peuvent étendre les codes SH (8 à 10 chiffres) au niveau national pour identifier la teneur en mercure.</a:t>
            </a:r>
            <a:endParaRPr>
              <a:latin typeface="Poppins"/>
              <a:ea typeface="Poppins"/>
              <a:cs typeface="Poppins"/>
              <a:sym typeface="Poppins"/>
            </a:endParaRPr>
          </a:p>
          <a:p>
            <a:pPr marL="0" marR="375603" indent="0">
              <a:lnSpc>
                <a:spcPct val="114999"/>
              </a:lnSpc>
              <a:spcBef>
                <a:spcPts val="2070"/>
              </a:spcBef>
              <a:buSzPts val="1400"/>
              <a:buNone/>
            </a:pPr>
            <a:endParaRPr sz="1450">
              <a:latin typeface="Poppins"/>
              <a:ea typeface="Poppins"/>
              <a:cs typeface="Poppins"/>
              <a:sym typeface="Poppins"/>
            </a:endParaRPr>
          </a:p>
        </p:txBody>
      </p:sp>
      <p:sp>
        <p:nvSpPr>
          <p:cNvPr id="232" name="Google Shape;232;g392e7a4467f_0_220"/>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33" name="Google Shape;233;g392e7a4467f_0_220"/>
          <p:cNvSpPr/>
          <p:nvPr/>
        </p:nvSpPr>
        <p:spPr>
          <a:xfrm>
            <a:off x="8039556" y="-1630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34" name="Google Shape;234;g392e7a4467f_0_220"/>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35" name="Google Shape;235;g392e7a4467f_0_220"/>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be24e812e4_0_5"/>
          <p:cNvSpPr txBox="1">
            <a:spLocks noGrp="1"/>
          </p:cNvSpPr>
          <p:nvPr>
            <p:ph type="title"/>
          </p:nvPr>
        </p:nvSpPr>
        <p:spPr>
          <a:xfrm>
            <a:off x="311700" y="445025"/>
            <a:ext cx="8520600" cy="465512"/>
          </a:xfrm>
          <a:prstGeom prst="rect">
            <a:avLst/>
          </a:prstGeom>
          <a:noFill/>
          <a:ln>
            <a:noFill/>
          </a:ln>
        </p:spPr>
        <p:txBody>
          <a:bodyPr spcFirstLastPara="1" wrap="square" lIns="0" tIns="0" rIns="0" bIns="0" anchor="t" anchorCtr="0">
            <a:spAutoFit/>
          </a:bodyPr>
          <a:lstStyle/>
          <a:p>
            <a:pPr marL="6350" marR="2540">
              <a:lnSpc>
                <a:spcPct val="110000"/>
              </a:lnSpc>
              <a:buSzPts val="1400"/>
            </a:pPr>
            <a:r>
              <a:rPr lang="en-US" sz="2750" b="1">
                <a:solidFill>
                  <a:srgbClr val="1F487C"/>
                </a:solidFill>
                <a:latin typeface="Poppins"/>
                <a:ea typeface="Poppins"/>
                <a:cs typeface="Poppins"/>
                <a:sym typeface="Poppins"/>
              </a:rPr>
              <a:t>Codes SH</a:t>
            </a:r>
            <a:endParaRPr/>
          </a:p>
        </p:txBody>
      </p:sp>
      <p:sp>
        <p:nvSpPr>
          <p:cNvPr id="241" name="Google Shape;241;g3be24e812e4_0_5"/>
          <p:cNvSpPr txBox="1">
            <a:spLocks noGrp="1"/>
          </p:cNvSpPr>
          <p:nvPr>
            <p:ph type="body" idx="1"/>
          </p:nvPr>
        </p:nvSpPr>
        <p:spPr>
          <a:xfrm>
            <a:off x="311700" y="1152475"/>
            <a:ext cx="8520600" cy="3810274"/>
          </a:xfrm>
          <a:prstGeom prst="rect">
            <a:avLst/>
          </a:prstGeom>
          <a:noFill/>
          <a:ln>
            <a:noFill/>
          </a:ln>
        </p:spPr>
        <p:txBody>
          <a:bodyPr spcFirstLastPara="1" wrap="square" lIns="0" tIns="0" rIns="0" bIns="0" anchor="t" anchorCtr="0">
            <a:spAutoFit/>
          </a:bodyPr>
          <a:lstStyle/>
          <a:p>
            <a:pPr marL="0" indent="0" algn="ctr">
              <a:spcBef>
                <a:spcPts val="600"/>
              </a:spcBef>
              <a:buClr>
                <a:schemeClr val="dk1"/>
              </a:buClr>
              <a:buSzPts val="1100"/>
              <a:buNone/>
            </a:pPr>
            <a:r>
              <a:rPr lang="en-US">
                <a:latin typeface="Poppins"/>
                <a:ea typeface="Poppins"/>
                <a:cs typeface="Poppins"/>
                <a:sym typeface="Poppins"/>
              </a:rPr>
              <a:t>En se basant sur la faible valeur moyenne par kilogramme de composé échangé, on peut en déduire que, bien que le code SH 285210 – Composés de mercure, chimiquement définis, inorganiques ou organiques, à l’exclusion des amalgames – soit censé être utilisé uniquement pour les composés de mercure, les volumes reflètent qu’il inclut également des composés secondaires. Cela signifie que l’identification du commerce commercial des composés de mercure n’est toujours pas entièrement capturée.</a:t>
            </a:r>
            <a:endParaRPr>
              <a:latin typeface="Poppins"/>
              <a:ea typeface="Poppins"/>
              <a:cs typeface="Poppins"/>
              <a:sym typeface="Poppins"/>
            </a:endParaRPr>
          </a:p>
          <a:p>
            <a:pPr marL="0" indent="0">
              <a:lnSpc>
                <a:spcPct val="100000"/>
              </a:lnSpc>
              <a:spcBef>
                <a:spcPts val="600"/>
              </a:spcBef>
              <a:buSzPts val="1400"/>
              <a:buNone/>
            </a:pPr>
            <a:endParaRPr/>
          </a:p>
          <a:p>
            <a:pPr marL="0" indent="0">
              <a:lnSpc>
                <a:spcPct val="100000"/>
              </a:lnSpc>
              <a:buSzPts val="1400"/>
              <a:buNone/>
            </a:pPr>
            <a:r>
              <a:rPr lang="en-US" u="sng">
                <a:solidFill>
                  <a:schemeClr val="hlink"/>
                </a:solidFill>
                <a:hlinkClick r:id="rId3"/>
              </a:rPr>
              <a:t>https://minamataconvention.org/en/documents/unep-mc-cop-6-inf-5-study-global-supply-production-trade-and-use-mercury-compounds</a:t>
            </a:r>
            <a:endParaRPr/>
          </a:p>
          <a:p>
            <a:pPr marL="0" indent="0">
              <a:lnSpc>
                <a:spcPct val="100000"/>
              </a:lnSpc>
              <a:buSzPts val="1400"/>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92e7a4467f_0_233"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400"/>
            </a:pPr>
            <a:r>
              <a:rPr lang="en-US" sz="2750" b="1">
                <a:solidFill>
                  <a:srgbClr val="1F487C"/>
                </a:solidFill>
                <a:latin typeface="Poppins"/>
                <a:ea typeface="Poppins"/>
                <a:cs typeface="Poppins"/>
                <a:sym typeface="Poppins"/>
              </a:rPr>
              <a:t>Codes SH</a:t>
            </a:r>
            <a:endParaRPr sz="2750" b="1">
              <a:latin typeface="Poppins"/>
              <a:ea typeface="Poppins"/>
              <a:cs typeface="Poppins"/>
              <a:sym typeface="Poppins"/>
            </a:endParaRPr>
          </a:p>
        </p:txBody>
      </p:sp>
      <p:grpSp>
        <p:nvGrpSpPr>
          <p:cNvPr id="247" name="Google Shape;247;g392e7a4467f_0_233"/>
          <p:cNvGrpSpPr/>
          <p:nvPr/>
        </p:nvGrpSpPr>
        <p:grpSpPr>
          <a:xfrm>
            <a:off x="0" y="3962495"/>
            <a:ext cx="3659882" cy="1426527"/>
            <a:chOff x="0" y="7434326"/>
            <a:chExt cx="7319764" cy="2853054"/>
          </a:xfrm>
        </p:grpSpPr>
        <p:sp>
          <p:nvSpPr>
            <p:cNvPr id="248" name="Google Shape;248;g392e7a4467f_0_233"/>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249" name="Google Shape;249;g392e7a4467f_0_233"/>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250" name="Google Shape;250;g392e7a4467f_0_233"/>
          <p:cNvSpPr txBox="1">
            <a:spLocks noGrp="1"/>
          </p:cNvSpPr>
          <p:nvPr>
            <p:ph type="body" idx="1"/>
          </p:nvPr>
        </p:nvSpPr>
        <p:spPr>
          <a:xfrm>
            <a:off x="725513" y="693600"/>
            <a:ext cx="7966200" cy="5180136"/>
          </a:xfrm>
          <a:prstGeom prst="rect">
            <a:avLst/>
          </a:prstGeom>
          <a:noFill/>
          <a:ln>
            <a:noFill/>
          </a:ln>
        </p:spPr>
        <p:txBody>
          <a:bodyPr spcFirstLastPara="1" wrap="square" lIns="0" tIns="6350" rIns="0" bIns="0" anchor="t" anchorCtr="0">
            <a:spAutoFit/>
          </a:bodyPr>
          <a:lstStyle/>
          <a:p>
            <a:pPr marL="228600" indent="-206375">
              <a:lnSpc>
                <a:spcPct val="115000"/>
              </a:lnSpc>
              <a:spcBef>
                <a:spcPts val="600"/>
              </a:spcBef>
              <a:buClr>
                <a:srgbClr val="0B5394"/>
              </a:buClr>
              <a:buSzPts val="2900"/>
              <a:buChar char="●"/>
            </a:pPr>
            <a:r>
              <a:rPr lang="en-US">
                <a:latin typeface="Poppins"/>
                <a:ea typeface="Poppins"/>
                <a:cs typeface="Poppins"/>
                <a:sym typeface="Poppins"/>
              </a:rPr>
              <a:t>Bien que des codes SH spécifiques pour les produits contenant du mercure n’aient pas été adoptés universellement, les pays peuvent ajouter des chiffres supplémentaires (par exemple 8 ou 10) aux codes cosmétiques généraux afin de suivre ces produits illicites spécifiques (</a:t>
            </a:r>
            <a:r>
              <a:rPr lang="en-US" u="sng">
                <a:solidFill>
                  <a:schemeClr val="hlink"/>
                </a:solidFill>
                <a:latin typeface="Poppins"/>
                <a:ea typeface="Poppins"/>
                <a:cs typeface="Poppins"/>
                <a:sym typeface="Poppins"/>
                <a:hlinkClick r:id="rId3"/>
              </a:rPr>
              <a:t>WCO Trade Tools</a:t>
            </a:r>
            <a:r>
              <a:rPr lang="en-US">
                <a:latin typeface="Poppins"/>
                <a:ea typeface="Poppins"/>
                <a:cs typeface="Poppins"/>
                <a:sym typeface="Poppins"/>
              </a:rPr>
              <a:t>)</a:t>
            </a:r>
            <a:endParaRPr sz="1050">
              <a:solidFill>
                <a:schemeClr val="dk1"/>
              </a:solidFill>
            </a:endParaRPr>
          </a:p>
          <a:p>
            <a:pPr marL="228600" indent="-206375" algn="just">
              <a:lnSpc>
                <a:spcPct val="115000"/>
              </a:lnSpc>
              <a:spcBef>
                <a:spcPts val="0"/>
              </a:spcBef>
              <a:buClr>
                <a:srgbClr val="0B5394"/>
              </a:buClr>
              <a:buSzPts val="2900"/>
              <a:buChar char="●"/>
            </a:pPr>
            <a:r>
              <a:rPr lang="en-US" b="1">
                <a:latin typeface="Poppins"/>
                <a:ea typeface="Poppins"/>
                <a:cs typeface="Poppins"/>
                <a:sym typeface="Poppins"/>
              </a:rPr>
              <a:t>Exemple de pratique nationale – Uruguay :</a:t>
            </a:r>
            <a:endParaRPr b="1">
              <a:latin typeface="Poppins"/>
              <a:ea typeface="Poppins"/>
              <a:cs typeface="Poppins"/>
              <a:sym typeface="Poppins"/>
            </a:endParaRPr>
          </a:p>
          <a:p>
            <a:pPr marL="457200" lvl="1" indent="-206375" algn="just">
              <a:lnSpc>
                <a:spcPct val="115000"/>
              </a:lnSpc>
              <a:spcBef>
                <a:spcPts val="0"/>
              </a:spcBef>
              <a:buSzPts val="2900"/>
              <a:buChar char="○"/>
            </a:pPr>
            <a:r>
              <a:rPr lang="en-US" sz="1500">
                <a:solidFill>
                  <a:srgbClr val="1F487C"/>
                </a:solidFill>
                <a:latin typeface="Poppins"/>
                <a:ea typeface="Poppins"/>
                <a:cs typeface="Poppins"/>
                <a:sym typeface="Poppins"/>
              </a:rPr>
              <a:t>Utilise des codes SH étendus pour des produits tels que les lampes fluorescentes, les lampes à vapeur de mercure et les thermomètres.</a:t>
            </a:r>
            <a:endParaRPr sz="1500">
              <a:solidFill>
                <a:srgbClr val="1F487C"/>
              </a:solidFill>
              <a:latin typeface="Poppins"/>
              <a:ea typeface="Poppins"/>
              <a:cs typeface="Poppins"/>
              <a:sym typeface="Poppins"/>
            </a:endParaRPr>
          </a:p>
          <a:p>
            <a:pPr marL="457200" lvl="1" indent="-206375" algn="just">
              <a:lnSpc>
                <a:spcPct val="115000"/>
              </a:lnSpc>
              <a:spcBef>
                <a:spcPts val="0"/>
              </a:spcBef>
              <a:buSzPts val="2900"/>
              <a:buChar char="○"/>
            </a:pPr>
            <a:r>
              <a:rPr lang="en-US" sz="1500">
                <a:solidFill>
                  <a:srgbClr val="1F487C"/>
                </a:solidFill>
                <a:latin typeface="Poppins"/>
                <a:ea typeface="Poppins"/>
                <a:cs typeface="Poppins"/>
                <a:sym typeface="Poppins"/>
              </a:rPr>
              <a:t>Démontre une capacité technique de suivi du mercure, bien que les sous-positions spécifiques au mercure ne soient pas universelles.</a:t>
            </a:r>
            <a:endParaRPr sz="1500">
              <a:solidFill>
                <a:srgbClr val="1F487C"/>
              </a:solidFill>
              <a:latin typeface="Poppins"/>
              <a:ea typeface="Poppins"/>
              <a:cs typeface="Poppins"/>
              <a:sym typeface="Poppins"/>
            </a:endParaRPr>
          </a:p>
          <a:p>
            <a:pPr marL="228600" indent="-209550">
              <a:lnSpc>
                <a:spcPct val="115000"/>
              </a:lnSpc>
              <a:spcBef>
                <a:spcPts val="0"/>
              </a:spcBef>
              <a:buClr>
                <a:srgbClr val="0B5394"/>
              </a:buClr>
              <a:buSzPts val="3000"/>
              <a:buFont typeface="Poppins"/>
              <a:buChar char="●"/>
            </a:pPr>
            <a:r>
              <a:rPr lang="en-US" b="1">
                <a:latin typeface="Poppins"/>
                <a:ea typeface="Poppins"/>
                <a:cs typeface="Poppins"/>
                <a:sym typeface="Poppins"/>
              </a:rPr>
              <a:t>Contexte international : </a:t>
            </a:r>
            <a:endParaRPr b="1">
              <a:latin typeface="Poppins"/>
              <a:ea typeface="Poppins"/>
              <a:cs typeface="Poppins"/>
              <a:sym typeface="Poppins"/>
            </a:endParaRPr>
          </a:p>
          <a:p>
            <a:pPr marL="457200" lvl="1" indent="-209550">
              <a:lnSpc>
                <a:spcPct val="115000"/>
              </a:lnSpc>
              <a:spcBef>
                <a:spcPts val="0"/>
              </a:spcBef>
              <a:buClr>
                <a:srgbClr val="0B5394"/>
              </a:buClr>
              <a:buSzPts val="3000"/>
              <a:buFont typeface="Poppins"/>
              <a:buChar char="○"/>
            </a:pPr>
            <a:r>
              <a:rPr lang="en-US" sz="1500">
                <a:solidFill>
                  <a:srgbClr val="1F487C"/>
                </a:solidFill>
                <a:latin typeface="Poppins"/>
                <a:ea typeface="Poppins"/>
                <a:cs typeface="Poppins"/>
                <a:sym typeface="Poppins"/>
              </a:rPr>
              <a:t>La Convention de Minamata encourage le développement volontaire de codes SH pour les produits contenant du mercure figurant à l’Annexe A.</a:t>
            </a:r>
            <a:endParaRPr sz="1500">
              <a:solidFill>
                <a:srgbClr val="1F487C"/>
              </a:solidFill>
              <a:latin typeface="Poppins"/>
              <a:ea typeface="Poppins"/>
              <a:cs typeface="Poppins"/>
              <a:sym typeface="Poppins"/>
            </a:endParaRPr>
          </a:p>
          <a:p>
            <a:pPr marL="228600" indent="-209550">
              <a:lnSpc>
                <a:spcPct val="115000"/>
              </a:lnSpc>
              <a:spcBef>
                <a:spcPts val="0"/>
              </a:spcBef>
              <a:buClr>
                <a:srgbClr val="0B5394"/>
              </a:buClr>
              <a:buSzPts val="3000"/>
              <a:buFont typeface="Poppins"/>
              <a:buChar char="●"/>
            </a:pPr>
            <a:r>
              <a:rPr lang="en-US">
                <a:latin typeface="Poppins"/>
                <a:ea typeface="Poppins"/>
                <a:cs typeface="Poppins"/>
                <a:sym typeface="Poppins"/>
              </a:rPr>
              <a:t>Les codes SH étendus réduisent l’ambiguïté, améliorent la conformité, permettent une politique commerciale plus intelligente et facilitent le commerce transfrontalier tant pour les gouvernements que pour les entreprises.</a:t>
            </a:r>
            <a:endParaRPr>
              <a:latin typeface="Poppins"/>
              <a:ea typeface="Poppins"/>
              <a:cs typeface="Poppins"/>
              <a:sym typeface="Poppins"/>
            </a:endParaRPr>
          </a:p>
        </p:txBody>
      </p:sp>
      <p:sp>
        <p:nvSpPr>
          <p:cNvPr id="251" name="Google Shape;251;g392e7a4467f_0_233"/>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52" name="Google Shape;252;g392e7a4467f_0_233"/>
          <p:cNvSpPr/>
          <p:nvPr/>
        </p:nvSpPr>
        <p:spPr>
          <a:xfrm>
            <a:off x="8191887" y="-3662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53" name="Google Shape;253;g392e7a4467f_0_233"/>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54" name="Google Shape;254;g392e7a4467f_0_233"/>
          <p:cNvSpPr/>
          <p:nvPr/>
        </p:nvSpPr>
        <p:spPr>
          <a:xfrm>
            <a:off x="8549392" y="3108721"/>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 descr="$PPTXTitle"/>
          <p:cNvSpPr txBox="1">
            <a:spLocks noGrp="1"/>
          </p:cNvSpPr>
          <p:nvPr>
            <p:ph type="title"/>
          </p:nvPr>
        </p:nvSpPr>
        <p:spPr>
          <a:xfrm>
            <a:off x="212438" y="194238"/>
            <a:ext cx="8423400" cy="1027461"/>
          </a:xfrm>
          <a:prstGeom prst="rect">
            <a:avLst/>
          </a:prstGeom>
          <a:noFill/>
          <a:ln>
            <a:noFill/>
          </a:ln>
        </p:spPr>
        <p:txBody>
          <a:bodyPr spcFirstLastPara="1" wrap="square" lIns="0" tIns="6350" rIns="0" bIns="0" anchor="t" anchorCtr="0">
            <a:spAutoFit/>
          </a:bodyPr>
          <a:lstStyle/>
          <a:p>
            <a:pPr>
              <a:lnSpc>
                <a:spcPct val="115000"/>
              </a:lnSpc>
              <a:spcBef>
                <a:spcPts val="600"/>
              </a:spcBef>
              <a:spcAft>
                <a:spcPts val="600"/>
              </a:spcAft>
              <a:buSzPts val="1100"/>
            </a:pPr>
            <a:r>
              <a:rPr lang="en-US" sz="2450" b="1">
                <a:solidFill>
                  <a:srgbClr val="1F487C"/>
                </a:solidFill>
                <a:latin typeface="Poppins"/>
                <a:ea typeface="Poppins"/>
                <a:cs typeface="Poppins"/>
                <a:sym typeface="Poppins"/>
              </a:rPr>
              <a:t>Importance de Tester les Produits Éclaircissants de la Peau (SLP) et les Cosmétiques pour le Mercure</a:t>
            </a:r>
            <a:endParaRPr sz="2450" b="1">
              <a:solidFill>
                <a:srgbClr val="1F487C"/>
              </a:solidFill>
              <a:latin typeface="Poppins"/>
              <a:ea typeface="Poppins"/>
              <a:cs typeface="Poppins"/>
              <a:sym typeface="Poppins"/>
            </a:endParaRPr>
          </a:p>
        </p:txBody>
      </p:sp>
      <p:grpSp>
        <p:nvGrpSpPr>
          <p:cNvPr id="260" name="Google Shape;260;p7"/>
          <p:cNvGrpSpPr/>
          <p:nvPr/>
        </p:nvGrpSpPr>
        <p:grpSpPr>
          <a:xfrm>
            <a:off x="0" y="3717163"/>
            <a:ext cx="3659882" cy="1426528"/>
            <a:chOff x="0" y="7434326"/>
            <a:chExt cx="7319764" cy="2853055"/>
          </a:xfrm>
        </p:grpSpPr>
        <p:sp>
          <p:nvSpPr>
            <p:cNvPr id="261" name="Google Shape;261;p7"/>
            <p:cNvSpPr/>
            <p:nvPr/>
          </p:nvSpPr>
          <p:spPr>
            <a:xfrm>
              <a:off x="353180" y="8702167"/>
              <a:ext cx="6966584" cy="1584960"/>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262" name="Google Shape;262;p7"/>
            <p:cNvSpPr/>
            <p:nvPr/>
          </p:nvSpPr>
          <p:spPr>
            <a:xfrm>
              <a:off x="0" y="7434326"/>
              <a:ext cx="2552065" cy="2853055"/>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263" name="Google Shape;263;p7"/>
          <p:cNvSpPr txBox="1">
            <a:spLocks noGrp="1"/>
          </p:cNvSpPr>
          <p:nvPr>
            <p:ph type="body" idx="1"/>
          </p:nvPr>
        </p:nvSpPr>
        <p:spPr>
          <a:xfrm>
            <a:off x="744162" y="1345307"/>
            <a:ext cx="7655700" cy="4647683"/>
          </a:xfrm>
          <a:prstGeom prst="rect">
            <a:avLst/>
          </a:prstGeom>
          <a:noFill/>
          <a:ln>
            <a:noFill/>
          </a:ln>
        </p:spPr>
        <p:txBody>
          <a:bodyPr spcFirstLastPara="1" wrap="square" lIns="0" tIns="6350" rIns="0" bIns="0" anchor="t" anchorCtr="0">
            <a:spAutoFit/>
          </a:bodyPr>
          <a:lstStyle/>
          <a:p>
            <a:pPr marL="228600" indent="-206375">
              <a:lnSpc>
                <a:spcPct val="115000"/>
              </a:lnSpc>
              <a:spcBef>
                <a:spcPts val="600"/>
              </a:spcBef>
              <a:buClr>
                <a:srgbClr val="1F487C"/>
              </a:buClr>
              <a:buSzPts val="2900"/>
              <a:buFont typeface="Times New Roman"/>
              <a:buChar char="●"/>
            </a:pPr>
            <a:r>
              <a:rPr lang="en-US" b="1">
                <a:latin typeface="Poppins"/>
                <a:ea typeface="Poppins"/>
                <a:cs typeface="Poppins"/>
                <a:sym typeface="Poppins"/>
              </a:rPr>
              <a:t>Manque de Transparence des Ingrédients : </a:t>
            </a:r>
            <a:r>
              <a:rPr lang="en-US">
                <a:latin typeface="Poppins"/>
                <a:ea typeface="Poppins"/>
                <a:cs typeface="Poppins"/>
                <a:sym typeface="Poppins"/>
              </a:rPr>
              <a:t>le mercure n’est souvent pas indiqué sur les étiquettes des produits ou les ingrédients sont écrits dans différentes langues, rendant difficile pour les consommateurs, les régulateurs et les autorités sanitaires d’identifier les produits dangereux uniquement à partir de l’emballage.</a:t>
            </a:r>
            <a:endParaRPr>
              <a:latin typeface="Poppins"/>
              <a:ea typeface="Poppins"/>
              <a:cs typeface="Poppins"/>
              <a:sym typeface="Poppins"/>
            </a:endParaRPr>
          </a:p>
          <a:p>
            <a:pPr marL="228600" indent="0">
              <a:lnSpc>
                <a:spcPct val="115000"/>
              </a:lnSpc>
              <a:spcBef>
                <a:spcPts val="600"/>
              </a:spcBef>
              <a:buNone/>
            </a:pPr>
            <a:endParaRPr>
              <a:latin typeface="Poppins"/>
              <a:ea typeface="Poppins"/>
              <a:cs typeface="Poppins"/>
              <a:sym typeface="Poppins"/>
            </a:endParaRPr>
          </a:p>
          <a:p>
            <a:pPr marL="228600" indent="-206375">
              <a:lnSpc>
                <a:spcPct val="115000"/>
              </a:lnSpc>
              <a:spcBef>
                <a:spcPts val="600"/>
              </a:spcBef>
              <a:buClr>
                <a:srgbClr val="1F487C"/>
              </a:buClr>
              <a:buSzPts val="2900"/>
              <a:buFont typeface="Times New Roman"/>
              <a:buChar char="●"/>
            </a:pPr>
            <a:r>
              <a:rPr lang="en-US" b="1">
                <a:latin typeface="Poppins"/>
                <a:ea typeface="Poppins"/>
                <a:cs typeface="Poppins"/>
                <a:sym typeface="Poppins"/>
              </a:rPr>
              <a:t>Capacité de Test Limitée aux Frontières : </a:t>
            </a:r>
            <a:r>
              <a:rPr lang="en-US">
                <a:latin typeface="Poppins"/>
                <a:ea typeface="Poppins"/>
                <a:cs typeface="Poppins"/>
                <a:sym typeface="Poppins"/>
              </a:rPr>
              <a:t>de nombreuses administrations douanières manquent d’équipements, d’expertise ou de ressources pour tester systématiquement les produits cosmétiques pour le mercure, ce qui permet à des articles dangereux d’entrer sur le marché sans être détectés.</a:t>
            </a:r>
            <a:endParaRPr>
              <a:latin typeface="Poppins"/>
              <a:ea typeface="Poppins"/>
              <a:cs typeface="Poppins"/>
              <a:sym typeface="Poppins"/>
            </a:endParaRPr>
          </a:p>
          <a:p>
            <a:pPr marL="229870" marR="375603" indent="-159067">
              <a:lnSpc>
                <a:spcPct val="114999"/>
              </a:lnSpc>
              <a:spcBef>
                <a:spcPts val="2070"/>
              </a:spcBef>
              <a:buSzPts val="1400"/>
              <a:buFont typeface="Poppins"/>
              <a:buChar char="●"/>
            </a:pPr>
            <a:endParaRPr b="1">
              <a:latin typeface="Poppins"/>
              <a:ea typeface="Poppins"/>
              <a:cs typeface="Poppins"/>
              <a:sym typeface="Poppins"/>
            </a:endParaRPr>
          </a:p>
        </p:txBody>
      </p:sp>
      <p:sp>
        <p:nvSpPr>
          <p:cNvPr id="264" name="Google Shape;264;p7"/>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65" name="Google Shape;265;p7"/>
          <p:cNvSpPr/>
          <p:nvPr/>
        </p:nvSpPr>
        <p:spPr>
          <a:xfrm>
            <a:off x="8399843" y="-26090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66" name="Google Shape;266;p7"/>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67" name="Google Shape;267;p7"/>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8"/>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273" name="Google Shape;273;p8"/>
          <p:cNvSpPr/>
          <p:nvPr/>
        </p:nvSpPr>
        <p:spPr>
          <a:xfrm>
            <a:off x="0" y="4132453"/>
            <a:ext cx="1417320" cy="1011238"/>
          </a:xfrm>
          <a:custGeom>
            <a:avLst/>
            <a:gdLst/>
            <a:ahLst/>
            <a:cxnLst/>
            <a:rect l="l" t="t" r="r" b="b"/>
            <a:pathLst>
              <a:path w="2834640" h="2022475" extrusionOk="0">
                <a:moveTo>
                  <a:pt x="1666748" y="0"/>
                </a:moveTo>
                <a:lnTo>
                  <a:pt x="548932" y="0"/>
                </a:lnTo>
                <a:lnTo>
                  <a:pt x="0" y="950849"/>
                </a:lnTo>
                <a:lnTo>
                  <a:pt x="0" y="2022094"/>
                </a:lnTo>
                <a:lnTo>
                  <a:pt x="2834068" y="2022094"/>
                </a:lnTo>
                <a:lnTo>
                  <a:pt x="1666748"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sp>
        <p:nvSpPr>
          <p:cNvPr id="274" name="Google Shape;274;p8"/>
          <p:cNvSpPr txBox="1"/>
          <p:nvPr/>
        </p:nvSpPr>
        <p:spPr>
          <a:xfrm>
            <a:off x="172725" y="1069013"/>
            <a:ext cx="8798550" cy="3032625"/>
          </a:xfrm>
          <a:prstGeom prst="rect">
            <a:avLst/>
          </a:prstGeom>
          <a:noFill/>
          <a:ln>
            <a:noFill/>
          </a:ln>
        </p:spPr>
        <p:txBody>
          <a:bodyPr spcFirstLastPara="1" wrap="square" lIns="0" tIns="6350" rIns="0" bIns="0" anchor="t" anchorCtr="0">
            <a:spAutoFit/>
          </a:bodyPr>
          <a:lstStyle/>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Fluorescence X (</a:t>
            </a:r>
            <a:r>
              <a:rPr lang="en-US" sz="1900" b="1">
                <a:solidFill>
                  <a:srgbClr val="1F487C"/>
                </a:solidFill>
                <a:latin typeface="Poppins"/>
                <a:ea typeface="Poppins"/>
                <a:cs typeface="Poppins"/>
                <a:sym typeface="Poppins"/>
              </a:rPr>
              <a:t>XRF</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Analyseur direct de mercure (</a:t>
            </a:r>
            <a:r>
              <a:rPr lang="en-US" sz="1900" b="1">
                <a:solidFill>
                  <a:srgbClr val="1F487C"/>
                </a:solidFill>
                <a:latin typeface="Poppins"/>
                <a:ea typeface="Poppins"/>
                <a:cs typeface="Poppins"/>
                <a:sym typeface="Poppins"/>
              </a:rPr>
              <a:t>DMA</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Spectrométrie de masse à plasma à couplage inductif (</a:t>
            </a:r>
            <a:r>
              <a:rPr lang="en-US" sz="1900" b="1">
                <a:solidFill>
                  <a:srgbClr val="1F487C"/>
                </a:solidFill>
                <a:latin typeface="Poppins"/>
                <a:ea typeface="Poppins"/>
                <a:cs typeface="Poppins"/>
                <a:sym typeface="Poppins"/>
              </a:rPr>
              <a:t>ICP-MS</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Spectrométrie d’émission optique à plasma à couplage inductif (</a:t>
            </a:r>
            <a:r>
              <a:rPr lang="en-US" sz="1900" b="1">
                <a:solidFill>
                  <a:srgbClr val="1F487C"/>
                </a:solidFill>
                <a:latin typeface="Poppins"/>
                <a:ea typeface="Poppins"/>
                <a:cs typeface="Poppins"/>
                <a:sym typeface="Poppins"/>
              </a:rPr>
              <a:t>ICP-OES</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Spectroscopie d’absorption atomique par vapeur froide (</a:t>
            </a:r>
            <a:r>
              <a:rPr lang="en-US" sz="1900" b="1">
                <a:solidFill>
                  <a:srgbClr val="1F487C"/>
                </a:solidFill>
                <a:latin typeface="Poppins"/>
                <a:ea typeface="Poppins"/>
                <a:cs typeface="Poppins"/>
                <a:sym typeface="Poppins"/>
              </a:rPr>
              <a:t>CVAAS</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Spectroscopie de fluorescence atomique par vapeur froide (</a:t>
            </a:r>
            <a:r>
              <a:rPr lang="en-US" sz="1900" b="1">
                <a:solidFill>
                  <a:srgbClr val="1F487C"/>
                </a:solidFill>
                <a:latin typeface="Poppins"/>
                <a:ea typeface="Poppins"/>
                <a:cs typeface="Poppins"/>
                <a:sym typeface="Poppins"/>
              </a:rPr>
              <a:t>CVAFS</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Spectroscopie d’absorption atomique (</a:t>
            </a:r>
            <a:r>
              <a:rPr lang="en-US" sz="1900" b="1">
                <a:solidFill>
                  <a:srgbClr val="1F487C"/>
                </a:solidFill>
                <a:latin typeface="Poppins"/>
                <a:ea typeface="Poppins"/>
                <a:cs typeface="Poppins"/>
                <a:sym typeface="Poppins"/>
              </a:rPr>
              <a:t>AAS</a:t>
            </a:r>
            <a:r>
              <a:rPr lang="en-US" sz="1900">
                <a:solidFill>
                  <a:srgbClr val="1F487C"/>
                </a:solidFill>
                <a:latin typeface="Poppins"/>
                <a:ea typeface="Poppins"/>
                <a:cs typeface="Poppins"/>
                <a:sym typeface="Poppins"/>
              </a:rPr>
              <a:t>)</a:t>
            </a:r>
            <a:endParaRPr sz="1900">
              <a:solidFill>
                <a:srgbClr val="1F487C"/>
              </a:solidFill>
              <a:latin typeface="Poppins"/>
              <a:ea typeface="Poppins"/>
              <a:cs typeface="Poppins"/>
              <a:sym typeface="Poppins"/>
            </a:endParaRPr>
          </a:p>
          <a:p>
            <a:pPr marL="228600" indent="-234950">
              <a:lnSpc>
                <a:spcPct val="115000"/>
              </a:lnSpc>
              <a:buClr>
                <a:srgbClr val="1F487C"/>
              </a:buClr>
              <a:buSzPts val="3800"/>
              <a:buFont typeface="Poppins"/>
              <a:buChar char="●"/>
            </a:pPr>
            <a:r>
              <a:rPr lang="en-US" sz="1900">
                <a:solidFill>
                  <a:srgbClr val="1F487C"/>
                </a:solidFill>
                <a:latin typeface="Poppins"/>
                <a:ea typeface="Poppins"/>
                <a:cs typeface="Poppins"/>
                <a:sym typeface="Poppins"/>
              </a:rPr>
              <a:t>Kits de test disponibles dans le commerce</a:t>
            </a:r>
            <a:endParaRPr sz="1900">
              <a:solidFill>
                <a:srgbClr val="1F487C"/>
              </a:solidFill>
              <a:latin typeface="Poppins"/>
              <a:ea typeface="Poppins"/>
              <a:cs typeface="Poppins"/>
              <a:sym typeface="Poppins"/>
            </a:endParaRPr>
          </a:p>
        </p:txBody>
      </p:sp>
      <p:sp>
        <p:nvSpPr>
          <p:cNvPr id="275" name="Google Shape;275;p8" descr="$PPTXTitle"/>
          <p:cNvSpPr txBox="1">
            <a:spLocks noGrp="1"/>
          </p:cNvSpPr>
          <p:nvPr>
            <p:ph type="title"/>
          </p:nvPr>
        </p:nvSpPr>
        <p:spPr>
          <a:xfrm>
            <a:off x="628052" y="353771"/>
            <a:ext cx="7887900" cy="1045158"/>
          </a:xfrm>
          <a:prstGeom prst="rect">
            <a:avLst/>
          </a:prstGeom>
          <a:noFill/>
          <a:ln>
            <a:noFill/>
          </a:ln>
        </p:spPr>
        <p:txBody>
          <a:bodyPr spcFirstLastPara="1" wrap="square" lIns="0" tIns="6350" rIns="0" bIns="0" anchor="t" anchorCtr="0">
            <a:spAutoFit/>
          </a:bodyPr>
          <a:lstStyle/>
          <a:p>
            <a:pPr>
              <a:lnSpc>
                <a:spcPct val="115000"/>
              </a:lnSpc>
              <a:spcBef>
                <a:spcPts val="600"/>
              </a:spcBef>
              <a:spcAft>
                <a:spcPts val="600"/>
              </a:spcAft>
              <a:buSzPts val="1100"/>
            </a:pPr>
            <a:r>
              <a:rPr lang="en-US" sz="2500" b="1">
                <a:solidFill>
                  <a:srgbClr val="1F487C"/>
                </a:solidFill>
                <a:latin typeface="Poppins"/>
                <a:ea typeface="Poppins"/>
                <a:cs typeface="Poppins"/>
                <a:sym typeface="Poppins"/>
              </a:rPr>
              <a:t>Instruments couramment utilisés pour les tests :</a:t>
            </a:r>
            <a:endParaRPr sz="2500" b="1">
              <a:solidFill>
                <a:srgbClr val="1F487C"/>
              </a:solidFill>
              <a:latin typeface="Poppins"/>
              <a:ea typeface="Poppins"/>
              <a:cs typeface="Poppins"/>
              <a:sym typeface="Poppins"/>
            </a:endParaRPr>
          </a:p>
        </p:txBody>
      </p:sp>
      <p:sp>
        <p:nvSpPr>
          <p:cNvPr id="276" name="Google Shape;276;p8"/>
          <p:cNvSpPr/>
          <p:nvPr/>
        </p:nvSpPr>
        <p:spPr>
          <a:xfrm>
            <a:off x="7905624" y="0"/>
            <a:ext cx="1238568" cy="1524953"/>
          </a:xfrm>
          <a:custGeom>
            <a:avLst/>
            <a:gdLst/>
            <a:ahLst/>
            <a:cxnLst/>
            <a:rect l="l" t="t" r="r" b="b"/>
            <a:pathLst>
              <a:path w="2477134" h="3049905" extrusionOk="0">
                <a:moveTo>
                  <a:pt x="1651000" y="2152777"/>
                </a:moveTo>
                <a:lnTo>
                  <a:pt x="1649691" y="2101888"/>
                </a:lnTo>
                <a:lnTo>
                  <a:pt x="1645818" y="2051748"/>
                </a:lnTo>
                <a:lnTo>
                  <a:pt x="1639443" y="2002421"/>
                </a:lnTo>
                <a:lnTo>
                  <a:pt x="1630641" y="1953983"/>
                </a:lnTo>
                <a:lnTo>
                  <a:pt x="1619491" y="1906524"/>
                </a:lnTo>
                <a:lnTo>
                  <a:pt x="1606042" y="1860118"/>
                </a:lnTo>
                <a:lnTo>
                  <a:pt x="1590382" y="1814830"/>
                </a:lnTo>
                <a:lnTo>
                  <a:pt x="1572564" y="1770735"/>
                </a:lnTo>
                <a:lnTo>
                  <a:pt x="1552676" y="1727923"/>
                </a:lnTo>
                <a:lnTo>
                  <a:pt x="1530769" y="1686458"/>
                </a:lnTo>
                <a:lnTo>
                  <a:pt x="1506931" y="1646415"/>
                </a:lnTo>
                <a:lnTo>
                  <a:pt x="1481226" y="1607883"/>
                </a:lnTo>
                <a:lnTo>
                  <a:pt x="1453705" y="1570926"/>
                </a:lnTo>
                <a:lnTo>
                  <a:pt x="1424470" y="1535620"/>
                </a:lnTo>
                <a:lnTo>
                  <a:pt x="1393558" y="1502041"/>
                </a:lnTo>
                <a:lnTo>
                  <a:pt x="1361071" y="1470266"/>
                </a:lnTo>
                <a:lnTo>
                  <a:pt x="1327048" y="1440370"/>
                </a:lnTo>
                <a:lnTo>
                  <a:pt x="1291577" y="1412443"/>
                </a:lnTo>
                <a:lnTo>
                  <a:pt x="1254721" y="1386535"/>
                </a:lnTo>
                <a:lnTo>
                  <a:pt x="1216558" y="1362735"/>
                </a:lnTo>
                <a:lnTo>
                  <a:pt x="1177150" y="1341120"/>
                </a:lnTo>
                <a:lnTo>
                  <a:pt x="1136573" y="1321777"/>
                </a:lnTo>
                <a:lnTo>
                  <a:pt x="1094892" y="1304747"/>
                </a:lnTo>
                <a:lnTo>
                  <a:pt x="1052169" y="1290142"/>
                </a:lnTo>
                <a:lnTo>
                  <a:pt x="1008481" y="1278026"/>
                </a:lnTo>
                <a:lnTo>
                  <a:pt x="963904" y="1268463"/>
                </a:lnTo>
                <a:lnTo>
                  <a:pt x="918502" y="1261541"/>
                </a:lnTo>
                <a:lnTo>
                  <a:pt x="872337" y="1257325"/>
                </a:lnTo>
                <a:lnTo>
                  <a:pt x="825500" y="1255903"/>
                </a:lnTo>
                <a:lnTo>
                  <a:pt x="778662" y="1257325"/>
                </a:lnTo>
                <a:lnTo>
                  <a:pt x="732510" y="1261541"/>
                </a:lnTo>
                <a:lnTo>
                  <a:pt x="687120" y="1268463"/>
                </a:lnTo>
                <a:lnTo>
                  <a:pt x="642543" y="1278026"/>
                </a:lnTo>
                <a:lnTo>
                  <a:pt x="598868" y="1290142"/>
                </a:lnTo>
                <a:lnTo>
                  <a:pt x="556145" y="1304747"/>
                </a:lnTo>
                <a:lnTo>
                  <a:pt x="514464" y="1321777"/>
                </a:lnTo>
                <a:lnTo>
                  <a:pt x="473887" y="1341120"/>
                </a:lnTo>
                <a:lnTo>
                  <a:pt x="434479" y="1362735"/>
                </a:lnTo>
                <a:lnTo>
                  <a:pt x="396316" y="1386535"/>
                </a:lnTo>
                <a:lnTo>
                  <a:pt x="359460" y="1412443"/>
                </a:lnTo>
                <a:lnTo>
                  <a:pt x="323989" y="1440370"/>
                </a:lnTo>
                <a:lnTo>
                  <a:pt x="289979" y="1470266"/>
                </a:lnTo>
                <a:lnTo>
                  <a:pt x="257479" y="1502041"/>
                </a:lnTo>
                <a:lnTo>
                  <a:pt x="226568" y="1535620"/>
                </a:lnTo>
                <a:lnTo>
                  <a:pt x="197319" y="1570926"/>
                </a:lnTo>
                <a:lnTo>
                  <a:pt x="169799" y="1607883"/>
                </a:lnTo>
                <a:lnTo>
                  <a:pt x="144094" y="1646415"/>
                </a:lnTo>
                <a:lnTo>
                  <a:pt x="120243" y="1686458"/>
                </a:lnTo>
                <a:lnTo>
                  <a:pt x="98336" y="1727923"/>
                </a:lnTo>
                <a:lnTo>
                  <a:pt x="78447" y="1770735"/>
                </a:lnTo>
                <a:lnTo>
                  <a:pt x="60629" y="1814830"/>
                </a:lnTo>
                <a:lnTo>
                  <a:pt x="44958" y="1860118"/>
                </a:lnTo>
                <a:lnTo>
                  <a:pt x="31508" y="1906524"/>
                </a:lnTo>
                <a:lnTo>
                  <a:pt x="20345" y="1953983"/>
                </a:lnTo>
                <a:lnTo>
                  <a:pt x="11544" y="2002421"/>
                </a:lnTo>
                <a:lnTo>
                  <a:pt x="5181" y="2051748"/>
                </a:lnTo>
                <a:lnTo>
                  <a:pt x="1295" y="2101888"/>
                </a:lnTo>
                <a:lnTo>
                  <a:pt x="0" y="2152777"/>
                </a:lnTo>
                <a:lnTo>
                  <a:pt x="1295" y="2203691"/>
                </a:lnTo>
                <a:lnTo>
                  <a:pt x="5181" y="2253843"/>
                </a:lnTo>
                <a:lnTo>
                  <a:pt x="11544" y="2303183"/>
                </a:lnTo>
                <a:lnTo>
                  <a:pt x="20345" y="2351621"/>
                </a:lnTo>
                <a:lnTo>
                  <a:pt x="31508" y="2399093"/>
                </a:lnTo>
                <a:lnTo>
                  <a:pt x="44958" y="2445512"/>
                </a:lnTo>
                <a:lnTo>
                  <a:pt x="60629" y="2490813"/>
                </a:lnTo>
                <a:lnTo>
                  <a:pt x="78447" y="2534907"/>
                </a:lnTo>
                <a:lnTo>
                  <a:pt x="98336" y="2577731"/>
                </a:lnTo>
                <a:lnTo>
                  <a:pt x="120243" y="2619197"/>
                </a:lnTo>
                <a:lnTo>
                  <a:pt x="144094" y="2659240"/>
                </a:lnTo>
                <a:lnTo>
                  <a:pt x="169799" y="2697784"/>
                </a:lnTo>
                <a:lnTo>
                  <a:pt x="197319" y="2734741"/>
                </a:lnTo>
                <a:lnTo>
                  <a:pt x="226568" y="2770060"/>
                </a:lnTo>
                <a:lnTo>
                  <a:pt x="257479" y="2803639"/>
                </a:lnTo>
                <a:lnTo>
                  <a:pt x="289979" y="2835414"/>
                </a:lnTo>
                <a:lnTo>
                  <a:pt x="323989" y="2865310"/>
                </a:lnTo>
                <a:lnTo>
                  <a:pt x="359460" y="2893250"/>
                </a:lnTo>
                <a:lnTo>
                  <a:pt x="396316" y="2919158"/>
                </a:lnTo>
                <a:lnTo>
                  <a:pt x="434479" y="2942945"/>
                </a:lnTo>
                <a:lnTo>
                  <a:pt x="473887" y="2964561"/>
                </a:lnTo>
                <a:lnTo>
                  <a:pt x="514464" y="2983915"/>
                </a:lnTo>
                <a:lnTo>
                  <a:pt x="556145" y="3000933"/>
                </a:lnTo>
                <a:lnTo>
                  <a:pt x="598868" y="3015551"/>
                </a:lnTo>
                <a:lnTo>
                  <a:pt x="642543" y="3027667"/>
                </a:lnTo>
                <a:lnTo>
                  <a:pt x="687120" y="3037230"/>
                </a:lnTo>
                <a:lnTo>
                  <a:pt x="732510" y="3044152"/>
                </a:lnTo>
                <a:lnTo>
                  <a:pt x="778662" y="3048368"/>
                </a:lnTo>
                <a:lnTo>
                  <a:pt x="825500" y="3049778"/>
                </a:lnTo>
                <a:lnTo>
                  <a:pt x="872337" y="3048368"/>
                </a:lnTo>
                <a:lnTo>
                  <a:pt x="918502" y="3044152"/>
                </a:lnTo>
                <a:lnTo>
                  <a:pt x="963904" y="3037230"/>
                </a:lnTo>
                <a:lnTo>
                  <a:pt x="1008481" y="3027667"/>
                </a:lnTo>
                <a:lnTo>
                  <a:pt x="1052169" y="3015551"/>
                </a:lnTo>
                <a:lnTo>
                  <a:pt x="1094892" y="3000933"/>
                </a:lnTo>
                <a:lnTo>
                  <a:pt x="1136573" y="2983915"/>
                </a:lnTo>
                <a:lnTo>
                  <a:pt x="1177150" y="2964561"/>
                </a:lnTo>
                <a:lnTo>
                  <a:pt x="1216558" y="2942945"/>
                </a:lnTo>
                <a:lnTo>
                  <a:pt x="1254721" y="2919158"/>
                </a:lnTo>
                <a:lnTo>
                  <a:pt x="1291577" y="2893250"/>
                </a:lnTo>
                <a:lnTo>
                  <a:pt x="1327048" y="2865310"/>
                </a:lnTo>
                <a:lnTo>
                  <a:pt x="1361071" y="2835414"/>
                </a:lnTo>
                <a:lnTo>
                  <a:pt x="1393558" y="2803639"/>
                </a:lnTo>
                <a:lnTo>
                  <a:pt x="1424470" y="2770060"/>
                </a:lnTo>
                <a:lnTo>
                  <a:pt x="1453705" y="2734741"/>
                </a:lnTo>
                <a:lnTo>
                  <a:pt x="1481226" y="2697784"/>
                </a:lnTo>
                <a:lnTo>
                  <a:pt x="1506931" y="2659240"/>
                </a:lnTo>
                <a:lnTo>
                  <a:pt x="1530769" y="2619197"/>
                </a:lnTo>
                <a:lnTo>
                  <a:pt x="1552676" y="2577731"/>
                </a:lnTo>
                <a:lnTo>
                  <a:pt x="1572564" y="2534907"/>
                </a:lnTo>
                <a:lnTo>
                  <a:pt x="1590382" y="2490813"/>
                </a:lnTo>
                <a:lnTo>
                  <a:pt x="1606042" y="2445512"/>
                </a:lnTo>
                <a:lnTo>
                  <a:pt x="1619491" y="2399093"/>
                </a:lnTo>
                <a:lnTo>
                  <a:pt x="1630641" y="2351621"/>
                </a:lnTo>
                <a:lnTo>
                  <a:pt x="1639443" y="2303183"/>
                </a:lnTo>
                <a:lnTo>
                  <a:pt x="1645818" y="2253843"/>
                </a:lnTo>
                <a:lnTo>
                  <a:pt x="1649691" y="2203691"/>
                </a:lnTo>
                <a:lnTo>
                  <a:pt x="1651000" y="2152777"/>
                </a:lnTo>
                <a:close/>
              </a:path>
              <a:path w="2477134" h="3049905" extrusionOk="0">
                <a:moveTo>
                  <a:pt x="2476754" y="0"/>
                </a:moveTo>
                <a:lnTo>
                  <a:pt x="658126" y="0"/>
                </a:lnTo>
                <a:lnTo>
                  <a:pt x="656348" y="8915"/>
                </a:lnTo>
                <a:lnTo>
                  <a:pt x="648830" y="55016"/>
                </a:lnTo>
                <a:lnTo>
                  <a:pt x="642937" y="101638"/>
                </a:lnTo>
                <a:lnTo>
                  <a:pt x="638683" y="148755"/>
                </a:lnTo>
                <a:lnTo>
                  <a:pt x="636117" y="196342"/>
                </a:lnTo>
                <a:lnTo>
                  <a:pt x="635254" y="244348"/>
                </a:lnTo>
                <a:lnTo>
                  <a:pt x="636117" y="292366"/>
                </a:lnTo>
                <a:lnTo>
                  <a:pt x="638683" y="339940"/>
                </a:lnTo>
                <a:lnTo>
                  <a:pt x="642937" y="387045"/>
                </a:lnTo>
                <a:lnTo>
                  <a:pt x="648830" y="433666"/>
                </a:lnTo>
                <a:lnTo>
                  <a:pt x="656348" y="479755"/>
                </a:lnTo>
                <a:lnTo>
                  <a:pt x="665454" y="525297"/>
                </a:lnTo>
                <a:lnTo>
                  <a:pt x="676122" y="570242"/>
                </a:lnTo>
                <a:lnTo>
                  <a:pt x="688314" y="614591"/>
                </a:lnTo>
                <a:lnTo>
                  <a:pt x="702017" y="658291"/>
                </a:lnTo>
                <a:lnTo>
                  <a:pt x="717181" y="701319"/>
                </a:lnTo>
                <a:lnTo>
                  <a:pt x="733793" y="743648"/>
                </a:lnTo>
                <a:lnTo>
                  <a:pt x="751814" y="785241"/>
                </a:lnTo>
                <a:lnTo>
                  <a:pt x="771220" y="826071"/>
                </a:lnTo>
                <a:lnTo>
                  <a:pt x="791984" y="866114"/>
                </a:lnTo>
                <a:lnTo>
                  <a:pt x="814057" y="905332"/>
                </a:lnTo>
                <a:lnTo>
                  <a:pt x="837438" y="943711"/>
                </a:lnTo>
                <a:lnTo>
                  <a:pt x="862076" y="981202"/>
                </a:lnTo>
                <a:lnTo>
                  <a:pt x="887945" y="1017790"/>
                </a:lnTo>
                <a:lnTo>
                  <a:pt x="915022" y="1053439"/>
                </a:lnTo>
                <a:lnTo>
                  <a:pt x="943267" y="1088123"/>
                </a:lnTo>
                <a:lnTo>
                  <a:pt x="972667" y="1121803"/>
                </a:lnTo>
                <a:lnTo>
                  <a:pt x="1003185" y="1154455"/>
                </a:lnTo>
                <a:lnTo>
                  <a:pt x="1034783" y="1186053"/>
                </a:lnTo>
                <a:lnTo>
                  <a:pt x="1067447" y="1216571"/>
                </a:lnTo>
                <a:lnTo>
                  <a:pt x="1101128" y="1245958"/>
                </a:lnTo>
                <a:lnTo>
                  <a:pt x="1135811" y="1274216"/>
                </a:lnTo>
                <a:lnTo>
                  <a:pt x="1171460" y="1301292"/>
                </a:lnTo>
                <a:lnTo>
                  <a:pt x="1208049" y="1327162"/>
                </a:lnTo>
                <a:lnTo>
                  <a:pt x="1245552" y="1351800"/>
                </a:lnTo>
                <a:lnTo>
                  <a:pt x="1283931" y="1375168"/>
                </a:lnTo>
                <a:lnTo>
                  <a:pt x="1323149" y="1397254"/>
                </a:lnTo>
                <a:lnTo>
                  <a:pt x="1363205" y="1418005"/>
                </a:lnTo>
                <a:lnTo>
                  <a:pt x="1404035" y="1437411"/>
                </a:lnTo>
                <a:lnTo>
                  <a:pt x="1445641" y="1455432"/>
                </a:lnTo>
                <a:lnTo>
                  <a:pt x="1487970" y="1472044"/>
                </a:lnTo>
                <a:lnTo>
                  <a:pt x="1530997" y="1487208"/>
                </a:lnTo>
                <a:lnTo>
                  <a:pt x="1574711" y="1500911"/>
                </a:lnTo>
                <a:lnTo>
                  <a:pt x="1619059" y="1513103"/>
                </a:lnTo>
                <a:lnTo>
                  <a:pt x="1664017" y="1523771"/>
                </a:lnTo>
                <a:lnTo>
                  <a:pt x="1709559" y="1532877"/>
                </a:lnTo>
                <a:lnTo>
                  <a:pt x="1755660" y="1540395"/>
                </a:lnTo>
                <a:lnTo>
                  <a:pt x="1802282" y="1546288"/>
                </a:lnTo>
                <a:lnTo>
                  <a:pt x="1849399" y="1550543"/>
                </a:lnTo>
                <a:lnTo>
                  <a:pt x="1896986" y="1553108"/>
                </a:lnTo>
                <a:lnTo>
                  <a:pt x="1945005" y="1553972"/>
                </a:lnTo>
                <a:lnTo>
                  <a:pt x="1993011" y="1553108"/>
                </a:lnTo>
                <a:lnTo>
                  <a:pt x="2040585" y="1550543"/>
                </a:lnTo>
                <a:lnTo>
                  <a:pt x="2087689" y="1546288"/>
                </a:lnTo>
                <a:lnTo>
                  <a:pt x="2134311" y="1540395"/>
                </a:lnTo>
                <a:lnTo>
                  <a:pt x="2180399" y="1532877"/>
                </a:lnTo>
                <a:lnTo>
                  <a:pt x="2225941" y="1523771"/>
                </a:lnTo>
                <a:lnTo>
                  <a:pt x="2270887" y="1513103"/>
                </a:lnTo>
                <a:lnTo>
                  <a:pt x="2315235" y="1500911"/>
                </a:lnTo>
                <a:lnTo>
                  <a:pt x="2358936" y="1487208"/>
                </a:lnTo>
                <a:lnTo>
                  <a:pt x="2401963" y="1472044"/>
                </a:lnTo>
                <a:lnTo>
                  <a:pt x="2444292" y="1455432"/>
                </a:lnTo>
                <a:lnTo>
                  <a:pt x="2476754" y="1441373"/>
                </a:lnTo>
                <a:lnTo>
                  <a:pt x="247675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77" name="Google Shape;277;p8"/>
          <p:cNvSpPr/>
          <p:nvPr/>
        </p:nvSpPr>
        <p:spPr>
          <a:xfrm>
            <a:off x="0" y="2605342"/>
            <a:ext cx="684848" cy="1309688"/>
          </a:xfrm>
          <a:custGeom>
            <a:avLst/>
            <a:gdLst/>
            <a:ahLst/>
            <a:cxnLst/>
            <a:rect l="l" t="t" r="r" b="b"/>
            <a:pathLst>
              <a:path w="1369695" h="2619375" extrusionOk="0">
                <a:moveTo>
                  <a:pt x="59834" y="0"/>
                </a:moveTo>
                <a:lnTo>
                  <a:pt x="11821" y="863"/>
                </a:lnTo>
                <a:lnTo>
                  <a:pt x="0" y="1502"/>
                </a:lnTo>
                <a:lnTo>
                  <a:pt x="0" y="2617872"/>
                </a:lnTo>
                <a:lnTo>
                  <a:pt x="11821" y="2618511"/>
                </a:lnTo>
                <a:lnTo>
                  <a:pt x="59834" y="2619374"/>
                </a:lnTo>
                <a:lnTo>
                  <a:pt x="107848" y="2618511"/>
                </a:lnTo>
                <a:lnTo>
                  <a:pt x="155427" y="2615939"/>
                </a:lnTo>
                <a:lnTo>
                  <a:pt x="202540" y="2611690"/>
                </a:lnTo>
                <a:lnTo>
                  <a:pt x="249159" y="2605791"/>
                </a:lnTo>
                <a:lnTo>
                  <a:pt x="295255" y="2598274"/>
                </a:lnTo>
                <a:lnTo>
                  <a:pt x="340796" y="2589167"/>
                </a:lnTo>
                <a:lnTo>
                  <a:pt x="385754" y="2578500"/>
                </a:lnTo>
                <a:lnTo>
                  <a:pt x="430100" y="2566304"/>
                </a:lnTo>
                <a:lnTo>
                  <a:pt x="473803" y="2552606"/>
                </a:lnTo>
                <a:lnTo>
                  <a:pt x="516834" y="2537437"/>
                </a:lnTo>
                <a:lnTo>
                  <a:pt x="559163" y="2520827"/>
                </a:lnTo>
                <a:lnTo>
                  <a:pt x="600761" y="2502805"/>
                </a:lnTo>
                <a:lnTo>
                  <a:pt x="641598" y="2483401"/>
                </a:lnTo>
                <a:lnTo>
                  <a:pt x="681645" y="2462644"/>
                </a:lnTo>
                <a:lnTo>
                  <a:pt x="720872" y="2440563"/>
                </a:lnTo>
                <a:lnTo>
                  <a:pt x="759249" y="2417189"/>
                </a:lnTo>
                <a:lnTo>
                  <a:pt x="796747" y="2392551"/>
                </a:lnTo>
                <a:lnTo>
                  <a:pt x="833336" y="2366679"/>
                </a:lnTo>
                <a:lnTo>
                  <a:pt x="868987" y="2339602"/>
                </a:lnTo>
                <a:lnTo>
                  <a:pt x="903670" y="2311350"/>
                </a:lnTo>
                <a:lnTo>
                  <a:pt x="937355" y="2281951"/>
                </a:lnTo>
                <a:lnTo>
                  <a:pt x="970013" y="2251437"/>
                </a:lnTo>
                <a:lnTo>
                  <a:pt x="1001614" y="2219837"/>
                </a:lnTo>
                <a:lnTo>
                  <a:pt x="1032129" y="2187179"/>
                </a:lnTo>
                <a:lnTo>
                  <a:pt x="1061527" y="2153494"/>
                </a:lnTo>
                <a:lnTo>
                  <a:pt x="1089781" y="2118812"/>
                </a:lnTo>
                <a:lnTo>
                  <a:pt x="1116859" y="2083161"/>
                </a:lnTo>
                <a:lnTo>
                  <a:pt x="1142732" y="2046572"/>
                </a:lnTo>
                <a:lnTo>
                  <a:pt x="1167371" y="2009074"/>
                </a:lnTo>
                <a:lnTo>
                  <a:pt x="1190746" y="1970696"/>
                </a:lnTo>
                <a:lnTo>
                  <a:pt x="1212827" y="1931469"/>
                </a:lnTo>
                <a:lnTo>
                  <a:pt x="1233585" y="1891421"/>
                </a:lnTo>
                <a:lnTo>
                  <a:pt x="1252991" y="1850583"/>
                </a:lnTo>
                <a:lnTo>
                  <a:pt x="1271014" y="1808984"/>
                </a:lnTo>
                <a:lnTo>
                  <a:pt x="1287625" y="1766653"/>
                </a:lnTo>
                <a:lnTo>
                  <a:pt x="1302794" y="1723620"/>
                </a:lnTo>
                <a:lnTo>
                  <a:pt x="1316493" y="1679915"/>
                </a:lnTo>
                <a:lnTo>
                  <a:pt x="1328690" y="1635568"/>
                </a:lnTo>
                <a:lnTo>
                  <a:pt x="1339358" y="1590607"/>
                </a:lnTo>
                <a:lnTo>
                  <a:pt x="1348465" y="1545063"/>
                </a:lnTo>
                <a:lnTo>
                  <a:pt x="1355983" y="1498964"/>
                </a:lnTo>
                <a:lnTo>
                  <a:pt x="1361882" y="1452342"/>
                </a:lnTo>
                <a:lnTo>
                  <a:pt x="1366132" y="1405224"/>
                </a:lnTo>
                <a:lnTo>
                  <a:pt x="1368704" y="1357642"/>
                </a:lnTo>
                <a:lnTo>
                  <a:pt x="1369568" y="1309624"/>
                </a:lnTo>
                <a:lnTo>
                  <a:pt x="1368704" y="1261614"/>
                </a:lnTo>
                <a:lnTo>
                  <a:pt x="1366132" y="1214039"/>
                </a:lnTo>
                <a:lnTo>
                  <a:pt x="1361882" y="1166929"/>
                </a:lnTo>
                <a:lnTo>
                  <a:pt x="1355983" y="1120314"/>
                </a:lnTo>
                <a:lnTo>
                  <a:pt x="1348465" y="1074222"/>
                </a:lnTo>
                <a:lnTo>
                  <a:pt x="1339358" y="1028685"/>
                </a:lnTo>
                <a:lnTo>
                  <a:pt x="1328690" y="983730"/>
                </a:lnTo>
                <a:lnTo>
                  <a:pt x="1316493" y="939388"/>
                </a:lnTo>
                <a:lnTo>
                  <a:pt x="1302794" y="895689"/>
                </a:lnTo>
                <a:lnTo>
                  <a:pt x="1287625" y="852661"/>
                </a:lnTo>
                <a:lnTo>
                  <a:pt x="1271014" y="810336"/>
                </a:lnTo>
                <a:lnTo>
                  <a:pt x="1252991" y="768741"/>
                </a:lnTo>
                <a:lnTo>
                  <a:pt x="1233585" y="727907"/>
                </a:lnTo>
                <a:lnTo>
                  <a:pt x="1212827" y="687864"/>
                </a:lnTo>
                <a:lnTo>
                  <a:pt x="1190746" y="648640"/>
                </a:lnTo>
                <a:lnTo>
                  <a:pt x="1167371" y="610266"/>
                </a:lnTo>
                <a:lnTo>
                  <a:pt x="1142732" y="572771"/>
                </a:lnTo>
                <a:lnTo>
                  <a:pt x="1116859" y="536185"/>
                </a:lnTo>
                <a:lnTo>
                  <a:pt x="1089781" y="500538"/>
                </a:lnTo>
                <a:lnTo>
                  <a:pt x="1061527" y="465858"/>
                </a:lnTo>
                <a:lnTo>
                  <a:pt x="1032129" y="432175"/>
                </a:lnTo>
                <a:lnTo>
                  <a:pt x="1001614" y="399520"/>
                </a:lnTo>
                <a:lnTo>
                  <a:pt x="970013" y="367922"/>
                </a:lnTo>
                <a:lnTo>
                  <a:pt x="937355" y="337410"/>
                </a:lnTo>
                <a:lnTo>
                  <a:pt x="903670" y="308013"/>
                </a:lnTo>
                <a:lnTo>
                  <a:pt x="868987" y="279763"/>
                </a:lnTo>
                <a:lnTo>
                  <a:pt x="833336" y="252687"/>
                </a:lnTo>
                <a:lnTo>
                  <a:pt x="796747" y="226816"/>
                </a:lnTo>
                <a:lnTo>
                  <a:pt x="759249" y="202179"/>
                </a:lnTo>
                <a:lnTo>
                  <a:pt x="720872" y="178806"/>
                </a:lnTo>
                <a:lnTo>
                  <a:pt x="681645" y="156727"/>
                </a:lnTo>
                <a:lnTo>
                  <a:pt x="641598" y="135970"/>
                </a:lnTo>
                <a:lnTo>
                  <a:pt x="600761" y="116566"/>
                </a:lnTo>
                <a:lnTo>
                  <a:pt x="559163" y="98545"/>
                </a:lnTo>
                <a:lnTo>
                  <a:pt x="516834" y="81935"/>
                </a:lnTo>
                <a:lnTo>
                  <a:pt x="473803" y="66767"/>
                </a:lnTo>
                <a:lnTo>
                  <a:pt x="430100" y="53070"/>
                </a:lnTo>
                <a:lnTo>
                  <a:pt x="385754" y="40873"/>
                </a:lnTo>
                <a:lnTo>
                  <a:pt x="340796" y="30207"/>
                </a:lnTo>
                <a:lnTo>
                  <a:pt x="295255" y="21100"/>
                </a:lnTo>
                <a:lnTo>
                  <a:pt x="249159" y="13583"/>
                </a:lnTo>
                <a:lnTo>
                  <a:pt x="202540" y="7684"/>
                </a:lnTo>
                <a:lnTo>
                  <a:pt x="155427" y="3435"/>
                </a:lnTo>
                <a:lnTo>
                  <a:pt x="107848" y="863"/>
                </a:lnTo>
                <a:lnTo>
                  <a:pt x="598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78" name="Google Shape;278;p8"/>
          <p:cNvSpPr/>
          <p:nvPr/>
        </p:nvSpPr>
        <p:spPr>
          <a:xfrm>
            <a:off x="5820664" y="3282633"/>
            <a:ext cx="1309688" cy="1310005"/>
          </a:xfrm>
          <a:custGeom>
            <a:avLst/>
            <a:gdLst/>
            <a:ahLst/>
            <a:cxnLst/>
            <a:rect l="l" t="t" r="r" b="b"/>
            <a:pathLst>
              <a:path w="2619375" h="2620009" extrusionOk="0">
                <a:moveTo>
                  <a:pt x="1309751" y="0"/>
                </a:moveTo>
                <a:lnTo>
                  <a:pt x="1261732" y="863"/>
                </a:lnTo>
                <a:lnTo>
                  <a:pt x="1214150" y="3435"/>
                </a:lnTo>
                <a:lnTo>
                  <a:pt x="1167032" y="7684"/>
                </a:lnTo>
                <a:lnTo>
                  <a:pt x="1120410" y="13583"/>
                </a:lnTo>
                <a:lnTo>
                  <a:pt x="1074311" y="21100"/>
                </a:lnTo>
                <a:lnTo>
                  <a:pt x="1028767" y="30207"/>
                </a:lnTo>
                <a:lnTo>
                  <a:pt x="983806" y="40874"/>
                </a:lnTo>
                <a:lnTo>
                  <a:pt x="939459" y="53070"/>
                </a:lnTo>
                <a:lnTo>
                  <a:pt x="895754" y="66768"/>
                </a:lnTo>
                <a:lnTo>
                  <a:pt x="852721" y="81937"/>
                </a:lnTo>
                <a:lnTo>
                  <a:pt x="810390" y="98547"/>
                </a:lnTo>
                <a:lnTo>
                  <a:pt x="768791" y="116569"/>
                </a:lnTo>
                <a:lnTo>
                  <a:pt x="727953" y="135973"/>
                </a:lnTo>
                <a:lnTo>
                  <a:pt x="687905" y="156730"/>
                </a:lnTo>
                <a:lnTo>
                  <a:pt x="648678" y="178811"/>
                </a:lnTo>
                <a:lnTo>
                  <a:pt x="610300" y="202185"/>
                </a:lnTo>
                <a:lnTo>
                  <a:pt x="572802" y="226823"/>
                </a:lnTo>
                <a:lnTo>
                  <a:pt x="536213" y="252695"/>
                </a:lnTo>
                <a:lnTo>
                  <a:pt x="500562" y="279772"/>
                </a:lnTo>
                <a:lnTo>
                  <a:pt x="465880" y="308024"/>
                </a:lnTo>
                <a:lnTo>
                  <a:pt x="432195" y="337423"/>
                </a:lnTo>
                <a:lnTo>
                  <a:pt x="399537" y="367937"/>
                </a:lnTo>
                <a:lnTo>
                  <a:pt x="367937" y="399537"/>
                </a:lnTo>
                <a:lnTo>
                  <a:pt x="337423" y="432195"/>
                </a:lnTo>
                <a:lnTo>
                  <a:pt x="308024" y="465880"/>
                </a:lnTo>
                <a:lnTo>
                  <a:pt x="279772" y="500562"/>
                </a:lnTo>
                <a:lnTo>
                  <a:pt x="252695" y="536213"/>
                </a:lnTo>
                <a:lnTo>
                  <a:pt x="226823" y="572802"/>
                </a:lnTo>
                <a:lnTo>
                  <a:pt x="202185" y="610300"/>
                </a:lnTo>
                <a:lnTo>
                  <a:pt x="178811" y="648678"/>
                </a:lnTo>
                <a:lnTo>
                  <a:pt x="156730" y="687905"/>
                </a:lnTo>
                <a:lnTo>
                  <a:pt x="135973" y="727953"/>
                </a:lnTo>
                <a:lnTo>
                  <a:pt x="116569" y="768791"/>
                </a:lnTo>
                <a:lnTo>
                  <a:pt x="98547" y="810390"/>
                </a:lnTo>
                <a:lnTo>
                  <a:pt x="81937" y="852721"/>
                </a:lnTo>
                <a:lnTo>
                  <a:pt x="66768" y="895754"/>
                </a:lnTo>
                <a:lnTo>
                  <a:pt x="53070" y="939459"/>
                </a:lnTo>
                <a:lnTo>
                  <a:pt x="40874" y="983806"/>
                </a:lnTo>
                <a:lnTo>
                  <a:pt x="30207" y="1028767"/>
                </a:lnTo>
                <a:lnTo>
                  <a:pt x="21100" y="1074311"/>
                </a:lnTo>
                <a:lnTo>
                  <a:pt x="13583" y="1120410"/>
                </a:lnTo>
                <a:lnTo>
                  <a:pt x="7684" y="1167032"/>
                </a:lnTo>
                <a:lnTo>
                  <a:pt x="3435" y="1214150"/>
                </a:lnTo>
                <a:lnTo>
                  <a:pt x="863" y="1261732"/>
                </a:lnTo>
                <a:lnTo>
                  <a:pt x="0" y="1309750"/>
                </a:lnTo>
                <a:lnTo>
                  <a:pt x="863" y="1357760"/>
                </a:lnTo>
                <a:lnTo>
                  <a:pt x="3435" y="1405335"/>
                </a:lnTo>
                <a:lnTo>
                  <a:pt x="7684" y="1452445"/>
                </a:lnTo>
                <a:lnTo>
                  <a:pt x="13583" y="1499061"/>
                </a:lnTo>
                <a:lnTo>
                  <a:pt x="21100" y="1545153"/>
                </a:lnTo>
                <a:lnTo>
                  <a:pt x="30207" y="1590691"/>
                </a:lnTo>
                <a:lnTo>
                  <a:pt x="40874" y="1635647"/>
                </a:lnTo>
                <a:lnTo>
                  <a:pt x="53070" y="1679989"/>
                </a:lnTo>
                <a:lnTo>
                  <a:pt x="66768" y="1723689"/>
                </a:lnTo>
                <a:lnTo>
                  <a:pt x="81937" y="1766717"/>
                </a:lnTo>
                <a:lnTo>
                  <a:pt x="98547" y="1809044"/>
                </a:lnTo>
                <a:lnTo>
                  <a:pt x="116569" y="1850640"/>
                </a:lnTo>
                <a:lnTo>
                  <a:pt x="135973" y="1891474"/>
                </a:lnTo>
                <a:lnTo>
                  <a:pt x="156730" y="1931519"/>
                </a:lnTo>
                <a:lnTo>
                  <a:pt x="178811" y="1970744"/>
                </a:lnTo>
                <a:lnTo>
                  <a:pt x="202185" y="2009119"/>
                </a:lnTo>
                <a:lnTo>
                  <a:pt x="226823" y="2046615"/>
                </a:lnTo>
                <a:lnTo>
                  <a:pt x="252695" y="2083202"/>
                </a:lnTo>
                <a:lnTo>
                  <a:pt x="279772" y="2118851"/>
                </a:lnTo>
                <a:lnTo>
                  <a:pt x="308024" y="2153532"/>
                </a:lnTo>
                <a:lnTo>
                  <a:pt x="337423" y="2187216"/>
                </a:lnTo>
                <a:lnTo>
                  <a:pt x="367937" y="2219872"/>
                </a:lnTo>
                <a:lnTo>
                  <a:pt x="399537" y="2251472"/>
                </a:lnTo>
                <a:lnTo>
                  <a:pt x="432195" y="2281985"/>
                </a:lnTo>
                <a:lnTo>
                  <a:pt x="465880" y="2311383"/>
                </a:lnTo>
                <a:lnTo>
                  <a:pt x="500562" y="2339635"/>
                </a:lnTo>
                <a:lnTo>
                  <a:pt x="536213" y="2366712"/>
                </a:lnTo>
                <a:lnTo>
                  <a:pt x="572802" y="2392584"/>
                </a:lnTo>
                <a:lnTo>
                  <a:pt x="610300" y="2417222"/>
                </a:lnTo>
                <a:lnTo>
                  <a:pt x="648678" y="2440596"/>
                </a:lnTo>
                <a:lnTo>
                  <a:pt x="687905" y="2462677"/>
                </a:lnTo>
                <a:lnTo>
                  <a:pt x="727953" y="2483434"/>
                </a:lnTo>
                <a:lnTo>
                  <a:pt x="768791" y="2502839"/>
                </a:lnTo>
                <a:lnTo>
                  <a:pt x="810390" y="2520861"/>
                </a:lnTo>
                <a:lnTo>
                  <a:pt x="852721" y="2537472"/>
                </a:lnTo>
                <a:lnTo>
                  <a:pt x="895754" y="2552641"/>
                </a:lnTo>
                <a:lnTo>
                  <a:pt x="939459" y="2566339"/>
                </a:lnTo>
                <a:lnTo>
                  <a:pt x="983806" y="2578537"/>
                </a:lnTo>
                <a:lnTo>
                  <a:pt x="1028767" y="2589204"/>
                </a:lnTo>
                <a:lnTo>
                  <a:pt x="1074311" y="2598311"/>
                </a:lnTo>
                <a:lnTo>
                  <a:pt x="1120410" y="2605829"/>
                </a:lnTo>
                <a:lnTo>
                  <a:pt x="1167032" y="2611727"/>
                </a:lnTo>
                <a:lnTo>
                  <a:pt x="1214150" y="2615977"/>
                </a:lnTo>
                <a:lnTo>
                  <a:pt x="1261732" y="2618549"/>
                </a:lnTo>
                <a:lnTo>
                  <a:pt x="1309751" y="2619413"/>
                </a:lnTo>
                <a:lnTo>
                  <a:pt x="1357760" y="2618549"/>
                </a:lnTo>
                <a:lnTo>
                  <a:pt x="1405335" y="2615977"/>
                </a:lnTo>
                <a:lnTo>
                  <a:pt x="1452445" y="2611727"/>
                </a:lnTo>
                <a:lnTo>
                  <a:pt x="1499060" y="2605829"/>
                </a:lnTo>
                <a:lnTo>
                  <a:pt x="1545152" y="2598311"/>
                </a:lnTo>
                <a:lnTo>
                  <a:pt x="1590689" y="2589204"/>
                </a:lnTo>
                <a:lnTo>
                  <a:pt x="1635644" y="2578537"/>
                </a:lnTo>
                <a:lnTo>
                  <a:pt x="1679986" y="2566339"/>
                </a:lnTo>
                <a:lnTo>
                  <a:pt x="1723685" y="2552641"/>
                </a:lnTo>
                <a:lnTo>
                  <a:pt x="1766713" y="2537472"/>
                </a:lnTo>
                <a:lnTo>
                  <a:pt x="1809038" y="2520861"/>
                </a:lnTo>
                <a:lnTo>
                  <a:pt x="1850633" y="2502839"/>
                </a:lnTo>
                <a:lnTo>
                  <a:pt x="1891467" y="2483434"/>
                </a:lnTo>
                <a:lnTo>
                  <a:pt x="1931510" y="2462677"/>
                </a:lnTo>
                <a:lnTo>
                  <a:pt x="1970734" y="2440596"/>
                </a:lnTo>
                <a:lnTo>
                  <a:pt x="2009108" y="2417222"/>
                </a:lnTo>
                <a:lnTo>
                  <a:pt x="2046603" y="2392584"/>
                </a:lnTo>
                <a:lnTo>
                  <a:pt x="2083189" y="2366712"/>
                </a:lnTo>
                <a:lnTo>
                  <a:pt x="2118836" y="2339635"/>
                </a:lnTo>
                <a:lnTo>
                  <a:pt x="2153516" y="2311383"/>
                </a:lnTo>
                <a:lnTo>
                  <a:pt x="2187199" y="2281985"/>
                </a:lnTo>
                <a:lnTo>
                  <a:pt x="2219854" y="2251472"/>
                </a:lnTo>
                <a:lnTo>
                  <a:pt x="2251452" y="2219872"/>
                </a:lnTo>
                <a:lnTo>
                  <a:pt x="2281964" y="2187216"/>
                </a:lnTo>
                <a:lnTo>
                  <a:pt x="2311361" y="2153532"/>
                </a:lnTo>
                <a:lnTo>
                  <a:pt x="2339611" y="2118851"/>
                </a:lnTo>
                <a:lnTo>
                  <a:pt x="2366687" y="2083202"/>
                </a:lnTo>
                <a:lnTo>
                  <a:pt x="2392558" y="2046615"/>
                </a:lnTo>
                <a:lnTo>
                  <a:pt x="2417195" y="2009119"/>
                </a:lnTo>
                <a:lnTo>
                  <a:pt x="2440568" y="1970744"/>
                </a:lnTo>
                <a:lnTo>
                  <a:pt x="2462647" y="1931519"/>
                </a:lnTo>
                <a:lnTo>
                  <a:pt x="2483404" y="1891474"/>
                </a:lnTo>
                <a:lnTo>
                  <a:pt x="2502808" y="1850640"/>
                </a:lnTo>
                <a:lnTo>
                  <a:pt x="2520829" y="1809044"/>
                </a:lnTo>
                <a:lnTo>
                  <a:pt x="2537439" y="1766717"/>
                </a:lnTo>
                <a:lnTo>
                  <a:pt x="2552607" y="1723689"/>
                </a:lnTo>
                <a:lnTo>
                  <a:pt x="2566304" y="1679989"/>
                </a:lnTo>
                <a:lnTo>
                  <a:pt x="2578501" y="1635647"/>
                </a:lnTo>
                <a:lnTo>
                  <a:pt x="2589167" y="1590691"/>
                </a:lnTo>
                <a:lnTo>
                  <a:pt x="2598274" y="1545153"/>
                </a:lnTo>
                <a:lnTo>
                  <a:pt x="2605791" y="1499061"/>
                </a:lnTo>
                <a:lnTo>
                  <a:pt x="2611690" y="1452445"/>
                </a:lnTo>
                <a:lnTo>
                  <a:pt x="2615939" y="1405335"/>
                </a:lnTo>
                <a:lnTo>
                  <a:pt x="2618511" y="1357760"/>
                </a:lnTo>
                <a:lnTo>
                  <a:pt x="2619375" y="1309750"/>
                </a:lnTo>
                <a:lnTo>
                  <a:pt x="2618511" y="1261732"/>
                </a:lnTo>
                <a:lnTo>
                  <a:pt x="2615939" y="1214150"/>
                </a:lnTo>
                <a:lnTo>
                  <a:pt x="2611690" y="1167032"/>
                </a:lnTo>
                <a:lnTo>
                  <a:pt x="2605791" y="1120410"/>
                </a:lnTo>
                <a:lnTo>
                  <a:pt x="2598274" y="1074311"/>
                </a:lnTo>
                <a:lnTo>
                  <a:pt x="2589167" y="1028767"/>
                </a:lnTo>
                <a:lnTo>
                  <a:pt x="2578501" y="983806"/>
                </a:lnTo>
                <a:lnTo>
                  <a:pt x="2566304" y="939459"/>
                </a:lnTo>
                <a:lnTo>
                  <a:pt x="2552607" y="895754"/>
                </a:lnTo>
                <a:lnTo>
                  <a:pt x="2537439" y="852721"/>
                </a:lnTo>
                <a:lnTo>
                  <a:pt x="2520829" y="810390"/>
                </a:lnTo>
                <a:lnTo>
                  <a:pt x="2502808" y="768791"/>
                </a:lnTo>
                <a:lnTo>
                  <a:pt x="2483404" y="727953"/>
                </a:lnTo>
                <a:lnTo>
                  <a:pt x="2462647" y="687905"/>
                </a:lnTo>
                <a:lnTo>
                  <a:pt x="2440568" y="648678"/>
                </a:lnTo>
                <a:lnTo>
                  <a:pt x="2417195" y="610300"/>
                </a:lnTo>
                <a:lnTo>
                  <a:pt x="2392558" y="572802"/>
                </a:lnTo>
                <a:lnTo>
                  <a:pt x="2366687" y="536213"/>
                </a:lnTo>
                <a:lnTo>
                  <a:pt x="2339611" y="500562"/>
                </a:lnTo>
                <a:lnTo>
                  <a:pt x="2311361" y="465880"/>
                </a:lnTo>
                <a:lnTo>
                  <a:pt x="2281964" y="432195"/>
                </a:lnTo>
                <a:lnTo>
                  <a:pt x="2251452" y="399537"/>
                </a:lnTo>
                <a:lnTo>
                  <a:pt x="2219854" y="367937"/>
                </a:lnTo>
                <a:lnTo>
                  <a:pt x="2187199" y="337423"/>
                </a:lnTo>
                <a:lnTo>
                  <a:pt x="2153516" y="308024"/>
                </a:lnTo>
                <a:lnTo>
                  <a:pt x="2118836" y="279772"/>
                </a:lnTo>
                <a:lnTo>
                  <a:pt x="2083189" y="252695"/>
                </a:lnTo>
                <a:lnTo>
                  <a:pt x="2046603" y="226823"/>
                </a:lnTo>
                <a:lnTo>
                  <a:pt x="2009108" y="202185"/>
                </a:lnTo>
                <a:lnTo>
                  <a:pt x="1970734" y="178811"/>
                </a:lnTo>
                <a:lnTo>
                  <a:pt x="1931510" y="156730"/>
                </a:lnTo>
                <a:lnTo>
                  <a:pt x="1891467" y="135973"/>
                </a:lnTo>
                <a:lnTo>
                  <a:pt x="1850633" y="116569"/>
                </a:lnTo>
                <a:lnTo>
                  <a:pt x="1809038" y="98547"/>
                </a:lnTo>
                <a:lnTo>
                  <a:pt x="1766713" y="81937"/>
                </a:lnTo>
                <a:lnTo>
                  <a:pt x="1723685" y="66768"/>
                </a:lnTo>
                <a:lnTo>
                  <a:pt x="1679986" y="53070"/>
                </a:lnTo>
                <a:lnTo>
                  <a:pt x="1635644" y="40874"/>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79" name="Google Shape;279;p8"/>
          <p:cNvSpPr/>
          <p:nvPr/>
        </p:nvSpPr>
        <p:spPr>
          <a:xfrm>
            <a:off x="8223250" y="4412996"/>
            <a:ext cx="920750" cy="730568"/>
          </a:xfrm>
          <a:custGeom>
            <a:avLst/>
            <a:gdLst/>
            <a:ahLst/>
            <a:cxnLst/>
            <a:rect l="l" t="t" r="r" b="b"/>
            <a:pathLst>
              <a:path w="1841500" h="1461134"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6"/>
                </a:lnTo>
                <a:lnTo>
                  <a:pt x="810390" y="98546"/>
                </a:lnTo>
                <a:lnTo>
                  <a:pt x="768791" y="116567"/>
                </a:lnTo>
                <a:lnTo>
                  <a:pt x="727953" y="135971"/>
                </a:lnTo>
                <a:lnTo>
                  <a:pt x="687905" y="156728"/>
                </a:lnTo>
                <a:lnTo>
                  <a:pt x="648678" y="178808"/>
                </a:lnTo>
                <a:lnTo>
                  <a:pt x="610300" y="202181"/>
                </a:lnTo>
                <a:lnTo>
                  <a:pt x="572802" y="226819"/>
                </a:lnTo>
                <a:lnTo>
                  <a:pt x="536213" y="252690"/>
                </a:lnTo>
                <a:lnTo>
                  <a:pt x="500562" y="279766"/>
                </a:lnTo>
                <a:lnTo>
                  <a:pt x="465880" y="308018"/>
                </a:lnTo>
                <a:lnTo>
                  <a:pt x="432195" y="337415"/>
                </a:lnTo>
                <a:lnTo>
                  <a:pt x="399537" y="367928"/>
                </a:lnTo>
                <a:lnTo>
                  <a:pt x="367937" y="399527"/>
                </a:lnTo>
                <a:lnTo>
                  <a:pt x="337423" y="432183"/>
                </a:lnTo>
                <a:lnTo>
                  <a:pt x="308024" y="465867"/>
                </a:lnTo>
                <a:lnTo>
                  <a:pt x="279772" y="500547"/>
                </a:lnTo>
                <a:lnTo>
                  <a:pt x="252695" y="536196"/>
                </a:lnTo>
                <a:lnTo>
                  <a:pt x="226823" y="572784"/>
                </a:lnTo>
                <a:lnTo>
                  <a:pt x="202185" y="610280"/>
                </a:lnTo>
                <a:lnTo>
                  <a:pt x="178811" y="648655"/>
                </a:lnTo>
                <a:lnTo>
                  <a:pt x="156730" y="687880"/>
                </a:lnTo>
                <a:lnTo>
                  <a:pt x="135973" y="727926"/>
                </a:lnTo>
                <a:lnTo>
                  <a:pt x="116569" y="768761"/>
                </a:lnTo>
                <a:lnTo>
                  <a:pt x="98547" y="810358"/>
                </a:lnTo>
                <a:lnTo>
                  <a:pt x="81937" y="852685"/>
                </a:lnTo>
                <a:lnTo>
                  <a:pt x="66768" y="895715"/>
                </a:lnTo>
                <a:lnTo>
                  <a:pt x="53070" y="939416"/>
                </a:lnTo>
                <a:lnTo>
                  <a:pt x="40874" y="983761"/>
                </a:lnTo>
                <a:lnTo>
                  <a:pt x="30207" y="1028718"/>
                </a:lnTo>
                <a:lnTo>
                  <a:pt x="21100" y="1074258"/>
                </a:lnTo>
                <a:lnTo>
                  <a:pt x="13583" y="1120352"/>
                </a:lnTo>
                <a:lnTo>
                  <a:pt x="7684" y="1166970"/>
                </a:lnTo>
                <a:lnTo>
                  <a:pt x="3435" y="1214083"/>
                </a:lnTo>
                <a:lnTo>
                  <a:pt x="863" y="1261661"/>
                </a:lnTo>
                <a:lnTo>
                  <a:pt x="0" y="1309674"/>
                </a:lnTo>
                <a:lnTo>
                  <a:pt x="863" y="1357688"/>
                </a:lnTo>
                <a:lnTo>
                  <a:pt x="3435" y="1405265"/>
                </a:lnTo>
                <a:lnTo>
                  <a:pt x="7684" y="1452378"/>
                </a:lnTo>
                <a:lnTo>
                  <a:pt x="8776" y="1461007"/>
                </a:lnTo>
                <a:lnTo>
                  <a:pt x="1841500" y="1461007"/>
                </a:lnTo>
                <a:lnTo>
                  <a:pt x="1841500" y="112610"/>
                </a:lnTo>
                <a:lnTo>
                  <a:pt x="1809038" y="98546"/>
                </a:lnTo>
                <a:lnTo>
                  <a:pt x="1766713" y="81936"/>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92e8a54443_0_18" descr="$PPTXTitle"/>
          <p:cNvSpPr txBox="1">
            <a:spLocks noGrp="1"/>
          </p:cNvSpPr>
          <p:nvPr>
            <p:ph type="title"/>
          </p:nvPr>
        </p:nvSpPr>
        <p:spPr>
          <a:xfrm>
            <a:off x="212438" y="194238"/>
            <a:ext cx="8423400" cy="471924"/>
          </a:xfrm>
          <a:prstGeom prst="rect">
            <a:avLst/>
          </a:prstGeom>
          <a:noFill/>
          <a:ln>
            <a:noFill/>
          </a:ln>
        </p:spPr>
        <p:txBody>
          <a:bodyPr spcFirstLastPara="1" wrap="square" lIns="0" tIns="6350" rIns="0" bIns="0" anchor="t" anchorCtr="0">
            <a:spAutoFit/>
          </a:bodyPr>
          <a:lstStyle/>
          <a:p>
            <a:pPr marL="6350" marR="2540">
              <a:lnSpc>
                <a:spcPct val="110000"/>
              </a:lnSpc>
              <a:buSzPts val="1400"/>
            </a:pPr>
            <a:r>
              <a:rPr lang="en-US" sz="2750" b="1">
                <a:solidFill>
                  <a:srgbClr val="1F487C"/>
                </a:solidFill>
                <a:latin typeface="Poppins"/>
                <a:ea typeface="Poppins"/>
                <a:cs typeface="Poppins"/>
                <a:sym typeface="Poppins"/>
              </a:rPr>
              <a:t>Fluorescence X (XRF)</a:t>
            </a:r>
            <a:endParaRPr sz="2750" b="1">
              <a:latin typeface="Poppins"/>
              <a:ea typeface="Poppins"/>
              <a:cs typeface="Poppins"/>
              <a:sym typeface="Poppins"/>
            </a:endParaRPr>
          </a:p>
        </p:txBody>
      </p:sp>
      <p:grpSp>
        <p:nvGrpSpPr>
          <p:cNvPr id="285" name="Google Shape;285;g392e8a54443_0_18"/>
          <p:cNvGrpSpPr/>
          <p:nvPr/>
        </p:nvGrpSpPr>
        <p:grpSpPr>
          <a:xfrm>
            <a:off x="0" y="3717163"/>
            <a:ext cx="3659882" cy="1426527"/>
            <a:chOff x="0" y="7434326"/>
            <a:chExt cx="7319764" cy="2853054"/>
          </a:xfrm>
        </p:grpSpPr>
        <p:sp>
          <p:nvSpPr>
            <p:cNvPr id="286" name="Google Shape;286;g392e8a54443_0_18"/>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287" name="Google Shape;287;g392e8a54443_0_18"/>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288" name="Google Shape;288;g392e8a54443_0_18"/>
          <p:cNvSpPr txBox="1">
            <a:spLocks noGrp="1"/>
          </p:cNvSpPr>
          <p:nvPr>
            <p:ph type="body" idx="1"/>
          </p:nvPr>
        </p:nvSpPr>
        <p:spPr>
          <a:xfrm>
            <a:off x="861025" y="860026"/>
            <a:ext cx="7655700" cy="4861587"/>
          </a:xfrm>
          <a:prstGeom prst="rect">
            <a:avLst/>
          </a:prstGeom>
          <a:noFill/>
          <a:ln>
            <a:noFill/>
          </a:ln>
        </p:spPr>
        <p:txBody>
          <a:bodyPr spcFirstLastPara="1" wrap="square" lIns="0" tIns="6350" rIns="0" bIns="0" anchor="t" anchorCtr="0">
            <a:spAutoFit/>
          </a:bodyPr>
          <a:lstStyle/>
          <a:p>
            <a:pPr marL="228600" indent="-206375">
              <a:lnSpc>
                <a:spcPct val="115000"/>
              </a:lnSpc>
              <a:spcBef>
                <a:spcPts val="600"/>
              </a:spcBef>
              <a:buClr>
                <a:srgbClr val="1F487C"/>
              </a:buClr>
              <a:buSzPts val="2900"/>
              <a:buFont typeface="Times New Roman"/>
              <a:buChar char="●"/>
            </a:pPr>
            <a:r>
              <a:rPr lang="en-US">
                <a:latin typeface="Poppins"/>
                <a:ea typeface="Poppins"/>
                <a:cs typeface="Poppins"/>
                <a:sym typeface="Poppins"/>
              </a:rPr>
              <a:t>Pour renforcer les capacités des douanes à la frontière, l’utilisation d’équipements d’analyse rapide peut être envisagée une fois qu’il a été déterminé que cela est économiquement viable.</a:t>
            </a:r>
            <a:endParaRPr>
              <a:latin typeface="Poppins"/>
              <a:ea typeface="Poppins"/>
              <a:cs typeface="Poppins"/>
              <a:sym typeface="Poppins"/>
            </a:endParaRPr>
          </a:p>
          <a:p>
            <a:pPr marL="228600" indent="-206375">
              <a:lnSpc>
                <a:spcPct val="115000"/>
              </a:lnSpc>
              <a:spcBef>
                <a:spcPts val="0"/>
              </a:spcBef>
              <a:buClr>
                <a:srgbClr val="1F487C"/>
              </a:buClr>
              <a:buSzPts val="2900"/>
              <a:buFont typeface="Times New Roman"/>
              <a:buChar char="●"/>
            </a:pPr>
            <a:r>
              <a:rPr lang="en-US">
                <a:latin typeface="Poppins"/>
                <a:ea typeface="Poppins"/>
                <a:cs typeface="Poppins"/>
                <a:sym typeface="Poppins"/>
              </a:rPr>
              <a:t>S’il existe un soupçon que le produit pourrait contenir du mercure mais qu’il n’est pas étiqueté ou qu’il manque d’informations claires sur les ingrédients, les agents des douanes peuvent prélever un échantillon du produit pour un test rapide utilisant la fluorescence X (XRF).</a:t>
            </a:r>
            <a:endParaRPr>
              <a:latin typeface="Poppins"/>
              <a:ea typeface="Poppins"/>
              <a:cs typeface="Poppins"/>
              <a:sym typeface="Poppins"/>
            </a:endParaRPr>
          </a:p>
          <a:p>
            <a:pPr marL="228600" indent="-206375">
              <a:lnSpc>
                <a:spcPct val="115000"/>
              </a:lnSpc>
              <a:spcBef>
                <a:spcPts val="0"/>
              </a:spcBef>
              <a:buClr>
                <a:srgbClr val="1F487C"/>
              </a:buClr>
              <a:buSzPts val="2900"/>
              <a:buFont typeface="Times New Roman"/>
              <a:buChar char="●"/>
            </a:pPr>
            <a:r>
              <a:rPr lang="en-US">
                <a:latin typeface="Poppins"/>
                <a:ea typeface="Poppins"/>
                <a:cs typeface="Poppins"/>
                <a:sym typeface="Poppins"/>
              </a:rPr>
              <a:t>L’analyse XRF est une méthode de dépistage pratique, non destructive et efficace pour confirmer la présence de mercure.</a:t>
            </a:r>
            <a:endParaRPr>
              <a:latin typeface="Poppins"/>
              <a:ea typeface="Poppins"/>
              <a:cs typeface="Poppins"/>
              <a:sym typeface="Poppins"/>
            </a:endParaRPr>
          </a:p>
          <a:p>
            <a:pPr marL="228600" indent="-206375">
              <a:lnSpc>
                <a:spcPct val="115000"/>
              </a:lnSpc>
              <a:spcBef>
                <a:spcPts val="0"/>
              </a:spcBef>
              <a:buClr>
                <a:srgbClr val="1F487C"/>
              </a:buClr>
              <a:buSzPts val="2900"/>
              <a:buFont typeface="Times New Roman"/>
              <a:buChar char="●"/>
            </a:pPr>
            <a:r>
              <a:rPr lang="en-US">
                <a:latin typeface="Poppins"/>
                <a:ea typeface="Poppins"/>
                <a:cs typeface="Poppins"/>
                <a:sym typeface="Poppins"/>
              </a:rPr>
              <a:t>Elle est largement utilisée dans le cadre de l’application des réglementations, en particulier pour les cosmétiques illégaux, car elle permet une détection rapide, précise et fiable du mercure et d’autres métaux lourds, même en petites quantités.</a:t>
            </a:r>
            <a:endParaRPr>
              <a:latin typeface="Poppins"/>
              <a:ea typeface="Poppins"/>
              <a:cs typeface="Poppins"/>
              <a:sym typeface="Poppins"/>
            </a:endParaRPr>
          </a:p>
        </p:txBody>
      </p:sp>
      <p:sp>
        <p:nvSpPr>
          <p:cNvPr id="289" name="Google Shape;289;g392e8a54443_0_18"/>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90" name="Google Shape;290;g392e8a54443_0_18"/>
          <p:cNvSpPr/>
          <p:nvPr/>
        </p:nvSpPr>
        <p:spPr>
          <a:xfrm>
            <a:off x="8399843" y="-26090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91" name="Google Shape;291;g392e8a54443_0_18"/>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292" name="Google Shape;292;g392e8a54443_0_18"/>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bfde873232_0_0" descr="$PPTXTitle"/>
          <p:cNvSpPr txBox="1">
            <a:spLocks noGrp="1"/>
          </p:cNvSpPr>
          <p:nvPr>
            <p:ph type="title"/>
          </p:nvPr>
        </p:nvSpPr>
        <p:spPr>
          <a:xfrm>
            <a:off x="212438" y="194238"/>
            <a:ext cx="842340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Fluorescence X (XRF)</a:t>
            </a:r>
            <a:endParaRPr sz="2750" b="1">
              <a:solidFill>
                <a:srgbClr val="1F487C"/>
              </a:solidFill>
              <a:latin typeface="Poppins"/>
              <a:ea typeface="Poppins"/>
              <a:cs typeface="Poppins"/>
              <a:sym typeface="Poppins"/>
            </a:endParaRPr>
          </a:p>
        </p:txBody>
      </p:sp>
      <p:grpSp>
        <p:nvGrpSpPr>
          <p:cNvPr id="298" name="Google Shape;298;g3bfde873232_0_0"/>
          <p:cNvGrpSpPr/>
          <p:nvPr/>
        </p:nvGrpSpPr>
        <p:grpSpPr>
          <a:xfrm>
            <a:off x="0" y="3717163"/>
            <a:ext cx="3659882" cy="1426527"/>
            <a:chOff x="0" y="7434326"/>
            <a:chExt cx="7319764" cy="2853054"/>
          </a:xfrm>
        </p:grpSpPr>
        <p:sp>
          <p:nvSpPr>
            <p:cNvPr id="299" name="Google Shape;299;g3bfde873232_0_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00" name="Google Shape;300;g3bfde873232_0_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01" name="Google Shape;301;g3bfde873232_0_0"/>
          <p:cNvSpPr txBox="1">
            <a:spLocks noGrp="1"/>
          </p:cNvSpPr>
          <p:nvPr>
            <p:ph type="body" idx="1"/>
          </p:nvPr>
        </p:nvSpPr>
        <p:spPr>
          <a:xfrm>
            <a:off x="556063" y="905025"/>
            <a:ext cx="4416000" cy="3018390"/>
          </a:xfrm>
          <a:prstGeom prst="rect">
            <a:avLst/>
          </a:prstGeom>
          <a:noFill/>
          <a:ln>
            <a:noFill/>
          </a:ln>
        </p:spPr>
        <p:txBody>
          <a:bodyPr spcFirstLastPara="1" wrap="square" lIns="0" tIns="6350" rIns="0" bIns="0" anchor="t" anchorCtr="0">
            <a:spAutoFit/>
          </a:bodyPr>
          <a:lstStyle/>
          <a:p>
            <a:pPr marL="229870" marR="2540" indent="-114618">
              <a:lnSpc>
                <a:spcPct val="114999"/>
              </a:lnSpc>
              <a:spcBef>
                <a:spcPts val="0"/>
              </a:spcBef>
              <a:buSzPts val="1400"/>
              <a:buNone/>
            </a:pPr>
            <a:endParaRPr sz="1100">
              <a:solidFill>
                <a:schemeClr val="dk1"/>
              </a:solidFill>
              <a:latin typeface="Poppins"/>
              <a:ea typeface="Poppins"/>
              <a:cs typeface="Poppins"/>
              <a:sym typeface="Poppins"/>
            </a:endParaRPr>
          </a:p>
          <a:p>
            <a:pPr marL="115253" marR="2540" indent="0">
              <a:lnSpc>
                <a:spcPct val="114999"/>
              </a:lnSpc>
              <a:spcBef>
                <a:spcPts val="0"/>
              </a:spcBef>
              <a:buSzPts val="1100"/>
              <a:buNone/>
            </a:pPr>
            <a:r>
              <a:rPr lang="en-US" sz="1750" b="1">
                <a:solidFill>
                  <a:schemeClr val="dk1"/>
                </a:solidFill>
                <a:latin typeface="Poppins"/>
                <a:ea typeface="Poppins"/>
                <a:cs typeface="Poppins"/>
                <a:sym typeface="Poppins"/>
              </a:rPr>
              <a:t>Avantages</a:t>
            </a:r>
            <a:endParaRPr sz="1750" b="1">
              <a:solidFill>
                <a:schemeClr val="dk1"/>
              </a:solidFill>
              <a:latin typeface="Poppins"/>
              <a:ea typeface="Poppins"/>
              <a:cs typeface="Poppins"/>
              <a:sym typeface="Poppins"/>
            </a:endParaRPr>
          </a:p>
          <a:p>
            <a:pPr marL="0" indent="0">
              <a:lnSpc>
                <a:spcPct val="115000"/>
              </a:lnSpc>
              <a:spcBef>
                <a:spcPts val="600"/>
              </a:spcBef>
              <a:buNone/>
            </a:pPr>
            <a:r>
              <a:rPr lang="en-US" sz="950" b="1">
                <a:solidFill>
                  <a:schemeClr val="dk1"/>
                </a:solidFill>
                <a:latin typeface="Poppins"/>
                <a:ea typeface="Poppins"/>
                <a:cs typeface="Poppins"/>
                <a:sym typeface="Poppins"/>
              </a:rPr>
              <a:t>Analyse non destructive :</a:t>
            </a:r>
            <a:r>
              <a:rPr lang="en-US" sz="950">
                <a:solidFill>
                  <a:schemeClr val="dk1"/>
                </a:solidFill>
                <a:latin typeface="Poppins"/>
                <a:ea typeface="Poppins"/>
                <a:cs typeface="Poppins"/>
                <a:sym typeface="Poppins"/>
              </a:rPr>
              <a:t> Les échantillons restent intacts après le test</a:t>
            </a:r>
            <a:br>
              <a:rPr lang="en-US" sz="950">
                <a:solidFill>
                  <a:schemeClr val="dk1"/>
                </a:solidFill>
                <a:latin typeface="Poppins"/>
                <a:ea typeface="Poppins"/>
                <a:cs typeface="Poppins"/>
                <a:sym typeface="Poppins"/>
              </a:rPr>
            </a:br>
            <a:r>
              <a:rPr lang="en-US" sz="950">
                <a:solidFill>
                  <a:schemeClr val="dk1"/>
                </a:solidFill>
                <a:latin typeface="Poppins"/>
                <a:ea typeface="Poppins"/>
                <a:cs typeface="Poppins"/>
                <a:sym typeface="Poppins"/>
              </a:rPr>
              <a:t> </a:t>
            </a:r>
            <a:r>
              <a:rPr lang="en-US" sz="950" b="1">
                <a:solidFill>
                  <a:schemeClr val="dk1"/>
                </a:solidFill>
                <a:latin typeface="Poppins"/>
                <a:ea typeface="Poppins"/>
                <a:cs typeface="Poppins"/>
                <a:sym typeface="Poppins"/>
              </a:rPr>
              <a:t>Résultats rapides en temps réel :</a:t>
            </a:r>
            <a:r>
              <a:rPr lang="en-US" sz="950">
                <a:solidFill>
                  <a:schemeClr val="dk1"/>
                </a:solidFill>
                <a:latin typeface="Poppins"/>
                <a:ea typeface="Poppins"/>
                <a:cs typeface="Poppins"/>
                <a:sym typeface="Poppins"/>
              </a:rPr>
              <a:t> Données immédiates pour une prise de décision rapide</a:t>
            </a:r>
            <a:br>
              <a:rPr lang="en-US" sz="950">
                <a:solidFill>
                  <a:schemeClr val="dk1"/>
                </a:solidFill>
                <a:latin typeface="Poppins"/>
                <a:ea typeface="Poppins"/>
                <a:cs typeface="Poppins"/>
                <a:sym typeface="Poppins"/>
              </a:rPr>
            </a:br>
            <a:r>
              <a:rPr lang="en-US" sz="950">
                <a:solidFill>
                  <a:schemeClr val="dk1"/>
                </a:solidFill>
                <a:latin typeface="Poppins"/>
                <a:ea typeface="Poppins"/>
                <a:cs typeface="Poppins"/>
                <a:sym typeface="Poppins"/>
              </a:rPr>
              <a:t> </a:t>
            </a:r>
            <a:r>
              <a:rPr lang="en-US" sz="950" b="1">
                <a:solidFill>
                  <a:schemeClr val="dk1"/>
                </a:solidFill>
                <a:latin typeface="Poppins"/>
                <a:ea typeface="Poppins"/>
                <a:cs typeface="Poppins"/>
                <a:sym typeface="Poppins"/>
              </a:rPr>
              <a:t>Flux de travail rentable :</a:t>
            </a:r>
            <a:r>
              <a:rPr lang="en-US" sz="950">
                <a:solidFill>
                  <a:schemeClr val="dk1"/>
                </a:solidFill>
                <a:latin typeface="Poppins"/>
                <a:ea typeface="Poppins"/>
                <a:cs typeface="Poppins"/>
                <a:sym typeface="Poppins"/>
              </a:rPr>
              <a:t> Réduit le besoin d’analyses en laboratoire et de transport des échantillons</a:t>
            </a:r>
            <a:br>
              <a:rPr lang="en-US" sz="950">
                <a:solidFill>
                  <a:schemeClr val="dk1"/>
                </a:solidFill>
                <a:latin typeface="Poppins"/>
                <a:ea typeface="Poppins"/>
                <a:cs typeface="Poppins"/>
                <a:sym typeface="Poppins"/>
              </a:rPr>
            </a:br>
            <a:r>
              <a:rPr lang="en-US" sz="950">
                <a:solidFill>
                  <a:schemeClr val="dk1"/>
                </a:solidFill>
                <a:latin typeface="Poppins"/>
                <a:ea typeface="Poppins"/>
                <a:cs typeface="Poppins"/>
                <a:sym typeface="Poppins"/>
              </a:rPr>
              <a:t> </a:t>
            </a:r>
            <a:r>
              <a:rPr lang="en-US" sz="950" b="1">
                <a:solidFill>
                  <a:schemeClr val="dk1"/>
                </a:solidFill>
                <a:latin typeface="Poppins"/>
                <a:ea typeface="Poppins"/>
                <a:cs typeface="Poppins"/>
                <a:sym typeface="Poppins"/>
              </a:rPr>
              <a:t>Détection polyvalente multi-éléments :</a:t>
            </a:r>
            <a:r>
              <a:rPr lang="en-US" sz="950">
                <a:solidFill>
                  <a:schemeClr val="dk1"/>
                </a:solidFill>
                <a:latin typeface="Poppins"/>
                <a:ea typeface="Poppins"/>
                <a:cs typeface="Poppins"/>
                <a:sym typeface="Poppins"/>
              </a:rPr>
              <a:t> Capable de mesurer le mercure et d’autres éléments</a:t>
            </a:r>
            <a:br>
              <a:rPr lang="en-US" sz="950">
                <a:solidFill>
                  <a:schemeClr val="dk1"/>
                </a:solidFill>
                <a:latin typeface="Poppins"/>
                <a:ea typeface="Poppins"/>
                <a:cs typeface="Poppins"/>
                <a:sym typeface="Poppins"/>
              </a:rPr>
            </a:br>
            <a:r>
              <a:rPr lang="en-US" sz="950">
                <a:solidFill>
                  <a:schemeClr val="dk1"/>
                </a:solidFill>
                <a:latin typeface="Poppins"/>
                <a:ea typeface="Poppins"/>
                <a:cs typeface="Poppins"/>
                <a:sym typeface="Poppins"/>
              </a:rPr>
              <a:t> </a:t>
            </a:r>
            <a:r>
              <a:rPr lang="en-US" sz="950" b="1">
                <a:solidFill>
                  <a:schemeClr val="dk1"/>
                </a:solidFill>
                <a:latin typeface="Poppins"/>
                <a:ea typeface="Poppins"/>
                <a:cs typeface="Poppins"/>
                <a:sym typeface="Poppins"/>
              </a:rPr>
              <a:t>Flexibilité du terrain au laboratoire :</a:t>
            </a:r>
            <a:endParaRPr sz="950" b="1">
              <a:solidFill>
                <a:schemeClr val="dk1"/>
              </a:solidFill>
              <a:latin typeface="Poppins"/>
              <a:ea typeface="Poppins"/>
              <a:cs typeface="Poppins"/>
              <a:sym typeface="Poppins"/>
            </a:endParaRPr>
          </a:p>
          <a:p>
            <a:pPr marL="228600" indent="-174625">
              <a:lnSpc>
                <a:spcPct val="115000"/>
              </a:lnSpc>
              <a:spcBef>
                <a:spcPts val="600"/>
              </a:spcBef>
              <a:buSzPts val="1900"/>
              <a:buFont typeface="Poppins"/>
              <a:buChar char="●"/>
            </a:pPr>
            <a:r>
              <a:rPr lang="en-US" sz="950">
                <a:solidFill>
                  <a:schemeClr val="dk1"/>
                </a:solidFill>
                <a:latin typeface="Poppins"/>
                <a:ea typeface="Poppins"/>
                <a:cs typeface="Poppins"/>
                <a:sym typeface="Poppins"/>
              </a:rPr>
              <a:t>Le XRF portable permet un dépistage sur site et gère les concentrations élevées de mercure</a:t>
            </a:r>
            <a:endParaRPr sz="950">
              <a:solidFill>
                <a:schemeClr val="dk1"/>
              </a:solidFill>
              <a:latin typeface="Poppins"/>
              <a:ea typeface="Poppins"/>
              <a:cs typeface="Poppins"/>
              <a:sym typeface="Poppins"/>
            </a:endParaRPr>
          </a:p>
          <a:p>
            <a:pPr marL="228600" indent="-174625">
              <a:lnSpc>
                <a:spcPct val="115000"/>
              </a:lnSpc>
              <a:spcBef>
                <a:spcPts val="0"/>
              </a:spcBef>
              <a:buSzPts val="1900"/>
              <a:buChar char="●"/>
            </a:pPr>
            <a:r>
              <a:rPr lang="en-US" sz="950">
                <a:solidFill>
                  <a:schemeClr val="dk1"/>
                </a:solidFill>
                <a:latin typeface="Poppins"/>
                <a:ea typeface="Poppins"/>
                <a:cs typeface="Poppins"/>
                <a:sym typeface="Poppins"/>
              </a:rPr>
              <a:t>Le XRF de bureau offre une plus grande précision, exactitude, des limites de détection plus faibles et une sécurité accrue</a:t>
            </a:r>
            <a:br>
              <a:rPr lang="en-US" sz="950">
                <a:solidFill>
                  <a:schemeClr val="dk1"/>
                </a:solidFill>
                <a:latin typeface="Poppins"/>
                <a:ea typeface="Poppins"/>
                <a:cs typeface="Poppins"/>
                <a:sym typeface="Poppins"/>
              </a:rPr>
            </a:br>
            <a:r>
              <a:rPr lang="en-US" sz="950">
                <a:solidFill>
                  <a:schemeClr val="dk1"/>
                </a:solidFill>
                <a:latin typeface="Poppins"/>
                <a:ea typeface="Poppins"/>
                <a:cs typeface="Poppins"/>
                <a:sym typeface="Poppins"/>
              </a:rPr>
              <a:t> </a:t>
            </a:r>
            <a:r>
              <a:rPr lang="en-US" sz="950" b="1">
                <a:solidFill>
                  <a:schemeClr val="dk1"/>
                </a:solidFill>
                <a:latin typeface="Poppins"/>
                <a:ea typeface="Poppins"/>
                <a:cs typeface="Poppins"/>
                <a:sym typeface="Poppins"/>
              </a:rPr>
              <a:t>Fiable et robuste :</a:t>
            </a:r>
            <a:r>
              <a:rPr lang="en-US" sz="950">
                <a:solidFill>
                  <a:schemeClr val="dk1"/>
                </a:solidFill>
                <a:latin typeface="Poppins"/>
                <a:ea typeface="Poppins"/>
                <a:cs typeface="Poppins"/>
                <a:sym typeface="Poppins"/>
              </a:rPr>
              <a:t> Des instruments avancés et des environnements contrôlés minimisent la variabilité des opérateurs</a:t>
            </a:r>
            <a:endParaRPr sz="1450" b="1">
              <a:solidFill>
                <a:schemeClr val="dk1"/>
              </a:solidFill>
              <a:latin typeface="Poppins"/>
              <a:ea typeface="Poppins"/>
              <a:cs typeface="Poppins"/>
              <a:sym typeface="Poppins"/>
            </a:endParaRPr>
          </a:p>
        </p:txBody>
      </p:sp>
      <p:sp>
        <p:nvSpPr>
          <p:cNvPr id="302" name="Google Shape;302;g3bfde873232_0_0"/>
          <p:cNvSpPr/>
          <p:nvPr/>
        </p:nvSpPr>
        <p:spPr>
          <a:xfrm>
            <a:off x="-272300" y="108584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03" name="Google Shape;303;g3bfde873232_0_0"/>
          <p:cNvSpPr/>
          <p:nvPr/>
        </p:nvSpPr>
        <p:spPr>
          <a:xfrm>
            <a:off x="8399843" y="-26090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04" name="Google Shape;304;g3bfde873232_0_0"/>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05" name="Google Shape;305;g3bfde873232_0_0"/>
          <p:cNvSpPr/>
          <p:nvPr/>
        </p:nvSpPr>
        <p:spPr>
          <a:xfrm rot="-5400000">
            <a:off x="6256986" y="-383136"/>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06" name="Google Shape;306;g3bfde873232_0_0"/>
          <p:cNvSpPr txBox="1"/>
          <p:nvPr/>
        </p:nvSpPr>
        <p:spPr>
          <a:xfrm>
            <a:off x="5090800" y="1294200"/>
            <a:ext cx="3951600" cy="2246755"/>
          </a:xfrm>
          <a:prstGeom prst="rect">
            <a:avLst/>
          </a:prstGeom>
          <a:noFill/>
          <a:ln>
            <a:noFill/>
          </a:ln>
        </p:spPr>
        <p:txBody>
          <a:bodyPr spcFirstLastPara="1" wrap="square" lIns="45713" tIns="45713" rIns="45713" bIns="45713" anchor="t" anchorCtr="0">
            <a:spAutoFit/>
          </a:bodyPr>
          <a:lstStyle/>
          <a:p>
            <a:pPr>
              <a:buSzPts val="2700"/>
            </a:pPr>
            <a:r>
              <a:rPr lang="en-US" sz="1650" b="1">
                <a:solidFill>
                  <a:schemeClr val="dk1"/>
                </a:solidFill>
                <a:latin typeface="Poppins"/>
                <a:ea typeface="Poppins"/>
                <a:cs typeface="Poppins"/>
                <a:sym typeface="Poppins"/>
              </a:rPr>
              <a:t>Inconvénients</a:t>
            </a:r>
            <a:endParaRPr sz="1350" b="1">
              <a:solidFill>
                <a:schemeClr val="dk1"/>
              </a:solidFill>
              <a:latin typeface="Poppins"/>
              <a:ea typeface="Poppins"/>
              <a:cs typeface="Poppins"/>
              <a:sym typeface="Poppins"/>
            </a:endParaRPr>
          </a:p>
          <a:p>
            <a:pPr marL="228600" indent="-206375">
              <a:buClr>
                <a:schemeClr val="dk1"/>
              </a:buClr>
              <a:buSzPts val="2900"/>
              <a:buFont typeface="Poppins"/>
              <a:buChar char="●"/>
            </a:pPr>
            <a:r>
              <a:rPr lang="en-US" sz="950" b="1">
                <a:solidFill>
                  <a:schemeClr val="dk1"/>
                </a:solidFill>
                <a:latin typeface="Poppins"/>
                <a:ea typeface="Poppins"/>
                <a:cs typeface="Poppins"/>
                <a:sym typeface="Poppins"/>
              </a:rPr>
              <a:t>Limites de détection plus élevées :</a:t>
            </a:r>
            <a:r>
              <a:rPr lang="en-US" sz="950">
                <a:solidFill>
                  <a:schemeClr val="dk1"/>
                </a:solidFill>
                <a:latin typeface="Poppins"/>
                <a:ea typeface="Poppins"/>
                <a:cs typeface="Poppins"/>
                <a:sym typeface="Poppins"/>
              </a:rPr>
              <a:t> Par rapport à des techniques plus sensibles (par ex. analyseurs directs de mercure), le XRF peut être moins adapté à l’analyse du mercure à l’état de traces ultra-faibles.</a:t>
            </a:r>
            <a:endParaRPr sz="950">
              <a:solidFill>
                <a:schemeClr val="dk1"/>
              </a:solidFill>
              <a:latin typeface="Poppins"/>
              <a:ea typeface="Poppins"/>
              <a:cs typeface="Poppins"/>
              <a:sym typeface="Poppins"/>
            </a:endParaRPr>
          </a:p>
          <a:p>
            <a:pPr marL="228600" indent="-206375">
              <a:buClr>
                <a:schemeClr val="dk1"/>
              </a:buClr>
              <a:buSzPts val="2900"/>
              <a:buFont typeface="Poppins"/>
              <a:buChar char="●"/>
            </a:pPr>
            <a:r>
              <a:rPr lang="en-US" sz="950" b="1">
                <a:solidFill>
                  <a:schemeClr val="dk1"/>
                </a:solidFill>
                <a:latin typeface="Poppins"/>
                <a:ea typeface="Poppins"/>
                <a:cs typeface="Poppins"/>
                <a:sym typeface="Poppins"/>
              </a:rPr>
              <a:t>Effets de l’hétérogénéité des échantillons :</a:t>
            </a:r>
            <a:r>
              <a:rPr lang="en-US" sz="950">
                <a:solidFill>
                  <a:schemeClr val="dk1"/>
                </a:solidFill>
                <a:latin typeface="Poppins"/>
                <a:ea typeface="Poppins"/>
                <a:cs typeface="Poppins"/>
                <a:sym typeface="Poppins"/>
              </a:rPr>
              <a:t> La précision peut être inconstante, avec un taux d’erreur plus élevé dans les échantillons hétérogènes ou à forte teneur en humidité.</a:t>
            </a:r>
            <a:endParaRPr sz="950">
              <a:solidFill>
                <a:schemeClr val="dk1"/>
              </a:solidFill>
              <a:latin typeface="Poppins"/>
              <a:ea typeface="Poppins"/>
              <a:cs typeface="Poppins"/>
              <a:sym typeface="Poppins"/>
            </a:endParaRPr>
          </a:p>
          <a:p>
            <a:pPr marL="228600" indent="-206375">
              <a:buClr>
                <a:schemeClr val="dk1"/>
              </a:buClr>
              <a:buSzPts val="2900"/>
              <a:buFont typeface="Poppins"/>
              <a:buChar char="●"/>
            </a:pPr>
            <a:r>
              <a:rPr lang="en-US" sz="950" b="1">
                <a:solidFill>
                  <a:schemeClr val="dk1"/>
                </a:solidFill>
                <a:latin typeface="Poppins"/>
                <a:ea typeface="Poppins"/>
                <a:cs typeface="Poppins"/>
                <a:sym typeface="Poppins"/>
              </a:rPr>
              <a:t>Exigences de calibration :</a:t>
            </a:r>
            <a:r>
              <a:rPr lang="en-US" sz="950">
                <a:solidFill>
                  <a:schemeClr val="dk1"/>
                </a:solidFill>
                <a:latin typeface="Poppins"/>
                <a:ea typeface="Poppins"/>
                <a:cs typeface="Poppins"/>
                <a:sym typeface="Poppins"/>
              </a:rPr>
              <a:t> Des courbes d’étalonnage externes sont souvent nécessaires pour obtenir des résultats quantitatifs au-delà du dépistage préliminaire.</a:t>
            </a:r>
            <a:endParaRPr sz="950">
              <a:solidFill>
                <a:schemeClr val="dk1"/>
              </a:solidFill>
              <a:latin typeface="Poppins"/>
              <a:ea typeface="Poppins"/>
              <a:cs typeface="Poppins"/>
              <a:sym typeface="Poppins"/>
            </a:endParaRPr>
          </a:p>
          <a:p>
            <a:pPr marL="228600" indent="-206375">
              <a:buClr>
                <a:schemeClr val="dk1"/>
              </a:buClr>
              <a:buSzPts val="2900"/>
              <a:buFont typeface="Poppins"/>
              <a:buChar char="●"/>
            </a:pPr>
            <a:r>
              <a:rPr lang="en-US" sz="950" b="1">
                <a:solidFill>
                  <a:schemeClr val="dk1"/>
                </a:solidFill>
                <a:latin typeface="Poppins"/>
                <a:ea typeface="Poppins"/>
                <a:cs typeface="Poppins"/>
                <a:sym typeface="Poppins"/>
              </a:rPr>
              <a:t>Contraintes d’espace :</a:t>
            </a:r>
            <a:r>
              <a:rPr lang="en-US" sz="950">
                <a:solidFill>
                  <a:schemeClr val="dk1"/>
                </a:solidFill>
                <a:latin typeface="Poppins"/>
                <a:ea typeface="Poppins"/>
                <a:cs typeface="Poppins"/>
                <a:sym typeface="Poppins"/>
              </a:rPr>
              <a:t> Les instruments de bureau sont encombrants et nécessitent un espace de laboratoire dédié.</a:t>
            </a:r>
            <a:endParaRPr sz="1450" b="1">
              <a:solidFill>
                <a:schemeClr val="dk1"/>
              </a:solidFill>
              <a:latin typeface="Poppins"/>
              <a:ea typeface="Poppins"/>
              <a:cs typeface="Poppins"/>
              <a:sym typeface="Poppins"/>
            </a:endParaRPr>
          </a:p>
        </p:txBody>
      </p:sp>
      <p:pic>
        <p:nvPicPr>
          <p:cNvPr id="307" name="Google Shape;307;g3bfde873232_0_0"/>
          <p:cNvPicPr preferRelativeResize="0"/>
          <p:nvPr/>
        </p:nvPicPr>
        <p:blipFill rotWithShape="1">
          <a:blip r:embed="rId3">
            <a:alphaModFix/>
          </a:blip>
          <a:srcRect/>
          <a:stretch/>
        </p:blipFill>
        <p:spPr>
          <a:xfrm rot="898234">
            <a:off x="7217142" y="27670"/>
            <a:ext cx="1240178" cy="1415012"/>
          </a:xfrm>
          <a:prstGeom prst="rect">
            <a:avLst/>
          </a:prstGeom>
          <a:noFill/>
          <a:ln>
            <a:noFill/>
          </a:ln>
        </p:spPr>
      </p:pic>
      <p:pic>
        <p:nvPicPr>
          <p:cNvPr id="308" name="Google Shape;308;g3bfde873232_0_0" descr="Olympus Vanta Portable Workstation"/>
          <p:cNvPicPr preferRelativeResize="0"/>
          <p:nvPr/>
        </p:nvPicPr>
        <p:blipFill rotWithShape="1">
          <a:blip r:embed="rId4">
            <a:alphaModFix/>
          </a:blip>
          <a:srcRect/>
          <a:stretch/>
        </p:blipFill>
        <p:spPr>
          <a:xfrm>
            <a:off x="4306238" y="3717162"/>
            <a:ext cx="981730" cy="12928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4"/>
          <p:cNvSpPr/>
          <p:nvPr/>
        </p:nvSpPr>
        <p:spPr>
          <a:xfrm>
            <a:off x="30256" y="15128"/>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pic>
        <p:nvPicPr>
          <p:cNvPr id="314" name="Google Shape;314;p14" title="XRF Video (4).mp4">
            <a:hlinkClick r:id="rId3"/>
          </p:cNvPr>
          <p:cNvPicPr preferRelativeResize="0"/>
          <p:nvPr/>
        </p:nvPicPr>
        <p:blipFill rotWithShape="1">
          <a:blip r:embed="rId4">
            <a:alphaModFix/>
          </a:blip>
          <a:srcRect/>
          <a:stretch/>
        </p:blipFill>
        <p:spPr>
          <a:xfrm>
            <a:off x="3122371" y="0"/>
            <a:ext cx="289925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92e7a4467f_0_248"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Base de données</a:t>
            </a:r>
            <a:endParaRPr sz="2750" b="1">
              <a:solidFill>
                <a:srgbClr val="1F487C"/>
              </a:solidFill>
              <a:latin typeface="Poppins"/>
              <a:ea typeface="Poppins"/>
              <a:cs typeface="Poppins"/>
              <a:sym typeface="Poppins"/>
            </a:endParaRPr>
          </a:p>
        </p:txBody>
      </p:sp>
      <p:grpSp>
        <p:nvGrpSpPr>
          <p:cNvPr id="320" name="Google Shape;320;g392e7a4467f_0_248"/>
          <p:cNvGrpSpPr/>
          <p:nvPr/>
        </p:nvGrpSpPr>
        <p:grpSpPr>
          <a:xfrm>
            <a:off x="-111813" y="3869320"/>
            <a:ext cx="3659882" cy="1426527"/>
            <a:chOff x="0" y="7434326"/>
            <a:chExt cx="7319764" cy="2853054"/>
          </a:xfrm>
        </p:grpSpPr>
        <p:sp>
          <p:nvSpPr>
            <p:cNvPr id="321" name="Google Shape;321;g392e7a4467f_0_248"/>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22" name="Google Shape;322;g392e7a4467f_0_248"/>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23" name="Google Shape;323;g392e7a4467f_0_248"/>
          <p:cNvSpPr txBox="1">
            <a:spLocks noGrp="1"/>
          </p:cNvSpPr>
          <p:nvPr>
            <p:ph type="body" idx="1"/>
          </p:nvPr>
        </p:nvSpPr>
        <p:spPr>
          <a:xfrm>
            <a:off x="527963" y="809563"/>
            <a:ext cx="8616000" cy="5092420"/>
          </a:xfrm>
          <a:prstGeom prst="rect">
            <a:avLst/>
          </a:prstGeom>
          <a:noFill/>
          <a:ln>
            <a:noFill/>
          </a:ln>
        </p:spPr>
        <p:txBody>
          <a:bodyPr spcFirstLastPara="1" wrap="square" lIns="0" tIns="6350" rIns="0" bIns="0" anchor="t" anchorCtr="0">
            <a:spAutoFit/>
          </a:bodyPr>
          <a:lstStyle/>
          <a:p>
            <a:pPr marL="0" indent="0">
              <a:lnSpc>
                <a:spcPct val="115000"/>
              </a:lnSpc>
              <a:spcBef>
                <a:spcPts val="600"/>
              </a:spcBef>
              <a:buSzPts val="1100"/>
              <a:buNone/>
            </a:pPr>
            <a:r>
              <a:rPr lang="en-US">
                <a:latin typeface="Poppins"/>
                <a:ea typeface="Poppins"/>
                <a:cs typeface="Poppins"/>
                <a:sym typeface="Poppins"/>
              </a:rPr>
              <a:t>Il existe plusieurs bases de données et ressources clés utilisées au niveau international et régional pour le suivi des lampes à décharge contenant du mercure (SLP).</a:t>
            </a:r>
            <a:endParaRPr>
              <a:latin typeface="Poppins"/>
              <a:ea typeface="Poppins"/>
              <a:cs typeface="Poppins"/>
              <a:sym typeface="Poppins"/>
            </a:endParaRPr>
          </a:p>
          <a:p>
            <a:pPr marL="0" indent="0">
              <a:lnSpc>
                <a:spcPct val="115000"/>
              </a:lnSpc>
              <a:spcBef>
                <a:spcPts val="600"/>
              </a:spcBef>
              <a:buSzPts val="1100"/>
              <a:buNone/>
            </a:pPr>
            <a:r>
              <a:rPr lang="en-US">
                <a:latin typeface="Poppins"/>
                <a:ea typeface="Poppins"/>
                <a:cs typeface="Poppins"/>
                <a:sym typeface="Poppins"/>
              </a:rPr>
              <a:t>Toutes les concentrations de SLP contenant du mercure provenant de la Jamaïque, du Gabon et du Sri Lanka dans le cadre de ce projet sont conservées dans une base de données centralisée développée en coordination avec le Partenariat mondial sur le mercure du PNUE et seront accessibles au public en mars 2026.</a:t>
            </a:r>
            <a:br>
              <a:rPr lang="en-US">
                <a:latin typeface="Poppins"/>
                <a:ea typeface="Poppins"/>
                <a:cs typeface="Poppins"/>
                <a:sym typeface="Poppins"/>
              </a:rPr>
            </a:br>
            <a:r>
              <a:rPr lang="en-US">
                <a:latin typeface="Poppins"/>
                <a:ea typeface="Poppins"/>
                <a:cs typeface="Poppins"/>
                <a:sym typeface="Poppins"/>
              </a:rPr>
              <a:t> Plus de 4 000 résultats d’échantillons de SLP ont été obtenus.</a:t>
            </a:r>
            <a:endParaRPr>
              <a:latin typeface="Poppins"/>
              <a:ea typeface="Poppins"/>
              <a:cs typeface="Poppins"/>
              <a:sym typeface="Poppins"/>
            </a:endParaRPr>
          </a:p>
          <a:p>
            <a:pPr marL="0" indent="0">
              <a:lnSpc>
                <a:spcPct val="115000"/>
              </a:lnSpc>
              <a:spcBef>
                <a:spcPts val="600"/>
              </a:spcBef>
              <a:buSzPts val="1100"/>
              <a:buNone/>
            </a:pPr>
            <a:r>
              <a:rPr lang="en-US">
                <a:latin typeface="Poppins"/>
                <a:ea typeface="Poppins"/>
                <a:cs typeface="Poppins"/>
                <a:sym typeface="Poppins"/>
              </a:rPr>
              <a:t>Les sources examinées comprenaient :</a:t>
            </a:r>
            <a:endParaRPr>
              <a:latin typeface="Poppins"/>
              <a:ea typeface="Poppins"/>
              <a:cs typeface="Poppins"/>
              <a:sym typeface="Poppins"/>
            </a:endParaRPr>
          </a:p>
          <a:p>
            <a:pPr marL="228600" indent="-149225">
              <a:lnSpc>
                <a:spcPct val="115000"/>
              </a:lnSpc>
              <a:spcBef>
                <a:spcPts val="600"/>
              </a:spcBef>
              <a:buSzPts val="1100"/>
              <a:buChar char="●"/>
            </a:pPr>
            <a:r>
              <a:rPr lang="en-US">
                <a:latin typeface="Poppins"/>
                <a:ea typeface="Poppins"/>
                <a:cs typeface="Poppins"/>
                <a:sym typeface="Poppins"/>
              </a:rPr>
              <a:t>Plus de 50 articles publiés dans des revues scientifiques</a:t>
            </a:r>
            <a:endParaRPr>
              <a:latin typeface="Poppins"/>
              <a:ea typeface="Poppins"/>
              <a:cs typeface="Poppins"/>
              <a:sym typeface="Poppins"/>
            </a:endParaRPr>
          </a:p>
          <a:p>
            <a:pPr marL="228600" indent="-149225">
              <a:lnSpc>
                <a:spcPct val="115000"/>
              </a:lnSpc>
              <a:spcBef>
                <a:spcPts val="0"/>
              </a:spcBef>
              <a:buSzPts val="1100"/>
              <a:buChar char="●"/>
            </a:pPr>
            <a:r>
              <a:rPr lang="en-US">
                <a:latin typeface="Poppins"/>
                <a:ea typeface="Poppins"/>
                <a:cs typeface="Poppins"/>
                <a:sym typeface="Poppins"/>
              </a:rPr>
              <a:t>Jeux de données du Zero Mercury Working Group (ZMWG), qui ont fourni des données sur 1 185 SLP issues de leurs recherches</a:t>
            </a:r>
            <a:endParaRPr>
              <a:latin typeface="Poppins"/>
              <a:ea typeface="Poppins"/>
              <a:cs typeface="Poppins"/>
              <a:sym typeface="Poppins"/>
            </a:endParaRPr>
          </a:p>
          <a:p>
            <a:pPr marL="228600" indent="-149225">
              <a:lnSpc>
                <a:spcPct val="115000"/>
              </a:lnSpc>
              <a:spcBef>
                <a:spcPts val="0"/>
              </a:spcBef>
              <a:buSzPts val="1100"/>
              <a:buChar char="●"/>
            </a:pPr>
            <a:r>
              <a:rPr lang="en-US">
                <a:latin typeface="Poppins"/>
                <a:ea typeface="Poppins"/>
                <a:cs typeface="Poppins"/>
                <a:sym typeface="Poppins"/>
              </a:rPr>
              <a:t>Bases de données et rapports publiés par des entités reconnues (ONG et agences de surveillance)</a:t>
            </a:r>
            <a:endParaRPr>
              <a:latin typeface="Poppins"/>
              <a:ea typeface="Poppins"/>
              <a:cs typeface="Poppins"/>
              <a:sym typeface="Poppins"/>
            </a:endParaRPr>
          </a:p>
        </p:txBody>
      </p:sp>
      <p:sp>
        <p:nvSpPr>
          <p:cNvPr id="324" name="Google Shape;324;g392e7a4467f_0_248"/>
          <p:cNvSpPr/>
          <p:nvPr/>
        </p:nvSpPr>
        <p:spPr>
          <a:xfrm>
            <a:off x="-300400" y="1089588"/>
            <a:ext cx="699962" cy="2147783"/>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25" name="Google Shape;325;g392e7a4467f_0_248"/>
          <p:cNvSpPr/>
          <p:nvPr/>
        </p:nvSpPr>
        <p:spPr>
          <a:xfrm>
            <a:off x="7964943" y="-3662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26" name="Google Shape;326;g392e7a4467f_0_248"/>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27" name="Google Shape;327;g392e7a4467f_0_248"/>
          <p:cNvSpPr/>
          <p:nvPr/>
        </p:nvSpPr>
        <p:spPr>
          <a:xfrm>
            <a:off x="8866186" y="30714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69850" y="207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Poppins"/>
                <a:ea typeface="Poppins"/>
                <a:cs typeface="Poppins"/>
                <a:sym typeface="Poppins"/>
              </a:rPr>
              <a:t>Mercure</a:t>
            </a:r>
            <a:endParaRPr b="1">
              <a:latin typeface="Poppins"/>
              <a:ea typeface="Poppins"/>
              <a:cs typeface="Poppins"/>
              <a:sym typeface="Poppins"/>
            </a:endParaRPr>
          </a:p>
        </p:txBody>
      </p:sp>
      <p:sp>
        <p:nvSpPr>
          <p:cNvPr id="64" name="Google Shape;64;p14"/>
          <p:cNvSpPr txBox="1">
            <a:spLocks noGrp="1"/>
          </p:cNvSpPr>
          <p:nvPr>
            <p:ph type="body" idx="1"/>
          </p:nvPr>
        </p:nvSpPr>
        <p:spPr>
          <a:xfrm>
            <a:off x="169850" y="780575"/>
            <a:ext cx="8882700" cy="4114800"/>
          </a:xfrm>
          <a:prstGeom prst="rect">
            <a:avLst/>
          </a:prstGeom>
        </p:spPr>
        <p:txBody>
          <a:bodyPr spcFirstLastPara="1" wrap="square" lIns="91425" tIns="91425" rIns="91425" bIns="91425" anchor="t" anchorCtr="0">
            <a:normAutofit lnSpcReduction="10000"/>
          </a:bodyPr>
          <a:lstStyle/>
          <a:p>
            <a:pPr marL="457200" lvl="0" indent="-325486" algn="l" rtl="0">
              <a:spcBef>
                <a:spcPts val="1200"/>
              </a:spcBef>
              <a:spcAft>
                <a:spcPts val="0"/>
              </a:spcAft>
              <a:buClr>
                <a:srgbClr val="434343"/>
              </a:buClr>
              <a:buSzPts val="1526"/>
              <a:buChar char="●"/>
            </a:pPr>
            <a:r>
              <a:rPr lang="en" sz="1526">
                <a:solidFill>
                  <a:srgbClr val="434343"/>
                </a:solidFill>
                <a:latin typeface="Poppins"/>
                <a:ea typeface="Poppins"/>
                <a:cs typeface="Poppins"/>
                <a:sym typeface="Poppins"/>
              </a:rPr>
              <a:t>Le mercure est un métal lourd toxique utilisé dans les thermomètres, les lampes fluorescentes, les piles, les amalgames dentaires, l'exploitation aurifère et les produits éclaircissants pour la peau (SLP).</a:t>
            </a:r>
            <a:endParaRPr sz="1526">
              <a:solidFill>
                <a:srgbClr val="434343"/>
              </a:solidFill>
              <a:latin typeface="Poppins"/>
              <a:ea typeface="Poppins"/>
              <a:cs typeface="Poppins"/>
              <a:sym typeface="Poppins"/>
            </a:endParaRPr>
          </a:p>
          <a:p>
            <a:pPr marL="457200" lvl="0" indent="-325486" algn="l" rtl="0">
              <a:spcBef>
                <a:spcPts val="1000"/>
              </a:spcBef>
              <a:spcAft>
                <a:spcPts val="0"/>
              </a:spcAft>
              <a:buClr>
                <a:srgbClr val="434343"/>
              </a:buClr>
              <a:buSzPts val="1526"/>
              <a:buChar char="●"/>
            </a:pPr>
            <a:r>
              <a:rPr lang="en" sz="1526">
                <a:solidFill>
                  <a:srgbClr val="434343"/>
                </a:solidFill>
                <a:latin typeface="Poppins"/>
                <a:ea typeface="Poppins"/>
                <a:cs typeface="Poppins"/>
                <a:sym typeface="Poppins"/>
              </a:rPr>
              <a:t>Le mercure est également rejeté dans l'environnement par des processus anthropiques (par exemple, les émissions industrielles, l'exploitation minière et la combustion du charbon).</a:t>
            </a:r>
            <a:endParaRPr sz="1526">
              <a:solidFill>
                <a:srgbClr val="434343"/>
              </a:solidFill>
              <a:latin typeface="Poppins"/>
              <a:ea typeface="Poppins"/>
              <a:cs typeface="Poppins"/>
              <a:sym typeface="Poppins"/>
            </a:endParaRPr>
          </a:p>
          <a:p>
            <a:pPr marL="457200" lvl="0" indent="-325486" algn="l" rtl="0">
              <a:spcBef>
                <a:spcPts val="1000"/>
              </a:spcBef>
              <a:spcAft>
                <a:spcPts val="0"/>
              </a:spcAft>
              <a:buClr>
                <a:srgbClr val="434343"/>
              </a:buClr>
              <a:buSzPts val="1526"/>
              <a:buChar char="●"/>
            </a:pPr>
            <a:r>
              <a:rPr lang="en" sz="1526">
                <a:solidFill>
                  <a:srgbClr val="434343"/>
                </a:solidFill>
                <a:latin typeface="Poppins"/>
                <a:ea typeface="Poppins"/>
                <a:cs typeface="Poppins"/>
                <a:sym typeface="Poppins"/>
              </a:rPr>
              <a:t>Une fois libéré dans l'environnement à partir de produits contenant du mercure ou de processus anthropiques, le mercure peut se transformer en méthylmercure, une forme hautement toxique qui s'accumule dans les poissons et les crustacés susceptibles d'être consommés par l'homme.</a:t>
            </a:r>
            <a:endParaRPr sz="1526">
              <a:solidFill>
                <a:srgbClr val="434343"/>
              </a:solidFill>
              <a:latin typeface="Poppins"/>
              <a:ea typeface="Poppins"/>
              <a:cs typeface="Poppins"/>
              <a:sym typeface="Poppins"/>
            </a:endParaRPr>
          </a:p>
          <a:p>
            <a:pPr marL="457200" lvl="0" indent="-325486" algn="l" rtl="0">
              <a:spcBef>
                <a:spcPts val="1000"/>
              </a:spcBef>
              <a:spcAft>
                <a:spcPts val="0"/>
              </a:spcAft>
              <a:buClr>
                <a:srgbClr val="434343"/>
              </a:buClr>
              <a:buSzPts val="1526"/>
              <a:buChar char="●"/>
            </a:pPr>
            <a:r>
              <a:rPr lang="en" sz="1526">
                <a:solidFill>
                  <a:srgbClr val="434343"/>
                </a:solidFill>
                <a:latin typeface="Poppins"/>
                <a:ea typeface="Poppins"/>
                <a:cs typeface="Poppins"/>
                <a:sym typeface="Poppins"/>
              </a:rPr>
              <a:t>L'exposition humaine au mercure peut entraîner des lésions neurologiques, des troubles du développement chez l'enfant et des problèmes rénaux, et présente des risques accrus pour les femmes enceintes et les enfants.</a:t>
            </a:r>
            <a:endParaRPr sz="1526">
              <a:solidFill>
                <a:srgbClr val="434343"/>
              </a:solidFill>
              <a:latin typeface="Poppins"/>
              <a:ea typeface="Poppins"/>
              <a:cs typeface="Poppins"/>
              <a:sym typeface="Poppin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92e8a54443_0_32"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Base de données</a:t>
            </a:r>
            <a:endParaRPr sz="2750" b="1">
              <a:latin typeface="Poppins"/>
              <a:ea typeface="Poppins"/>
              <a:cs typeface="Poppins"/>
              <a:sym typeface="Poppins"/>
            </a:endParaRPr>
          </a:p>
        </p:txBody>
      </p:sp>
      <p:grpSp>
        <p:nvGrpSpPr>
          <p:cNvPr id="333" name="Google Shape;333;g392e8a54443_0_32"/>
          <p:cNvGrpSpPr/>
          <p:nvPr/>
        </p:nvGrpSpPr>
        <p:grpSpPr>
          <a:xfrm>
            <a:off x="-111813" y="3869320"/>
            <a:ext cx="3659882" cy="1426527"/>
            <a:chOff x="0" y="7434326"/>
            <a:chExt cx="7319764" cy="2853054"/>
          </a:xfrm>
        </p:grpSpPr>
        <p:sp>
          <p:nvSpPr>
            <p:cNvPr id="334" name="Google Shape;334;g392e8a54443_0_32"/>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35" name="Google Shape;335;g392e8a54443_0_32"/>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36" name="Google Shape;336;g392e8a54443_0_32"/>
          <p:cNvSpPr txBox="1">
            <a:spLocks noGrp="1"/>
          </p:cNvSpPr>
          <p:nvPr>
            <p:ph type="body" idx="1"/>
          </p:nvPr>
        </p:nvSpPr>
        <p:spPr>
          <a:xfrm>
            <a:off x="527963" y="809563"/>
            <a:ext cx="8033400" cy="3818225"/>
          </a:xfrm>
          <a:prstGeom prst="rect">
            <a:avLst/>
          </a:prstGeom>
          <a:noFill/>
          <a:ln>
            <a:noFill/>
          </a:ln>
        </p:spPr>
        <p:txBody>
          <a:bodyPr spcFirstLastPara="1" wrap="square" lIns="0" tIns="6350" rIns="0" bIns="0" anchor="t" anchorCtr="0">
            <a:spAutoFit/>
          </a:bodyPr>
          <a:lstStyle/>
          <a:p>
            <a:pPr marL="228600" indent="-206375">
              <a:lnSpc>
                <a:spcPct val="115000"/>
              </a:lnSpc>
              <a:spcBef>
                <a:spcPts val="600"/>
              </a:spcBef>
              <a:buClr>
                <a:srgbClr val="1F487C"/>
              </a:buClr>
              <a:buSzPts val="2900"/>
              <a:buFont typeface="Times New Roman"/>
              <a:buChar char="●"/>
            </a:pPr>
            <a:r>
              <a:rPr lang="en-US" b="1">
                <a:latin typeface="Poppins"/>
                <a:ea typeface="Poppins"/>
                <a:cs typeface="Poppins"/>
                <a:sym typeface="Poppins"/>
              </a:rPr>
              <a:t>Cette base de données peut être utilisée pour identifier : </a:t>
            </a:r>
            <a:r>
              <a:rPr lang="en-US">
                <a:latin typeface="Poppins"/>
                <a:ea typeface="Poppins"/>
                <a:cs typeface="Poppins"/>
                <a:sym typeface="Poppins"/>
              </a:rPr>
              <a:t>des pôles potentiels de production, des schémas de distribution, ainsi que des produits d’intérêt à tester dans les pays ou régions du projet.</a:t>
            </a:r>
            <a:endParaRPr>
              <a:latin typeface="Poppins"/>
              <a:ea typeface="Poppins"/>
              <a:cs typeface="Poppins"/>
              <a:sym typeface="Poppins"/>
            </a:endParaRPr>
          </a:p>
          <a:p>
            <a:pPr marL="0" marR="2540" indent="0">
              <a:lnSpc>
                <a:spcPct val="114999"/>
              </a:lnSpc>
              <a:spcBef>
                <a:spcPts val="600"/>
              </a:spcBef>
              <a:buSzPts val="1400"/>
              <a:buNone/>
            </a:pPr>
            <a:endParaRPr>
              <a:latin typeface="Poppins"/>
              <a:ea typeface="Poppins"/>
              <a:cs typeface="Poppins"/>
              <a:sym typeface="Poppins"/>
            </a:endParaRPr>
          </a:p>
          <a:p>
            <a:pPr marL="229870" marR="2540" indent="-206691">
              <a:lnSpc>
                <a:spcPct val="114999"/>
              </a:lnSpc>
              <a:spcBef>
                <a:spcPts val="0"/>
              </a:spcBef>
              <a:buClr>
                <a:srgbClr val="1F487C"/>
              </a:buClr>
              <a:buSzPts val="2900"/>
              <a:buFont typeface="Times New Roman"/>
              <a:buChar char="●"/>
            </a:pPr>
            <a:r>
              <a:rPr lang="en-US">
                <a:latin typeface="Poppins"/>
                <a:ea typeface="Poppins"/>
                <a:cs typeface="Poppins"/>
                <a:sym typeface="Poppins"/>
              </a:rPr>
              <a:t>Elle sera utilisée comme une « </a:t>
            </a:r>
            <a:r>
              <a:rPr lang="en-US" b="1">
                <a:latin typeface="Poppins"/>
                <a:ea typeface="Poppins"/>
                <a:cs typeface="Poppins"/>
                <a:sym typeface="Poppins"/>
              </a:rPr>
              <a:t>base de données vivante</a:t>
            </a:r>
            <a:r>
              <a:rPr lang="en-US">
                <a:latin typeface="Poppins"/>
                <a:ea typeface="Poppins"/>
                <a:cs typeface="Poppins"/>
                <a:sym typeface="Poppins"/>
              </a:rPr>
              <a:t> », accessible aux agents des douanes et servant d’outil de référence.</a:t>
            </a:r>
            <a:endParaRPr>
              <a:latin typeface="Poppins"/>
              <a:ea typeface="Poppins"/>
              <a:cs typeface="Poppins"/>
              <a:sym typeface="Poppins"/>
            </a:endParaRPr>
          </a:p>
          <a:p>
            <a:pPr marL="0" marR="2540" indent="0">
              <a:lnSpc>
                <a:spcPct val="114999"/>
              </a:lnSpc>
              <a:spcBef>
                <a:spcPts val="0"/>
              </a:spcBef>
              <a:buSzPts val="1400"/>
              <a:buNone/>
            </a:pPr>
            <a:endParaRPr>
              <a:latin typeface="Poppins"/>
              <a:ea typeface="Poppins"/>
              <a:cs typeface="Poppins"/>
              <a:sym typeface="Poppins"/>
            </a:endParaRPr>
          </a:p>
          <a:p>
            <a:pPr marL="228600" indent="-206375">
              <a:lnSpc>
                <a:spcPct val="115000"/>
              </a:lnSpc>
              <a:spcBef>
                <a:spcPts val="600"/>
              </a:spcBef>
              <a:buClr>
                <a:srgbClr val="1F487C"/>
              </a:buClr>
              <a:buSzPts val="2900"/>
              <a:buFont typeface="Times New Roman"/>
              <a:buChar char="●"/>
            </a:pPr>
            <a:r>
              <a:rPr lang="en-US" b="1">
                <a:latin typeface="Poppins"/>
                <a:ea typeface="Poppins"/>
                <a:cs typeface="Poppins"/>
                <a:sym typeface="Poppins"/>
              </a:rPr>
              <a:t>Les agents des douanes</a:t>
            </a:r>
            <a:r>
              <a:rPr lang="en-US">
                <a:latin typeface="Poppins"/>
                <a:ea typeface="Poppins"/>
                <a:cs typeface="Poppins"/>
                <a:sym typeface="Poppins"/>
              </a:rPr>
              <a:t> peuvent également soumettre les SLP contenant du mercure identifiés à la frontière au BRI ou au PNUE GMP afin qu’ils soient inclus dans cette base de données mondiale.</a:t>
            </a:r>
            <a:endParaRPr b="1">
              <a:latin typeface="Poppins"/>
              <a:ea typeface="Poppins"/>
              <a:cs typeface="Poppins"/>
              <a:sym typeface="Poppins"/>
            </a:endParaRPr>
          </a:p>
          <a:p>
            <a:pPr marL="0" marR="2540" indent="0">
              <a:lnSpc>
                <a:spcPct val="114999"/>
              </a:lnSpc>
              <a:spcBef>
                <a:spcPts val="600"/>
              </a:spcBef>
              <a:buSzPts val="1400"/>
              <a:buNone/>
            </a:pPr>
            <a:endParaRPr>
              <a:latin typeface="Poppins"/>
              <a:ea typeface="Poppins"/>
              <a:cs typeface="Poppins"/>
              <a:sym typeface="Poppins"/>
            </a:endParaRPr>
          </a:p>
        </p:txBody>
      </p:sp>
      <p:sp>
        <p:nvSpPr>
          <p:cNvPr id="337" name="Google Shape;337;g392e8a54443_0_32"/>
          <p:cNvSpPr/>
          <p:nvPr/>
        </p:nvSpPr>
        <p:spPr>
          <a:xfrm>
            <a:off x="-300400" y="1089588"/>
            <a:ext cx="699962" cy="2147783"/>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38" name="Google Shape;338;g392e8a54443_0_32"/>
          <p:cNvSpPr/>
          <p:nvPr/>
        </p:nvSpPr>
        <p:spPr>
          <a:xfrm>
            <a:off x="7964943" y="-3662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39" name="Google Shape;339;g392e8a54443_0_32"/>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40" name="Google Shape;340;g392e8a54443_0_32"/>
          <p:cNvSpPr/>
          <p:nvPr/>
        </p:nvSpPr>
        <p:spPr>
          <a:xfrm>
            <a:off x="8866186" y="30714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c2fad7efde_0_70" descr="$PPTXTitle"/>
          <p:cNvSpPr txBox="1">
            <a:spLocks noGrp="1"/>
          </p:cNvSpPr>
          <p:nvPr>
            <p:ph type="title"/>
          </p:nvPr>
        </p:nvSpPr>
        <p:spPr>
          <a:xfrm>
            <a:off x="527962" y="263850"/>
            <a:ext cx="8305200" cy="1225207"/>
          </a:xfrm>
          <a:prstGeom prst="rect">
            <a:avLst/>
          </a:prstGeom>
          <a:noFill/>
          <a:ln>
            <a:noFill/>
          </a:ln>
        </p:spPr>
        <p:txBody>
          <a:bodyPr spcFirstLastPara="1" wrap="square" lIns="0" tIns="6350" rIns="0" bIns="0" anchor="t" anchorCtr="0">
            <a:spAutoFit/>
          </a:bodyPr>
          <a:lstStyle/>
          <a:p>
            <a:pPr marL="6350" marR="2540">
              <a:lnSpc>
                <a:spcPct val="110000"/>
              </a:lnSpc>
              <a:buSzPts val="1400"/>
            </a:pPr>
            <a:r>
              <a:rPr lang="en-US" sz="2400" b="1">
                <a:solidFill>
                  <a:srgbClr val="1F487C"/>
                </a:solidFill>
                <a:latin typeface="Poppins"/>
                <a:ea typeface="Poppins"/>
                <a:cs typeface="Poppins"/>
                <a:sym typeface="Poppins"/>
              </a:rPr>
              <a:t>Sécurité et coopération dans le contrôle du commerce du mercure</a:t>
            </a:r>
            <a:endParaRPr sz="550" b="1"/>
          </a:p>
          <a:p>
            <a:pPr marL="6350" marR="2540">
              <a:lnSpc>
                <a:spcPct val="110000"/>
              </a:lnSpc>
              <a:buSzPts val="1400"/>
            </a:pPr>
            <a:endParaRPr sz="2400" b="1">
              <a:solidFill>
                <a:srgbClr val="1F487C"/>
              </a:solidFill>
              <a:latin typeface="Poppins"/>
              <a:ea typeface="Poppins"/>
              <a:cs typeface="Poppins"/>
              <a:sym typeface="Poppins"/>
            </a:endParaRPr>
          </a:p>
        </p:txBody>
      </p:sp>
      <p:grpSp>
        <p:nvGrpSpPr>
          <p:cNvPr id="346" name="Google Shape;346;g3c2fad7efde_0_70"/>
          <p:cNvGrpSpPr/>
          <p:nvPr/>
        </p:nvGrpSpPr>
        <p:grpSpPr>
          <a:xfrm>
            <a:off x="0" y="3717163"/>
            <a:ext cx="3659882" cy="1426527"/>
            <a:chOff x="0" y="7434326"/>
            <a:chExt cx="7319764" cy="2853054"/>
          </a:xfrm>
        </p:grpSpPr>
        <p:sp>
          <p:nvSpPr>
            <p:cNvPr id="347" name="Google Shape;347;g3c2fad7efde_0_7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48" name="Google Shape;348;g3c2fad7efde_0_7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49" name="Google Shape;349;g3c2fad7efde_0_70"/>
          <p:cNvSpPr txBox="1">
            <a:spLocks noGrp="1"/>
          </p:cNvSpPr>
          <p:nvPr>
            <p:ph type="body" idx="1"/>
          </p:nvPr>
        </p:nvSpPr>
        <p:spPr>
          <a:xfrm>
            <a:off x="828363" y="1340475"/>
            <a:ext cx="7721100" cy="1439881"/>
          </a:xfrm>
          <a:prstGeom prst="rect">
            <a:avLst/>
          </a:prstGeom>
          <a:noFill/>
          <a:ln>
            <a:noFill/>
          </a:ln>
        </p:spPr>
        <p:txBody>
          <a:bodyPr spcFirstLastPara="1" wrap="square" lIns="0" tIns="6350" rIns="0" bIns="0" anchor="t" anchorCtr="0">
            <a:spAutoFit/>
          </a:bodyPr>
          <a:lstStyle/>
          <a:p>
            <a:pPr marL="228600" marR="238441" indent="-200025">
              <a:lnSpc>
                <a:spcPct val="115000"/>
              </a:lnSpc>
              <a:spcBef>
                <a:spcPts val="0"/>
              </a:spcBef>
              <a:buSzPts val="2700"/>
              <a:buFont typeface="Poppins"/>
              <a:buChar char="●"/>
            </a:pPr>
            <a:r>
              <a:rPr lang="en-US" sz="1350">
                <a:latin typeface="Poppins"/>
                <a:ea typeface="Poppins"/>
                <a:cs typeface="Poppins"/>
                <a:sym typeface="Poppins"/>
              </a:rPr>
              <a:t>Les agents des douanes doivent utiliser un équipement de protection individuelle (EPI) approprié lors de l’inspection des envois de mercure.</a:t>
            </a:r>
            <a:endParaRPr sz="1350">
              <a:latin typeface="Poppins"/>
              <a:ea typeface="Poppins"/>
              <a:cs typeface="Poppins"/>
              <a:sym typeface="Poppins"/>
            </a:endParaRPr>
          </a:p>
          <a:p>
            <a:pPr marL="228600" marR="238441" indent="-200025">
              <a:lnSpc>
                <a:spcPct val="115000"/>
              </a:lnSpc>
              <a:spcBef>
                <a:spcPts val="0"/>
              </a:spcBef>
              <a:buSzPts val="2700"/>
              <a:buFont typeface="Poppins"/>
              <a:buChar char="●"/>
            </a:pPr>
            <a:r>
              <a:rPr lang="en-US" sz="1350">
                <a:latin typeface="Poppins"/>
                <a:ea typeface="Poppins"/>
                <a:cs typeface="Poppins"/>
                <a:sym typeface="Poppins"/>
              </a:rPr>
              <a:t>Collaborer avec les agences environnementales pour une manipulation et une élimination sûres.</a:t>
            </a:r>
            <a:endParaRPr sz="1350">
              <a:latin typeface="Poppins"/>
              <a:ea typeface="Poppins"/>
              <a:cs typeface="Poppins"/>
              <a:sym typeface="Poppins"/>
            </a:endParaRPr>
          </a:p>
          <a:p>
            <a:pPr marL="199708" marR="238441" indent="-199708">
              <a:lnSpc>
                <a:spcPct val="115000"/>
              </a:lnSpc>
              <a:spcBef>
                <a:spcPts val="0"/>
              </a:spcBef>
              <a:buSzPts val="2700"/>
              <a:buFont typeface="Poppins"/>
              <a:buChar char="●"/>
            </a:pPr>
            <a:r>
              <a:rPr lang="en-US" sz="1350">
                <a:latin typeface="Poppins"/>
                <a:ea typeface="Poppins"/>
                <a:cs typeface="Poppins"/>
                <a:sym typeface="Poppins"/>
              </a:rPr>
              <a:t>Partager les informations et coordonner des formations conjointes afin d’améliorer les protocoles d’application et de sécurit</a:t>
            </a:r>
            <a:r>
              <a:rPr lang="en-US" sz="550">
                <a:solidFill>
                  <a:schemeClr val="dk1"/>
                </a:solidFill>
              </a:rPr>
              <a:t>é.</a:t>
            </a:r>
            <a:endParaRPr sz="1350">
              <a:latin typeface="Poppins"/>
              <a:ea typeface="Poppins"/>
              <a:cs typeface="Poppins"/>
              <a:sym typeface="Poppins"/>
            </a:endParaRPr>
          </a:p>
        </p:txBody>
      </p:sp>
      <p:sp>
        <p:nvSpPr>
          <p:cNvPr id="350" name="Google Shape;350;g3c2fad7efde_0_70"/>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51" name="Google Shape;351;g3c2fad7efde_0_70"/>
          <p:cNvSpPr/>
          <p:nvPr/>
        </p:nvSpPr>
        <p:spPr>
          <a:xfrm>
            <a:off x="8039556" y="-1630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52" name="Google Shape;352;g3c2fad7efde_0_70"/>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53" name="Google Shape;353;g3c2fad7efde_0_70"/>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3c2fad7efde_0_140" descr="$PPTXTitle"/>
          <p:cNvSpPr txBox="1">
            <a:spLocks noGrp="1"/>
          </p:cNvSpPr>
          <p:nvPr>
            <p:ph type="title"/>
          </p:nvPr>
        </p:nvSpPr>
        <p:spPr>
          <a:xfrm>
            <a:off x="419400" y="230544"/>
            <a:ext cx="8305200" cy="996683"/>
          </a:xfrm>
          <a:prstGeom prst="rect">
            <a:avLst/>
          </a:prstGeom>
          <a:noFill/>
          <a:ln>
            <a:noFill/>
          </a:ln>
        </p:spPr>
        <p:txBody>
          <a:bodyPr spcFirstLastPara="1" wrap="square" lIns="0" tIns="6350" rIns="0" bIns="0" anchor="t" anchorCtr="0">
            <a:spAutoFit/>
          </a:bodyPr>
          <a:lstStyle/>
          <a:p>
            <a:pPr marR="2540">
              <a:lnSpc>
                <a:spcPct val="110000"/>
              </a:lnSpc>
              <a:buSzPts val="1400"/>
            </a:pPr>
            <a:r>
              <a:rPr lang="en-US" sz="1950" b="1">
                <a:solidFill>
                  <a:srgbClr val="1F487C"/>
                </a:solidFill>
                <a:latin typeface="Poppins"/>
                <a:ea typeface="Poppins"/>
                <a:cs typeface="Poppins"/>
                <a:sym typeface="Poppins"/>
              </a:rPr>
              <a:t>Élaboration de stratégies de mise en œuvre pour la collaboration transversale</a:t>
            </a:r>
            <a:endParaRPr sz="550" b="1"/>
          </a:p>
          <a:p>
            <a:pPr marL="6350" marR="2540">
              <a:lnSpc>
                <a:spcPct val="110000"/>
              </a:lnSpc>
              <a:buSzPts val="1400"/>
            </a:pPr>
            <a:endParaRPr sz="1950" b="1">
              <a:solidFill>
                <a:srgbClr val="1F487C"/>
              </a:solidFill>
              <a:latin typeface="Poppins"/>
              <a:ea typeface="Poppins"/>
              <a:cs typeface="Poppins"/>
              <a:sym typeface="Poppins"/>
            </a:endParaRPr>
          </a:p>
        </p:txBody>
      </p:sp>
      <p:grpSp>
        <p:nvGrpSpPr>
          <p:cNvPr id="359" name="Google Shape;359;g3c2fad7efde_0_140"/>
          <p:cNvGrpSpPr/>
          <p:nvPr/>
        </p:nvGrpSpPr>
        <p:grpSpPr>
          <a:xfrm>
            <a:off x="0" y="3717163"/>
            <a:ext cx="3659882" cy="1426527"/>
            <a:chOff x="0" y="7434326"/>
            <a:chExt cx="7319764" cy="2853054"/>
          </a:xfrm>
        </p:grpSpPr>
        <p:sp>
          <p:nvSpPr>
            <p:cNvPr id="360" name="Google Shape;360;g3c2fad7efde_0_14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61" name="Google Shape;361;g3c2fad7efde_0_14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62" name="Google Shape;362;g3c2fad7efde_0_140"/>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63" name="Google Shape;363;g3c2fad7efde_0_140"/>
          <p:cNvSpPr/>
          <p:nvPr/>
        </p:nvSpPr>
        <p:spPr>
          <a:xfrm>
            <a:off x="8039556" y="-163013"/>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64" name="Google Shape;364;g3c2fad7efde_0_140"/>
          <p:cNvSpPr/>
          <p:nvPr/>
        </p:nvSpPr>
        <p:spPr>
          <a:xfrm>
            <a:off x="7055422" y="4207764"/>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65" name="Google Shape;365;g3c2fad7efde_0_140"/>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66" name="Google Shape;366;g3c2fad7efde_0_140"/>
          <p:cNvSpPr txBox="1"/>
          <p:nvPr/>
        </p:nvSpPr>
        <p:spPr>
          <a:xfrm>
            <a:off x="419400" y="1056675"/>
            <a:ext cx="3990900" cy="2324340"/>
          </a:xfrm>
          <a:prstGeom prst="rect">
            <a:avLst/>
          </a:prstGeom>
          <a:noFill/>
          <a:ln>
            <a:noFill/>
          </a:ln>
        </p:spPr>
        <p:txBody>
          <a:bodyPr spcFirstLastPara="1" wrap="square" lIns="45713" tIns="45713" rIns="45713" bIns="45713" anchor="t" anchorCtr="0">
            <a:spAutoFit/>
          </a:bodyPr>
          <a:lstStyle/>
          <a:p>
            <a:pPr marL="6350">
              <a:lnSpc>
                <a:spcPct val="115000"/>
              </a:lnSpc>
              <a:spcBef>
                <a:spcPts val="500"/>
              </a:spcBef>
            </a:pPr>
            <a:r>
              <a:rPr lang="en-US" sz="1250" b="1">
                <a:solidFill>
                  <a:srgbClr val="215968"/>
                </a:solidFill>
                <a:latin typeface="Poppins"/>
                <a:ea typeface="Poppins"/>
                <a:cs typeface="Poppins"/>
                <a:sym typeface="Poppins"/>
              </a:rPr>
              <a:t>Renforcement des capacités et formation</a:t>
            </a:r>
            <a:endParaRPr sz="1250" b="1">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Organiser des formations inter-agences sur la détection, la manipulation et la documentation du mercure.</a:t>
            </a:r>
            <a:endParaRPr sz="1100">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Tenir des ateliers sur les législations nationales et la Convention de Minamata.</a:t>
            </a:r>
            <a:endParaRPr sz="1100">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Réaliser des analyses en laboratoire pour le mercure.</a:t>
            </a:r>
            <a:endParaRPr sz="1100">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Faire appel à des experts internationaux pour partager les meilleures pratiques à l’échelle mondiale.</a:t>
            </a:r>
            <a:endParaRPr sz="1100">
              <a:solidFill>
                <a:srgbClr val="215968"/>
              </a:solidFill>
              <a:latin typeface="Poppins"/>
              <a:ea typeface="Poppins"/>
              <a:cs typeface="Poppins"/>
              <a:sym typeface="Poppins"/>
            </a:endParaRPr>
          </a:p>
        </p:txBody>
      </p:sp>
      <p:sp>
        <p:nvSpPr>
          <p:cNvPr id="367" name="Google Shape;367;g3c2fad7efde_0_140"/>
          <p:cNvSpPr txBox="1"/>
          <p:nvPr/>
        </p:nvSpPr>
        <p:spPr>
          <a:xfrm>
            <a:off x="4355400" y="1056675"/>
            <a:ext cx="4369200" cy="2324340"/>
          </a:xfrm>
          <a:prstGeom prst="rect">
            <a:avLst/>
          </a:prstGeom>
          <a:noFill/>
          <a:ln>
            <a:noFill/>
          </a:ln>
        </p:spPr>
        <p:txBody>
          <a:bodyPr spcFirstLastPara="1" wrap="square" lIns="45713" tIns="45713" rIns="45713" bIns="45713" anchor="t" anchorCtr="0">
            <a:spAutoFit/>
          </a:bodyPr>
          <a:lstStyle/>
          <a:p>
            <a:pPr marL="6350">
              <a:lnSpc>
                <a:spcPct val="115000"/>
              </a:lnSpc>
              <a:spcBef>
                <a:spcPts val="500"/>
              </a:spcBef>
            </a:pPr>
            <a:r>
              <a:rPr lang="en-US" sz="1250" b="1">
                <a:solidFill>
                  <a:srgbClr val="215968"/>
                </a:solidFill>
                <a:latin typeface="Poppins"/>
                <a:ea typeface="Poppins"/>
                <a:cs typeface="Poppins"/>
                <a:sym typeface="Poppins"/>
              </a:rPr>
              <a:t>Communication et coordination</a:t>
            </a:r>
            <a:endParaRPr sz="1250" b="1">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Désigner des points focaux dans chaque agence pour faciliter la coordination et établir des communications sécurisées.</a:t>
            </a:r>
            <a:endParaRPr sz="1100">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Utiliser des modèles standardisés (par ex. rapports de saisie, alertes de risque) et maintenir des bases de données partagées pour les commerçants, itinéraires et permis signalés.</a:t>
            </a:r>
            <a:endParaRPr sz="1100">
              <a:solidFill>
                <a:srgbClr val="215968"/>
              </a:solidFill>
              <a:latin typeface="Poppins"/>
              <a:ea typeface="Poppins"/>
              <a:cs typeface="Poppins"/>
              <a:sym typeface="Poppins"/>
            </a:endParaRPr>
          </a:p>
          <a:p>
            <a:pPr marL="228600" indent="-184150">
              <a:lnSpc>
                <a:spcPct val="115000"/>
              </a:lnSpc>
              <a:buClr>
                <a:srgbClr val="215968"/>
              </a:buClr>
              <a:buSzPts val="2200"/>
              <a:buFont typeface="Poppins"/>
              <a:buChar char="●"/>
            </a:pPr>
            <a:r>
              <a:rPr lang="en-US" sz="1100">
                <a:solidFill>
                  <a:srgbClr val="215968"/>
                </a:solidFill>
                <a:latin typeface="Poppins"/>
                <a:ea typeface="Poppins"/>
                <a:cs typeface="Poppins"/>
                <a:sym typeface="Poppins"/>
              </a:rPr>
              <a:t>Tenir des réunions de coordination régulières et établir des rapports conjoints sur la situation afin d’aligner les efforts et partager des alertes en temps réel.</a:t>
            </a:r>
            <a:endParaRPr sz="1100">
              <a:solidFill>
                <a:srgbClr val="215968"/>
              </a:solidFill>
              <a:latin typeface="Poppins"/>
              <a:ea typeface="Poppins"/>
              <a:cs typeface="Poppins"/>
              <a:sym typeface="Poppi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92e7a4467f_0_260"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Ressources disponibles </a:t>
            </a:r>
            <a:endParaRPr sz="2750" b="1">
              <a:solidFill>
                <a:srgbClr val="1F487C"/>
              </a:solidFill>
              <a:latin typeface="Poppins"/>
              <a:ea typeface="Poppins"/>
              <a:cs typeface="Poppins"/>
              <a:sym typeface="Poppins"/>
            </a:endParaRPr>
          </a:p>
        </p:txBody>
      </p:sp>
      <p:grpSp>
        <p:nvGrpSpPr>
          <p:cNvPr id="373" name="Google Shape;373;g392e7a4467f_0_260"/>
          <p:cNvGrpSpPr/>
          <p:nvPr/>
        </p:nvGrpSpPr>
        <p:grpSpPr>
          <a:xfrm>
            <a:off x="-169800" y="4400851"/>
            <a:ext cx="3659882" cy="1426527"/>
            <a:chOff x="0" y="7434326"/>
            <a:chExt cx="7319764" cy="2853054"/>
          </a:xfrm>
        </p:grpSpPr>
        <p:sp>
          <p:nvSpPr>
            <p:cNvPr id="374" name="Google Shape;374;g392e7a4467f_0_26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75" name="Google Shape;375;g392e7a4467f_0_26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76" name="Google Shape;376;g392e7a4467f_0_260"/>
          <p:cNvSpPr txBox="1">
            <a:spLocks noGrp="1"/>
          </p:cNvSpPr>
          <p:nvPr>
            <p:ph type="body" idx="1"/>
          </p:nvPr>
        </p:nvSpPr>
        <p:spPr>
          <a:xfrm>
            <a:off x="370838" y="742650"/>
            <a:ext cx="6643650" cy="3917483"/>
          </a:xfrm>
          <a:prstGeom prst="rect">
            <a:avLst/>
          </a:prstGeom>
          <a:noFill/>
          <a:ln>
            <a:noFill/>
          </a:ln>
        </p:spPr>
        <p:txBody>
          <a:bodyPr spcFirstLastPara="1" wrap="square" lIns="0" tIns="6350" rIns="0" bIns="0" anchor="t" anchorCtr="0">
            <a:spAutoFit/>
          </a:bodyPr>
          <a:lstStyle/>
          <a:p>
            <a:pPr marL="229870" marR="2540" indent="-193992">
              <a:lnSpc>
                <a:spcPct val="114999"/>
              </a:lnSpc>
              <a:spcBef>
                <a:spcPts val="0"/>
              </a:spcBef>
              <a:buClr>
                <a:srgbClr val="1F487C"/>
              </a:buClr>
              <a:buSzPts val="2500"/>
              <a:buFont typeface="Times New Roman"/>
              <a:buChar char="●"/>
            </a:pPr>
            <a:r>
              <a:rPr lang="en-US" sz="1300" b="1">
                <a:latin typeface="Poppins"/>
                <a:ea typeface="Poppins"/>
                <a:cs typeface="Poppins"/>
                <a:sym typeface="Poppins"/>
              </a:rPr>
              <a:t>D'autres organisations ont contribué à la résolution de ce problème en mettant au point des outils de référence destinés à aider les consommateurs, les services douaniers et les autres parties prenantes à identifier ces produits :</a:t>
            </a:r>
            <a:endParaRPr sz="1300" b="1">
              <a:latin typeface="Poppins"/>
              <a:ea typeface="Poppins"/>
              <a:cs typeface="Poppins"/>
              <a:sym typeface="Poppins"/>
            </a:endParaRPr>
          </a:p>
          <a:p>
            <a:pPr marL="0" marR="2540" indent="0">
              <a:lnSpc>
                <a:spcPct val="114999"/>
              </a:lnSpc>
              <a:spcBef>
                <a:spcPts val="0"/>
              </a:spcBef>
              <a:buSzPts val="1400"/>
              <a:buNone/>
            </a:pPr>
            <a:endParaRPr sz="1300" b="1">
              <a:latin typeface="Poppins"/>
              <a:ea typeface="Poppins"/>
              <a:cs typeface="Poppins"/>
              <a:sym typeface="Poppins"/>
            </a:endParaRPr>
          </a:p>
          <a:p>
            <a:pPr marL="0" marR="2540" indent="0">
              <a:lnSpc>
                <a:spcPct val="114999"/>
              </a:lnSpc>
              <a:spcBef>
                <a:spcPts val="0"/>
              </a:spcBef>
              <a:buSzPts val="1400"/>
              <a:buNone/>
            </a:pPr>
            <a:r>
              <a:rPr lang="en-US" sz="1300" b="1">
                <a:latin typeface="Poppins"/>
                <a:ea typeface="Poppins"/>
                <a:cs typeface="Poppins"/>
                <a:sym typeface="Poppins"/>
              </a:rPr>
              <a:t>a) Zero Mercury Working Group (ZMWG) : </a:t>
            </a:r>
            <a:r>
              <a:rPr lang="en-US" sz="1300">
                <a:latin typeface="Poppins"/>
                <a:ea typeface="Poppins"/>
                <a:cs typeface="Poppins"/>
                <a:sym typeface="Poppins"/>
              </a:rPr>
              <a:t>Mesures d’application visant à restreindre les produits cosmétiques à forte teneur en mercure dans le cadre de la Convention de Minamata.</a:t>
            </a:r>
            <a:endParaRPr sz="1300">
              <a:latin typeface="Poppins"/>
              <a:ea typeface="Poppins"/>
              <a:cs typeface="Poppins"/>
              <a:sym typeface="Poppins"/>
            </a:endParaRPr>
          </a:p>
          <a:p>
            <a:pPr marL="0" marR="2540" indent="0">
              <a:lnSpc>
                <a:spcPct val="114999"/>
              </a:lnSpc>
              <a:spcBef>
                <a:spcPts val="0"/>
              </a:spcBef>
              <a:buSzPts val="1400"/>
              <a:buNone/>
            </a:pPr>
            <a:endParaRPr sz="1300" b="1">
              <a:latin typeface="Poppins"/>
              <a:ea typeface="Poppins"/>
              <a:cs typeface="Poppins"/>
              <a:sym typeface="Poppins"/>
            </a:endParaRPr>
          </a:p>
          <a:p>
            <a:pPr marL="0" marR="2540" indent="0">
              <a:lnSpc>
                <a:spcPct val="114999"/>
              </a:lnSpc>
              <a:spcBef>
                <a:spcPts val="0"/>
              </a:spcBef>
              <a:buSzPts val="1400"/>
              <a:buNone/>
            </a:pPr>
            <a:r>
              <a:rPr lang="en-US" sz="1300" b="1">
                <a:latin typeface="Poppins"/>
                <a:ea typeface="Poppins"/>
                <a:cs typeface="Poppins"/>
                <a:sym typeface="Poppins"/>
              </a:rPr>
              <a:t>b)Organisation de coopération et de développement économiques (OCDE) : </a:t>
            </a:r>
            <a:r>
              <a:rPr lang="en-US" sz="1300">
                <a:latin typeface="Poppins"/>
                <a:ea typeface="Poppins"/>
                <a:cs typeface="Poppins"/>
                <a:sym typeface="Poppins"/>
              </a:rPr>
              <a:t>RECOMMANDATIONS POLITIQUES CONCERNANT LES ENGAGEMENTS EN MATIÈRE DE SÉCURITÉ DES PRODUITS DE CONSOMMATION</a:t>
            </a:r>
            <a:endParaRPr sz="1300">
              <a:latin typeface="Poppins"/>
              <a:ea typeface="Poppins"/>
              <a:cs typeface="Poppins"/>
              <a:sym typeface="Poppins"/>
            </a:endParaRPr>
          </a:p>
          <a:p>
            <a:pPr marL="0" marR="2540" indent="0">
              <a:lnSpc>
                <a:spcPct val="114999"/>
              </a:lnSpc>
              <a:spcBef>
                <a:spcPts val="0"/>
              </a:spcBef>
              <a:buSzPts val="1400"/>
              <a:buNone/>
            </a:pPr>
            <a:endParaRPr sz="1300">
              <a:latin typeface="Poppins"/>
              <a:ea typeface="Poppins"/>
              <a:cs typeface="Poppins"/>
              <a:sym typeface="Poppins"/>
            </a:endParaRPr>
          </a:p>
          <a:p>
            <a:pPr marL="0" marR="2540" indent="0">
              <a:lnSpc>
                <a:spcPct val="114999"/>
              </a:lnSpc>
              <a:spcBef>
                <a:spcPts val="0"/>
              </a:spcBef>
              <a:buSzPts val="1400"/>
              <a:buNone/>
            </a:pPr>
            <a:r>
              <a:rPr lang="en-US" sz="1300" b="1">
                <a:latin typeface="Poppins"/>
                <a:ea typeface="Poppins"/>
                <a:cs typeface="Poppins"/>
                <a:sym typeface="Poppins"/>
              </a:rPr>
              <a:t>c)Système d’alerte rapide de l’Union européenne pour les produits dangereux non alimentaires (RAPEX)</a:t>
            </a:r>
            <a:endParaRPr sz="1300" b="1">
              <a:latin typeface="Poppins"/>
              <a:ea typeface="Poppins"/>
              <a:cs typeface="Poppins"/>
              <a:sym typeface="Poppins"/>
            </a:endParaRPr>
          </a:p>
          <a:p>
            <a:pPr marL="0" marR="2540" indent="0">
              <a:lnSpc>
                <a:spcPct val="114999"/>
              </a:lnSpc>
              <a:spcBef>
                <a:spcPts val="0"/>
              </a:spcBef>
              <a:buSzPts val="1100"/>
              <a:buNone/>
            </a:pPr>
            <a:r>
              <a:rPr lang="en-US" sz="1300">
                <a:latin typeface="Poppins"/>
                <a:ea typeface="Poppins"/>
                <a:cs typeface="Poppins"/>
                <a:sym typeface="Poppins"/>
              </a:rPr>
              <a:t>Bien que ces outils aient été développés dans le contexte européen, ils peuvent servir de référence dans des contextes propres à l'Asie</a:t>
            </a:r>
            <a:endParaRPr sz="1300">
              <a:latin typeface="Poppins"/>
              <a:ea typeface="Poppins"/>
              <a:cs typeface="Poppins"/>
              <a:sym typeface="Poppins"/>
            </a:endParaRPr>
          </a:p>
        </p:txBody>
      </p:sp>
      <p:sp>
        <p:nvSpPr>
          <p:cNvPr id="377" name="Google Shape;377;g392e7a4467f_0_260"/>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78" name="Google Shape;378;g392e7a4467f_0_260"/>
          <p:cNvSpPr/>
          <p:nvPr/>
        </p:nvSpPr>
        <p:spPr>
          <a:xfrm>
            <a:off x="7648131" y="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79" name="Google Shape;379;g392e7a4467f_0_260"/>
          <p:cNvSpPr/>
          <p:nvPr/>
        </p:nvSpPr>
        <p:spPr>
          <a:xfrm>
            <a:off x="7055235" y="4453033"/>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80" name="Google Shape;380;g392e7a4467f_0_260"/>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381" name="Google Shape;381;g392e7a4467f_0_260"/>
          <p:cNvPicPr preferRelativeResize="0"/>
          <p:nvPr/>
        </p:nvPicPr>
        <p:blipFill rotWithShape="1">
          <a:blip r:embed="rId3">
            <a:alphaModFix/>
          </a:blip>
          <a:srcRect/>
          <a:stretch/>
        </p:blipFill>
        <p:spPr>
          <a:xfrm>
            <a:off x="7171618" y="263850"/>
            <a:ext cx="1529157" cy="2169476"/>
          </a:xfrm>
          <a:prstGeom prst="rect">
            <a:avLst/>
          </a:prstGeom>
          <a:noFill/>
          <a:ln>
            <a:noFill/>
          </a:ln>
        </p:spPr>
      </p:pic>
      <p:pic>
        <p:nvPicPr>
          <p:cNvPr id="382" name="Google Shape;382;g392e7a4467f_0_260"/>
          <p:cNvPicPr preferRelativeResize="0"/>
          <p:nvPr/>
        </p:nvPicPr>
        <p:blipFill rotWithShape="1">
          <a:blip r:embed="rId4">
            <a:alphaModFix/>
          </a:blip>
          <a:srcRect/>
          <a:stretch/>
        </p:blipFill>
        <p:spPr>
          <a:xfrm>
            <a:off x="7599026" y="2573139"/>
            <a:ext cx="1407881" cy="197270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c2fad7efde_0_82"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Ressources disponibles </a:t>
            </a:r>
            <a:endParaRPr sz="2750" b="1">
              <a:solidFill>
                <a:srgbClr val="1F487C"/>
              </a:solidFill>
              <a:latin typeface="Poppins"/>
              <a:ea typeface="Poppins"/>
              <a:cs typeface="Poppins"/>
              <a:sym typeface="Poppins"/>
            </a:endParaRPr>
          </a:p>
        </p:txBody>
      </p:sp>
      <p:grpSp>
        <p:nvGrpSpPr>
          <p:cNvPr id="388" name="Google Shape;388;g3c2fad7efde_0_82"/>
          <p:cNvGrpSpPr/>
          <p:nvPr/>
        </p:nvGrpSpPr>
        <p:grpSpPr>
          <a:xfrm>
            <a:off x="-74550" y="4207763"/>
            <a:ext cx="3659882" cy="1426527"/>
            <a:chOff x="0" y="7434326"/>
            <a:chExt cx="7319764" cy="2853054"/>
          </a:xfrm>
        </p:grpSpPr>
        <p:sp>
          <p:nvSpPr>
            <p:cNvPr id="389" name="Google Shape;389;g3c2fad7efde_0_82"/>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390" name="Google Shape;390;g3c2fad7efde_0_82"/>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391" name="Google Shape;391;g3c2fad7efde_0_82"/>
          <p:cNvSpPr txBox="1">
            <a:spLocks noGrp="1"/>
          </p:cNvSpPr>
          <p:nvPr>
            <p:ph type="body" idx="1"/>
          </p:nvPr>
        </p:nvSpPr>
        <p:spPr>
          <a:xfrm>
            <a:off x="744150" y="827438"/>
            <a:ext cx="5823150" cy="1156727"/>
          </a:xfrm>
          <a:prstGeom prst="rect">
            <a:avLst/>
          </a:prstGeom>
          <a:noFill/>
          <a:ln>
            <a:noFill/>
          </a:ln>
        </p:spPr>
        <p:txBody>
          <a:bodyPr spcFirstLastPara="1" wrap="square" lIns="0" tIns="6350" rIns="0" bIns="0" anchor="t" anchorCtr="0">
            <a:spAutoFit/>
          </a:bodyPr>
          <a:lstStyle/>
          <a:p>
            <a:pPr marL="228600" marR="2540" indent="-196850">
              <a:lnSpc>
                <a:spcPct val="114999"/>
              </a:lnSpc>
              <a:spcBef>
                <a:spcPts val="0"/>
              </a:spcBef>
              <a:buClr>
                <a:srgbClr val="0B5394"/>
              </a:buClr>
              <a:buSzPts val="2600"/>
              <a:buFont typeface="Poppins"/>
              <a:buChar char="●"/>
            </a:pPr>
            <a:r>
              <a:rPr lang="en-US" sz="1300" b="1">
                <a:latin typeface="Poppins"/>
                <a:ea typeface="Poppins"/>
                <a:cs typeface="Poppins"/>
                <a:sym typeface="Poppins"/>
              </a:rPr>
              <a:t>Organisation mondiale des douanes </a:t>
            </a:r>
            <a:endParaRPr sz="1300" b="1">
              <a:latin typeface="Poppins"/>
              <a:ea typeface="Poppins"/>
              <a:cs typeface="Poppins"/>
              <a:sym typeface="Poppins"/>
            </a:endParaRPr>
          </a:p>
          <a:p>
            <a:pPr marL="228600" marR="2540" indent="-196850">
              <a:lnSpc>
                <a:spcPct val="114999"/>
              </a:lnSpc>
              <a:spcBef>
                <a:spcPts val="0"/>
              </a:spcBef>
              <a:buClr>
                <a:srgbClr val="0B5394"/>
              </a:buClr>
              <a:buSzPts val="2600"/>
              <a:buFont typeface="Poppins"/>
              <a:buChar char="●"/>
            </a:pPr>
            <a:r>
              <a:rPr lang="en-US" sz="1300" b="1">
                <a:latin typeface="Poppins"/>
                <a:ea typeface="Poppins"/>
                <a:cs typeface="Poppins"/>
                <a:sym typeface="Poppins"/>
              </a:rPr>
              <a:t>Procédures opérationnelles standard pour le contrôle des transferts de déchets (2024)</a:t>
            </a:r>
            <a:endParaRPr sz="1300" b="1">
              <a:latin typeface="Poppins"/>
              <a:ea typeface="Poppins"/>
              <a:cs typeface="Poppins"/>
              <a:sym typeface="Poppins"/>
            </a:endParaRPr>
          </a:p>
          <a:p>
            <a:pPr marL="228600" marR="2540" indent="-196850">
              <a:lnSpc>
                <a:spcPct val="114999"/>
              </a:lnSpc>
              <a:spcBef>
                <a:spcPts val="0"/>
              </a:spcBef>
              <a:buClr>
                <a:srgbClr val="0B5394"/>
              </a:buClr>
              <a:buSzPts val="2600"/>
              <a:buFont typeface="Poppins"/>
              <a:buChar char="●"/>
            </a:pPr>
            <a:r>
              <a:rPr lang="en-US" sz="1300" b="1">
                <a:latin typeface="Poppins"/>
                <a:ea typeface="Poppins"/>
                <a:cs typeface="Poppins"/>
                <a:sym typeface="Poppins"/>
              </a:rPr>
              <a:t>Rapport sur le commerce illicite (2023) </a:t>
            </a:r>
            <a:endParaRPr sz="1300" b="1">
              <a:latin typeface="Poppins"/>
              <a:ea typeface="Poppins"/>
              <a:cs typeface="Poppins"/>
              <a:sym typeface="Poppins"/>
            </a:endParaRPr>
          </a:p>
          <a:p>
            <a:pPr marL="228600" marR="2540" indent="-196850">
              <a:lnSpc>
                <a:spcPct val="114999"/>
              </a:lnSpc>
              <a:spcBef>
                <a:spcPts val="0"/>
              </a:spcBef>
              <a:buClr>
                <a:srgbClr val="0B5394"/>
              </a:buClr>
              <a:buSzPts val="2600"/>
              <a:buFont typeface="Poppins"/>
              <a:buChar char="●"/>
            </a:pPr>
            <a:r>
              <a:rPr lang="en-US" sz="1300" b="1">
                <a:latin typeface="Poppins"/>
                <a:ea typeface="Poppins"/>
                <a:cs typeface="Poppins"/>
                <a:sym typeface="Poppins"/>
              </a:rPr>
              <a:t>Système harmonisé - Règles générales d'interprétation</a:t>
            </a:r>
            <a:endParaRPr sz="1300" b="1">
              <a:latin typeface="Poppins"/>
              <a:ea typeface="Poppins"/>
              <a:cs typeface="Poppins"/>
              <a:sym typeface="Poppins"/>
            </a:endParaRPr>
          </a:p>
        </p:txBody>
      </p:sp>
      <p:sp>
        <p:nvSpPr>
          <p:cNvPr id="392" name="Google Shape;392;g3c2fad7efde_0_82"/>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93" name="Google Shape;393;g3c2fad7efde_0_82"/>
          <p:cNvSpPr/>
          <p:nvPr/>
        </p:nvSpPr>
        <p:spPr>
          <a:xfrm>
            <a:off x="7648131" y="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94" name="Google Shape;394;g3c2fad7efde_0_82"/>
          <p:cNvSpPr/>
          <p:nvPr/>
        </p:nvSpPr>
        <p:spPr>
          <a:xfrm>
            <a:off x="7055235" y="4453033"/>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395" name="Google Shape;395;g3c2fad7efde_0_82"/>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396" name="Google Shape;396;g3c2fad7efde_0_82"/>
          <p:cNvPicPr preferRelativeResize="0"/>
          <p:nvPr/>
        </p:nvPicPr>
        <p:blipFill rotWithShape="1">
          <a:blip r:embed="rId3">
            <a:alphaModFix/>
          </a:blip>
          <a:srcRect/>
          <a:stretch/>
        </p:blipFill>
        <p:spPr>
          <a:xfrm>
            <a:off x="333414" y="2413450"/>
            <a:ext cx="6233887" cy="2494575"/>
          </a:xfrm>
          <a:prstGeom prst="rect">
            <a:avLst/>
          </a:prstGeom>
          <a:noFill/>
          <a:ln>
            <a:noFill/>
          </a:ln>
        </p:spPr>
      </p:pic>
      <p:pic>
        <p:nvPicPr>
          <p:cNvPr id="397" name="Google Shape;397;g3c2fad7efde_0_82"/>
          <p:cNvPicPr preferRelativeResize="0"/>
          <p:nvPr/>
        </p:nvPicPr>
        <p:blipFill rotWithShape="1">
          <a:blip r:embed="rId4">
            <a:alphaModFix/>
          </a:blip>
          <a:srcRect/>
          <a:stretch/>
        </p:blipFill>
        <p:spPr>
          <a:xfrm>
            <a:off x="6722928" y="263850"/>
            <a:ext cx="2364773" cy="2494576"/>
          </a:xfrm>
          <a:prstGeom prst="rect">
            <a:avLst/>
          </a:prstGeom>
          <a:noFill/>
          <a:ln>
            <a:noFill/>
          </a:ln>
        </p:spPr>
      </p:pic>
      <p:pic>
        <p:nvPicPr>
          <p:cNvPr id="398" name="Google Shape;398;g3c2fad7efde_0_82"/>
          <p:cNvPicPr preferRelativeResize="0"/>
          <p:nvPr/>
        </p:nvPicPr>
        <p:blipFill rotWithShape="1">
          <a:blip r:embed="rId5">
            <a:alphaModFix/>
          </a:blip>
          <a:srcRect/>
          <a:stretch/>
        </p:blipFill>
        <p:spPr>
          <a:xfrm>
            <a:off x="6722924" y="2860562"/>
            <a:ext cx="2364775" cy="100999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c2fad7efde_0_100"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Ressources disponibles </a:t>
            </a:r>
            <a:endParaRPr sz="2750" b="1">
              <a:solidFill>
                <a:srgbClr val="1F487C"/>
              </a:solidFill>
              <a:latin typeface="Poppins"/>
              <a:ea typeface="Poppins"/>
              <a:cs typeface="Poppins"/>
              <a:sym typeface="Poppins"/>
            </a:endParaRPr>
          </a:p>
        </p:txBody>
      </p:sp>
      <p:grpSp>
        <p:nvGrpSpPr>
          <p:cNvPr id="404" name="Google Shape;404;g3c2fad7efde_0_100"/>
          <p:cNvGrpSpPr/>
          <p:nvPr/>
        </p:nvGrpSpPr>
        <p:grpSpPr>
          <a:xfrm>
            <a:off x="-74550" y="4207763"/>
            <a:ext cx="3659882" cy="1426527"/>
            <a:chOff x="0" y="7434326"/>
            <a:chExt cx="7319764" cy="2853054"/>
          </a:xfrm>
        </p:grpSpPr>
        <p:sp>
          <p:nvSpPr>
            <p:cNvPr id="405" name="Google Shape;405;g3c2fad7efde_0_100"/>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406" name="Google Shape;406;g3c2fad7efde_0_100"/>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407" name="Google Shape;407;g3c2fad7efde_0_100"/>
          <p:cNvSpPr txBox="1">
            <a:spLocks noGrp="1"/>
          </p:cNvSpPr>
          <p:nvPr>
            <p:ph type="body" idx="1"/>
          </p:nvPr>
        </p:nvSpPr>
        <p:spPr>
          <a:xfrm>
            <a:off x="744150" y="827438"/>
            <a:ext cx="5823150" cy="3935180"/>
          </a:xfrm>
          <a:prstGeom prst="rect">
            <a:avLst/>
          </a:prstGeom>
          <a:noFill/>
          <a:ln>
            <a:noFill/>
          </a:ln>
        </p:spPr>
        <p:txBody>
          <a:bodyPr spcFirstLastPara="1" wrap="square" lIns="0" tIns="6350" rIns="0" bIns="0" anchor="t" anchorCtr="0">
            <a:spAutoFit/>
          </a:bodyPr>
          <a:lstStyle/>
          <a:p>
            <a:pPr marL="0" marR="2540" indent="0">
              <a:lnSpc>
                <a:spcPct val="114999"/>
              </a:lnSpc>
              <a:spcBef>
                <a:spcPts val="0"/>
              </a:spcBef>
              <a:buSzPts val="1400"/>
              <a:buNone/>
            </a:pPr>
            <a:r>
              <a:rPr lang="en-US" sz="2200" b="1">
                <a:solidFill>
                  <a:srgbClr val="45B257"/>
                </a:solidFill>
                <a:latin typeface="Poppins"/>
                <a:ea typeface="Poppins"/>
                <a:cs typeface="Poppins"/>
                <a:sym typeface="Poppins"/>
              </a:rPr>
              <a:t>Lignes directrices pour la gestion des déchets</a:t>
            </a:r>
            <a:endParaRPr sz="2200" b="1">
              <a:solidFill>
                <a:srgbClr val="45B257"/>
              </a:solidFill>
              <a:latin typeface="Poppins"/>
              <a:ea typeface="Poppins"/>
              <a:cs typeface="Poppins"/>
              <a:sym typeface="Poppins"/>
            </a:endParaRPr>
          </a:p>
          <a:p>
            <a:pPr marL="228600" marR="2540" indent="-196850">
              <a:lnSpc>
                <a:spcPct val="114999"/>
              </a:lnSpc>
              <a:spcBef>
                <a:spcPts val="0"/>
              </a:spcBef>
              <a:buClr>
                <a:srgbClr val="27924D"/>
              </a:buClr>
              <a:buSzPts val="2600"/>
              <a:buFont typeface="Poppins"/>
              <a:buChar char="●"/>
            </a:pPr>
            <a:r>
              <a:rPr lang="en-US" sz="1300">
                <a:solidFill>
                  <a:srgbClr val="27924D"/>
                </a:solidFill>
                <a:latin typeface="Poppins"/>
                <a:ea typeface="Poppins"/>
                <a:cs typeface="Poppins"/>
                <a:sym typeface="Poppins"/>
              </a:rPr>
              <a:t>La Convention de Bâle établit des règles internationales régissant les mouvements de déchets dangereux, y compris ceux contenant du mercure.</a:t>
            </a:r>
            <a:endParaRPr sz="1300">
              <a:solidFill>
                <a:srgbClr val="27924D"/>
              </a:solidFill>
              <a:latin typeface="Poppins"/>
              <a:ea typeface="Poppins"/>
              <a:cs typeface="Poppins"/>
              <a:sym typeface="Poppins"/>
            </a:endParaRPr>
          </a:p>
          <a:p>
            <a:pPr marL="228600" marR="2540" indent="-196850">
              <a:lnSpc>
                <a:spcPct val="114999"/>
              </a:lnSpc>
              <a:spcBef>
                <a:spcPts val="0"/>
              </a:spcBef>
              <a:buClr>
                <a:srgbClr val="27924D"/>
              </a:buClr>
              <a:buSzPts val="2600"/>
              <a:buFont typeface="Poppins"/>
              <a:buChar char="●"/>
            </a:pPr>
            <a:r>
              <a:rPr lang="en-US" sz="1300">
                <a:solidFill>
                  <a:srgbClr val="27924D"/>
                </a:solidFill>
                <a:latin typeface="Poppins"/>
                <a:ea typeface="Poppins"/>
                <a:cs typeface="Poppins"/>
                <a:sym typeface="Poppins"/>
              </a:rPr>
              <a:t>Elle classe les déchets contenant du mercure parmi les déchets dangereux et restreint leur commerce transfrontalier.</a:t>
            </a:r>
            <a:endParaRPr sz="1300">
              <a:solidFill>
                <a:srgbClr val="27924D"/>
              </a:solidFill>
              <a:latin typeface="Poppins"/>
              <a:ea typeface="Poppins"/>
              <a:cs typeface="Poppins"/>
              <a:sym typeface="Poppins"/>
            </a:endParaRPr>
          </a:p>
          <a:p>
            <a:pPr marL="228600" marR="2540" indent="-196850">
              <a:lnSpc>
                <a:spcPct val="114999"/>
              </a:lnSpc>
              <a:spcBef>
                <a:spcPts val="0"/>
              </a:spcBef>
              <a:buClr>
                <a:srgbClr val="27924D"/>
              </a:buClr>
              <a:buSzPts val="2600"/>
              <a:buFont typeface="Poppins"/>
              <a:buChar char="●"/>
            </a:pPr>
            <a:r>
              <a:rPr lang="en-US" sz="1300">
                <a:solidFill>
                  <a:srgbClr val="27924D"/>
                </a:solidFill>
                <a:latin typeface="Poppins"/>
                <a:ea typeface="Poppins"/>
                <a:cs typeface="Poppins"/>
                <a:sym typeface="Poppins"/>
              </a:rPr>
              <a:t>La Convention interdit expressément aux pays développés d'exporter des déchets contenant du mercure vers les pays en développement à des fins d'élimination ou de recyclage.</a:t>
            </a:r>
            <a:endParaRPr sz="1300">
              <a:solidFill>
                <a:srgbClr val="27924D"/>
              </a:solidFill>
              <a:latin typeface="Poppins"/>
              <a:ea typeface="Poppins"/>
              <a:cs typeface="Poppins"/>
              <a:sym typeface="Poppins"/>
            </a:endParaRPr>
          </a:p>
          <a:p>
            <a:pPr marL="228600" marR="2540" indent="-196850">
              <a:lnSpc>
                <a:spcPct val="114999"/>
              </a:lnSpc>
              <a:spcBef>
                <a:spcPts val="0"/>
              </a:spcBef>
              <a:buClr>
                <a:srgbClr val="27924D"/>
              </a:buClr>
              <a:buSzPts val="2600"/>
              <a:buFont typeface="Poppins"/>
              <a:buChar char="●"/>
            </a:pPr>
            <a:r>
              <a:rPr lang="en-US" sz="1300">
                <a:solidFill>
                  <a:srgbClr val="27924D"/>
                </a:solidFill>
                <a:latin typeface="Poppins"/>
                <a:ea typeface="Poppins"/>
                <a:cs typeface="Poppins"/>
                <a:sym typeface="Poppins"/>
              </a:rPr>
              <a:t>Ses directives techniques proposent des bonnes pratiques pour la gestion, le stockage et l'élimination en toute sécurité des déchets contenant du mercure, afin de réduire au minimum les risques pour l'environnement et la santé.</a:t>
            </a:r>
            <a:endParaRPr sz="1300">
              <a:solidFill>
                <a:srgbClr val="27924D"/>
              </a:solidFill>
              <a:latin typeface="Poppins"/>
              <a:ea typeface="Poppins"/>
              <a:cs typeface="Poppins"/>
              <a:sym typeface="Poppins"/>
            </a:endParaRPr>
          </a:p>
          <a:p>
            <a:pPr marL="0" marR="2540" indent="0">
              <a:lnSpc>
                <a:spcPct val="114999"/>
              </a:lnSpc>
              <a:spcBef>
                <a:spcPts val="0"/>
              </a:spcBef>
              <a:buSzPts val="1400"/>
              <a:buNone/>
            </a:pPr>
            <a:endParaRPr sz="2200" b="1">
              <a:solidFill>
                <a:srgbClr val="45B257"/>
              </a:solidFill>
              <a:latin typeface="Poppins"/>
              <a:ea typeface="Poppins"/>
              <a:cs typeface="Poppins"/>
              <a:sym typeface="Poppins"/>
            </a:endParaRPr>
          </a:p>
        </p:txBody>
      </p:sp>
      <p:sp>
        <p:nvSpPr>
          <p:cNvPr id="408" name="Google Shape;408;g3c2fad7efde_0_100"/>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09" name="Google Shape;409;g3c2fad7efde_0_100"/>
          <p:cNvSpPr/>
          <p:nvPr/>
        </p:nvSpPr>
        <p:spPr>
          <a:xfrm>
            <a:off x="7648131" y="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10" name="Google Shape;410;g3c2fad7efde_0_100"/>
          <p:cNvSpPr/>
          <p:nvPr/>
        </p:nvSpPr>
        <p:spPr>
          <a:xfrm>
            <a:off x="7055235" y="4453033"/>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11" name="Google Shape;411;g3c2fad7efde_0_100"/>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412" name="Google Shape;412;g3c2fad7efde_0_100"/>
          <p:cNvPicPr preferRelativeResize="0"/>
          <p:nvPr/>
        </p:nvPicPr>
        <p:blipFill rotWithShape="1">
          <a:blip r:embed="rId3">
            <a:alphaModFix/>
          </a:blip>
          <a:srcRect/>
          <a:stretch/>
        </p:blipFill>
        <p:spPr>
          <a:xfrm>
            <a:off x="6795637" y="1789189"/>
            <a:ext cx="2218850" cy="3167050"/>
          </a:xfrm>
          <a:prstGeom prst="rect">
            <a:avLst/>
          </a:prstGeom>
          <a:noFill/>
          <a:ln>
            <a:noFill/>
          </a:ln>
        </p:spPr>
      </p:pic>
      <p:pic>
        <p:nvPicPr>
          <p:cNvPr id="413" name="Google Shape;413;g3c2fad7efde_0_100"/>
          <p:cNvPicPr preferRelativeResize="0"/>
          <p:nvPr/>
        </p:nvPicPr>
        <p:blipFill rotWithShape="1">
          <a:blip r:embed="rId4">
            <a:alphaModFix/>
          </a:blip>
          <a:srcRect/>
          <a:stretch/>
        </p:blipFill>
        <p:spPr>
          <a:xfrm>
            <a:off x="7280103" y="0"/>
            <a:ext cx="1677713" cy="167771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c2fad7efde_0_119" descr="$PPTXTitle"/>
          <p:cNvSpPr txBox="1">
            <a:spLocks noGrp="1"/>
          </p:cNvSpPr>
          <p:nvPr>
            <p:ph type="title"/>
          </p:nvPr>
        </p:nvSpPr>
        <p:spPr>
          <a:xfrm>
            <a:off x="527964" y="263855"/>
            <a:ext cx="6643650" cy="471924"/>
          </a:xfrm>
          <a:prstGeom prst="rect">
            <a:avLst/>
          </a:prstGeom>
          <a:noFill/>
          <a:ln>
            <a:noFill/>
          </a:ln>
        </p:spPr>
        <p:txBody>
          <a:bodyPr spcFirstLastPara="1" wrap="square" lIns="0" tIns="6350" rIns="0" bIns="0" anchor="t" anchorCtr="0">
            <a:spAutoFit/>
          </a:bodyPr>
          <a:lstStyle/>
          <a:p>
            <a:pPr marL="6350" marR="2540">
              <a:lnSpc>
                <a:spcPct val="110000"/>
              </a:lnSpc>
              <a:buSzPts val="1100"/>
            </a:pPr>
            <a:r>
              <a:rPr lang="en-US" sz="2750" b="1">
                <a:solidFill>
                  <a:srgbClr val="1F487C"/>
                </a:solidFill>
                <a:latin typeface="Poppins"/>
                <a:ea typeface="Poppins"/>
                <a:cs typeface="Poppins"/>
                <a:sym typeface="Poppins"/>
              </a:rPr>
              <a:t>Ressources disponibles </a:t>
            </a:r>
            <a:endParaRPr sz="2750" b="1">
              <a:solidFill>
                <a:srgbClr val="1F487C"/>
              </a:solidFill>
              <a:latin typeface="Poppins"/>
              <a:ea typeface="Poppins"/>
              <a:cs typeface="Poppins"/>
              <a:sym typeface="Poppins"/>
            </a:endParaRPr>
          </a:p>
        </p:txBody>
      </p:sp>
      <p:grpSp>
        <p:nvGrpSpPr>
          <p:cNvPr id="419" name="Google Shape;419;g3c2fad7efde_0_119"/>
          <p:cNvGrpSpPr/>
          <p:nvPr/>
        </p:nvGrpSpPr>
        <p:grpSpPr>
          <a:xfrm>
            <a:off x="-74550" y="4207763"/>
            <a:ext cx="3659882" cy="1426527"/>
            <a:chOff x="0" y="7434326"/>
            <a:chExt cx="7319764" cy="2853054"/>
          </a:xfrm>
        </p:grpSpPr>
        <p:sp>
          <p:nvSpPr>
            <p:cNvPr id="420" name="Google Shape;420;g3c2fad7efde_0_119"/>
            <p:cNvSpPr/>
            <p:nvPr/>
          </p:nvSpPr>
          <p:spPr>
            <a:xfrm>
              <a:off x="353180" y="8702167"/>
              <a:ext cx="6966584" cy="1584959"/>
            </a:xfrm>
            <a:custGeom>
              <a:avLst/>
              <a:gdLst/>
              <a:ahLst/>
              <a:cxnLst/>
              <a:rect l="l" t="t" r="r" b="b"/>
              <a:pathLst>
                <a:path w="6966584" h="1584959" extrusionOk="0">
                  <a:moveTo>
                    <a:pt x="6051556" y="0"/>
                  </a:moveTo>
                  <a:lnTo>
                    <a:pt x="914939" y="0"/>
                  </a:lnTo>
                  <a:lnTo>
                    <a:pt x="0" y="1584832"/>
                  </a:lnTo>
                  <a:lnTo>
                    <a:pt x="6966527" y="1584832"/>
                  </a:lnTo>
                  <a:lnTo>
                    <a:pt x="6051556"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421" name="Google Shape;421;g3c2fad7efde_0_119"/>
            <p:cNvSpPr/>
            <p:nvPr/>
          </p:nvSpPr>
          <p:spPr>
            <a:xfrm>
              <a:off x="0" y="7434326"/>
              <a:ext cx="2552065" cy="2853054"/>
            </a:xfrm>
            <a:custGeom>
              <a:avLst/>
              <a:gdLst/>
              <a:ahLst/>
              <a:cxnLst/>
              <a:rect l="l" t="t" r="r" b="b"/>
              <a:pathLst>
                <a:path w="2552065" h="2853054" extrusionOk="0">
                  <a:moveTo>
                    <a:pt x="904976" y="0"/>
                  </a:moveTo>
                  <a:lnTo>
                    <a:pt x="0" y="0"/>
                  </a:lnTo>
                  <a:lnTo>
                    <a:pt x="0" y="2852674"/>
                  </a:lnTo>
                  <a:lnTo>
                    <a:pt x="2551834" y="2852674"/>
                  </a:lnTo>
                  <a:lnTo>
                    <a:pt x="904976"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grpSp>
      <p:sp>
        <p:nvSpPr>
          <p:cNvPr id="422" name="Google Shape;422;g3c2fad7efde_0_119"/>
          <p:cNvSpPr txBox="1">
            <a:spLocks noGrp="1"/>
          </p:cNvSpPr>
          <p:nvPr>
            <p:ph type="body" idx="1"/>
          </p:nvPr>
        </p:nvSpPr>
        <p:spPr>
          <a:xfrm>
            <a:off x="527963" y="973825"/>
            <a:ext cx="5823150" cy="4306820"/>
          </a:xfrm>
          <a:prstGeom prst="rect">
            <a:avLst/>
          </a:prstGeom>
          <a:noFill/>
          <a:ln>
            <a:noFill/>
          </a:ln>
        </p:spPr>
        <p:txBody>
          <a:bodyPr spcFirstLastPara="1" wrap="square" lIns="0" tIns="6350" rIns="0" bIns="0" anchor="t" anchorCtr="0">
            <a:spAutoFit/>
          </a:bodyPr>
          <a:lstStyle/>
          <a:p>
            <a:pPr marL="0" marR="2540" indent="0">
              <a:lnSpc>
                <a:spcPct val="114999"/>
              </a:lnSpc>
              <a:spcBef>
                <a:spcPts val="0"/>
              </a:spcBef>
              <a:buSzPts val="1100"/>
              <a:buNone/>
            </a:pPr>
            <a:r>
              <a:rPr lang="en-US" sz="1700" b="1">
                <a:solidFill>
                  <a:schemeClr val="dk1"/>
                </a:solidFill>
                <a:latin typeface="Poppins"/>
                <a:ea typeface="Poppins"/>
                <a:cs typeface="Poppins"/>
                <a:sym typeface="Poppins"/>
              </a:rPr>
              <a:t>Partenariat mondial sur le mercure (GMP)</a:t>
            </a:r>
            <a:endParaRPr sz="1700" b="1">
              <a:solidFill>
                <a:schemeClr val="dk1"/>
              </a:solidFill>
              <a:latin typeface="Poppins"/>
              <a:ea typeface="Poppins"/>
              <a:cs typeface="Poppins"/>
              <a:sym typeface="Poppins"/>
            </a:endParaRPr>
          </a:p>
          <a:p>
            <a:pPr marL="171450" indent="0" algn="ctr">
              <a:spcBef>
                <a:spcPts val="600"/>
              </a:spcBef>
              <a:buNone/>
            </a:pPr>
            <a:r>
              <a:rPr lang="en-US" sz="1200">
                <a:solidFill>
                  <a:schemeClr val="dk1"/>
                </a:solidFill>
                <a:latin typeface="Poppins"/>
                <a:ea typeface="Poppins"/>
                <a:cs typeface="Poppins"/>
                <a:sym typeface="Poppins"/>
              </a:rPr>
              <a:t>Coordonné par le PNUE afin d'apporter une expertise fondée sur des données factuelles et de favoriser la collaboration entre les parties prenantes, dans le but d'aider les gouvernements, les industries, les ONG et les chercheurs à lutter efficacement contre la pollution au mercure et à soutenir la mise en œuvre de la Convention</a:t>
            </a:r>
            <a:endParaRPr sz="1200">
              <a:solidFill>
                <a:schemeClr val="dk1"/>
              </a:solidFill>
              <a:latin typeface="Poppins"/>
              <a:ea typeface="Poppins"/>
              <a:cs typeface="Poppins"/>
              <a:sym typeface="Poppins"/>
            </a:endParaRPr>
          </a:p>
          <a:p>
            <a:pPr marL="228600" indent="-184150">
              <a:lnSpc>
                <a:spcPct val="115000"/>
              </a:lnSpc>
              <a:spcBef>
                <a:spcPts val="600"/>
              </a:spcBef>
              <a:buSzPts val="2200"/>
              <a:buFont typeface="Poppins"/>
              <a:buChar char="●"/>
            </a:pPr>
            <a:r>
              <a:rPr lang="en-US" sz="1200">
                <a:solidFill>
                  <a:schemeClr val="dk1"/>
                </a:solidFill>
                <a:latin typeface="Poppins"/>
                <a:ea typeface="Poppins"/>
                <a:cs typeface="Poppins"/>
                <a:sym typeface="Poppins"/>
              </a:rPr>
              <a:t>Se concentre </a:t>
            </a:r>
            <a:r>
              <a:rPr lang="en-US" sz="1200" b="1">
                <a:solidFill>
                  <a:schemeClr val="dk1"/>
                </a:solidFill>
                <a:latin typeface="Poppins"/>
                <a:ea typeface="Poppins"/>
                <a:cs typeface="Poppins"/>
                <a:sym typeface="Poppins"/>
              </a:rPr>
              <a:t>sur 8 domaines de travail</a:t>
            </a:r>
            <a:r>
              <a:rPr lang="en-US" sz="1200">
                <a:solidFill>
                  <a:schemeClr val="dk1"/>
                </a:solidFill>
                <a:latin typeface="Poppins"/>
                <a:ea typeface="Poppins"/>
                <a:cs typeface="Poppins"/>
                <a:sym typeface="Poppins"/>
              </a:rPr>
              <a:t>, notamment : l’exploitation artisanale et à petite échelle de l’or (ASGM), les émissions de mercure provenant de la combustion du charbon, le mercure dans les produits (par ex. produits éclaircissants pour la peau, amalgames dentaires, dispositifs médicaux) et la gestion des déchets de mercure.</a:t>
            </a:r>
            <a:endParaRPr sz="1200">
              <a:solidFill>
                <a:schemeClr val="dk1"/>
              </a:solidFill>
              <a:latin typeface="Poppins"/>
              <a:ea typeface="Poppins"/>
              <a:cs typeface="Poppins"/>
              <a:sym typeface="Poppins"/>
            </a:endParaRPr>
          </a:p>
          <a:p>
            <a:pPr marL="228600" indent="-184150">
              <a:lnSpc>
                <a:spcPct val="115000"/>
              </a:lnSpc>
              <a:spcBef>
                <a:spcPts val="0"/>
              </a:spcBef>
              <a:buSzPts val="2200"/>
              <a:buFont typeface="Poppins"/>
              <a:buChar char="●"/>
            </a:pPr>
            <a:r>
              <a:rPr lang="en-US" sz="1200">
                <a:solidFill>
                  <a:schemeClr val="dk1"/>
                </a:solidFill>
                <a:latin typeface="Poppins"/>
                <a:ea typeface="Poppins"/>
                <a:cs typeface="Poppins"/>
                <a:sym typeface="Poppins"/>
              </a:rPr>
              <a:t>Le GMP offre une assistance technique et des conseils sur le mercure dans différents secteurs, ainsi que des projets de renforcement des capacités.</a:t>
            </a:r>
            <a:endParaRPr sz="1200">
              <a:solidFill>
                <a:schemeClr val="dk1"/>
              </a:solidFill>
              <a:latin typeface="Poppins"/>
              <a:ea typeface="Poppins"/>
              <a:cs typeface="Poppins"/>
              <a:sym typeface="Poppins"/>
            </a:endParaRPr>
          </a:p>
          <a:p>
            <a:pPr marL="228600" indent="-184150">
              <a:lnSpc>
                <a:spcPct val="115000"/>
              </a:lnSpc>
              <a:spcBef>
                <a:spcPts val="0"/>
              </a:spcBef>
              <a:buSzPts val="2200"/>
              <a:buFont typeface="Poppins"/>
              <a:buChar char="●"/>
            </a:pPr>
            <a:r>
              <a:rPr lang="en-US" sz="1200">
                <a:solidFill>
                  <a:schemeClr val="dk1"/>
                </a:solidFill>
                <a:latin typeface="Poppins"/>
                <a:ea typeface="Poppins"/>
                <a:cs typeface="Poppins"/>
                <a:sym typeface="Poppins"/>
              </a:rPr>
              <a:t>Grâce à leur site web, il est possible d’identifier et de se connecter avec des partenaires travaillant dans chacun des 8 domaines de travail.</a:t>
            </a:r>
            <a:endParaRPr sz="1200">
              <a:solidFill>
                <a:schemeClr val="dk1"/>
              </a:solidFill>
              <a:latin typeface="Poppins"/>
              <a:ea typeface="Poppins"/>
              <a:cs typeface="Poppins"/>
              <a:sym typeface="Poppins"/>
            </a:endParaRPr>
          </a:p>
          <a:p>
            <a:pPr marL="228600" indent="-184150">
              <a:lnSpc>
                <a:spcPct val="115000"/>
              </a:lnSpc>
              <a:spcBef>
                <a:spcPts val="0"/>
              </a:spcBef>
              <a:buSzPts val="2200"/>
              <a:buFont typeface="Poppins"/>
              <a:buChar char="●"/>
            </a:pPr>
            <a:r>
              <a:rPr lang="en-US" sz="1200">
                <a:solidFill>
                  <a:schemeClr val="dk1"/>
                </a:solidFill>
                <a:latin typeface="Poppins"/>
                <a:ea typeface="Poppins"/>
                <a:cs typeface="Poppins"/>
                <a:sym typeface="Poppins"/>
              </a:rPr>
              <a:t>Des ressources sont également disponibles sur leur site pour se tenir à jour sur les projets en cours parmi les partenaires du monde entier.</a:t>
            </a:r>
            <a:endParaRPr sz="2200" b="1">
              <a:solidFill>
                <a:srgbClr val="45B257"/>
              </a:solidFill>
              <a:latin typeface="Poppins"/>
              <a:ea typeface="Poppins"/>
              <a:cs typeface="Poppins"/>
              <a:sym typeface="Poppins"/>
            </a:endParaRPr>
          </a:p>
          <a:p>
            <a:pPr marL="0" marR="2540" indent="0">
              <a:lnSpc>
                <a:spcPct val="114999"/>
              </a:lnSpc>
              <a:spcBef>
                <a:spcPts val="600"/>
              </a:spcBef>
              <a:buSzPts val="1400"/>
              <a:buNone/>
            </a:pPr>
            <a:endParaRPr sz="2200" b="1">
              <a:solidFill>
                <a:srgbClr val="45B257"/>
              </a:solidFill>
              <a:latin typeface="Poppins"/>
              <a:ea typeface="Poppins"/>
              <a:cs typeface="Poppins"/>
              <a:sym typeface="Poppins"/>
            </a:endParaRPr>
          </a:p>
        </p:txBody>
      </p:sp>
      <p:sp>
        <p:nvSpPr>
          <p:cNvPr id="423" name="Google Shape;423;g3c2fad7efde_0_119"/>
          <p:cNvSpPr/>
          <p:nvPr/>
        </p:nvSpPr>
        <p:spPr>
          <a:xfrm>
            <a:off x="0" y="1089590"/>
            <a:ext cx="828357" cy="2169478"/>
          </a:xfrm>
          <a:custGeom>
            <a:avLst/>
            <a:gdLst/>
            <a:ahLst/>
            <a:cxnLst/>
            <a:rect l="l" t="t" r="r" b="b"/>
            <a:pathLst>
              <a:path w="1656714" h="4338955" extrusionOk="0">
                <a:moveTo>
                  <a:pt x="1656321" y="3028708"/>
                </a:moveTo>
                <a:lnTo>
                  <a:pt x="1655457" y="2980702"/>
                </a:lnTo>
                <a:lnTo>
                  <a:pt x="1652892" y="2933128"/>
                </a:lnTo>
                <a:lnTo>
                  <a:pt x="1648637" y="2886024"/>
                </a:lnTo>
                <a:lnTo>
                  <a:pt x="1642745" y="2839402"/>
                </a:lnTo>
                <a:lnTo>
                  <a:pt x="1635226" y="2793314"/>
                </a:lnTo>
                <a:lnTo>
                  <a:pt x="1626120" y="2747772"/>
                </a:lnTo>
                <a:lnTo>
                  <a:pt x="1615452" y="2702826"/>
                </a:lnTo>
                <a:lnTo>
                  <a:pt x="1603248" y="2658478"/>
                </a:lnTo>
                <a:lnTo>
                  <a:pt x="1589557" y="2614777"/>
                </a:lnTo>
                <a:lnTo>
                  <a:pt x="1574380" y="2571750"/>
                </a:lnTo>
                <a:lnTo>
                  <a:pt x="1557769" y="2529421"/>
                </a:lnTo>
                <a:lnTo>
                  <a:pt x="1539748" y="2487828"/>
                </a:lnTo>
                <a:lnTo>
                  <a:pt x="1520342" y="2446998"/>
                </a:lnTo>
                <a:lnTo>
                  <a:pt x="1499577" y="2406954"/>
                </a:lnTo>
                <a:lnTo>
                  <a:pt x="1477505" y="2367737"/>
                </a:lnTo>
                <a:lnTo>
                  <a:pt x="1454124" y="2329357"/>
                </a:lnTo>
                <a:lnTo>
                  <a:pt x="1429486" y="2291867"/>
                </a:lnTo>
                <a:lnTo>
                  <a:pt x="1403604" y="2255278"/>
                </a:lnTo>
                <a:lnTo>
                  <a:pt x="1376527" y="2219629"/>
                </a:lnTo>
                <a:lnTo>
                  <a:pt x="1348282" y="2184946"/>
                </a:lnTo>
                <a:lnTo>
                  <a:pt x="1318882" y="2151265"/>
                </a:lnTo>
                <a:lnTo>
                  <a:pt x="1288364" y="2118614"/>
                </a:lnTo>
                <a:lnTo>
                  <a:pt x="1256766" y="2087016"/>
                </a:lnTo>
                <a:lnTo>
                  <a:pt x="1224102" y="2056498"/>
                </a:lnTo>
                <a:lnTo>
                  <a:pt x="1190421" y="2027110"/>
                </a:lnTo>
                <a:lnTo>
                  <a:pt x="1155738" y="1998853"/>
                </a:lnTo>
                <a:lnTo>
                  <a:pt x="1120076" y="1971776"/>
                </a:lnTo>
                <a:lnTo>
                  <a:pt x="1083487" y="1945906"/>
                </a:lnTo>
                <a:lnTo>
                  <a:pt x="1045997" y="1921268"/>
                </a:lnTo>
                <a:lnTo>
                  <a:pt x="1007618" y="1897900"/>
                </a:lnTo>
                <a:lnTo>
                  <a:pt x="968387" y="1875815"/>
                </a:lnTo>
                <a:lnTo>
                  <a:pt x="928344" y="1855063"/>
                </a:lnTo>
                <a:lnTo>
                  <a:pt x="887501" y="1835658"/>
                </a:lnTo>
                <a:lnTo>
                  <a:pt x="845908" y="1817636"/>
                </a:lnTo>
                <a:lnTo>
                  <a:pt x="803579" y="1801025"/>
                </a:lnTo>
                <a:lnTo>
                  <a:pt x="797509" y="1798891"/>
                </a:lnTo>
                <a:lnTo>
                  <a:pt x="801395" y="1790725"/>
                </a:lnTo>
                <a:lnTo>
                  <a:pt x="819416" y="1749132"/>
                </a:lnTo>
                <a:lnTo>
                  <a:pt x="836028" y="1706803"/>
                </a:lnTo>
                <a:lnTo>
                  <a:pt x="851192" y="1663776"/>
                </a:lnTo>
                <a:lnTo>
                  <a:pt x="864895" y="1620075"/>
                </a:lnTo>
                <a:lnTo>
                  <a:pt x="877087" y="1575727"/>
                </a:lnTo>
                <a:lnTo>
                  <a:pt x="887755" y="1530769"/>
                </a:lnTo>
                <a:lnTo>
                  <a:pt x="896861" y="1485226"/>
                </a:lnTo>
                <a:lnTo>
                  <a:pt x="904379" y="1439138"/>
                </a:lnTo>
                <a:lnTo>
                  <a:pt x="910272" y="1392516"/>
                </a:lnTo>
                <a:lnTo>
                  <a:pt x="914527" y="1345412"/>
                </a:lnTo>
                <a:lnTo>
                  <a:pt x="917092" y="1297838"/>
                </a:lnTo>
                <a:lnTo>
                  <a:pt x="917968" y="1249819"/>
                </a:lnTo>
                <a:lnTo>
                  <a:pt x="917092" y="1201813"/>
                </a:lnTo>
                <a:lnTo>
                  <a:pt x="914527" y="1154239"/>
                </a:lnTo>
                <a:lnTo>
                  <a:pt x="910272" y="1107135"/>
                </a:lnTo>
                <a:lnTo>
                  <a:pt x="904379" y="1060513"/>
                </a:lnTo>
                <a:lnTo>
                  <a:pt x="896861" y="1014425"/>
                </a:lnTo>
                <a:lnTo>
                  <a:pt x="887755" y="968883"/>
                </a:lnTo>
                <a:lnTo>
                  <a:pt x="877087" y="923937"/>
                </a:lnTo>
                <a:lnTo>
                  <a:pt x="864895" y="879589"/>
                </a:lnTo>
                <a:lnTo>
                  <a:pt x="851192" y="835888"/>
                </a:lnTo>
                <a:lnTo>
                  <a:pt x="836028" y="792861"/>
                </a:lnTo>
                <a:lnTo>
                  <a:pt x="819416" y="750531"/>
                </a:lnTo>
                <a:lnTo>
                  <a:pt x="801395" y="708939"/>
                </a:lnTo>
                <a:lnTo>
                  <a:pt x="781989" y="668108"/>
                </a:lnTo>
                <a:lnTo>
                  <a:pt x="761238" y="628065"/>
                </a:lnTo>
                <a:lnTo>
                  <a:pt x="739152" y="588848"/>
                </a:lnTo>
                <a:lnTo>
                  <a:pt x="715784" y="550468"/>
                </a:lnTo>
                <a:lnTo>
                  <a:pt x="691146" y="512978"/>
                </a:lnTo>
                <a:lnTo>
                  <a:pt x="665276" y="476389"/>
                </a:lnTo>
                <a:lnTo>
                  <a:pt x="638200" y="440740"/>
                </a:lnTo>
                <a:lnTo>
                  <a:pt x="609942" y="406057"/>
                </a:lnTo>
                <a:lnTo>
                  <a:pt x="580542" y="372376"/>
                </a:lnTo>
                <a:lnTo>
                  <a:pt x="550037" y="339725"/>
                </a:lnTo>
                <a:lnTo>
                  <a:pt x="518439" y="308127"/>
                </a:lnTo>
                <a:lnTo>
                  <a:pt x="485775" y="277609"/>
                </a:lnTo>
                <a:lnTo>
                  <a:pt x="452094" y="248221"/>
                </a:lnTo>
                <a:lnTo>
                  <a:pt x="417410" y="219964"/>
                </a:lnTo>
                <a:lnTo>
                  <a:pt x="381762" y="192887"/>
                </a:lnTo>
                <a:lnTo>
                  <a:pt x="345173" y="167017"/>
                </a:lnTo>
                <a:lnTo>
                  <a:pt x="307682" y="142379"/>
                </a:lnTo>
                <a:lnTo>
                  <a:pt x="269303" y="119011"/>
                </a:lnTo>
                <a:lnTo>
                  <a:pt x="230073" y="96926"/>
                </a:lnTo>
                <a:lnTo>
                  <a:pt x="190030" y="76174"/>
                </a:lnTo>
                <a:lnTo>
                  <a:pt x="149199" y="56769"/>
                </a:lnTo>
                <a:lnTo>
                  <a:pt x="107594" y="38747"/>
                </a:lnTo>
                <a:lnTo>
                  <a:pt x="65265" y="22136"/>
                </a:lnTo>
                <a:lnTo>
                  <a:pt x="22237" y="6972"/>
                </a:lnTo>
                <a:lnTo>
                  <a:pt x="0" y="0"/>
                </a:lnTo>
                <a:lnTo>
                  <a:pt x="0" y="1765655"/>
                </a:lnTo>
                <a:lnTo>
                  <a:pt x="0" y="2499766"/>
                </a:lnTo>
                <a:lnTo>
                  <a:pt x="0" y="4291901"/>
                </a:lnTo>
                <a:lnTo>
                  <a:pt x="20662" y="4297591"/>
                </a:lnTo>
                <a:lnTo>
                  <a:pt x="65620" y="4308259"/>
                </a:lnTo>
                <a:lnTo>
                  <a:pt x="111163" y="4317365"/>
                </a:lnTo>
                <a:lnTo>
                  <a:pt x="157251" y="4324883"/>
                </a:lnTo>
                <a:lnTo>
                  <a:pt x="203873" y="4330776"/>
                </a:lnTo>
                <a:lnTo>
                  <a:pt x="250990" y="4335030"/>
                </a:lnTo>
                <a:lnTo>
                  <a:pt x="298564" y="4337596"/>
                </a:lnTo>
                <a:lnTo>
                  <a:pt x="346583" y="4338459"/>
                </a:lnTo>
                <a:lnTo>
                  <a:pt x="394589" y="4337596"/>
                </a:lnTo>
                <a:lnTo>
                  <a:pt x="442163" y="4335030"/>
                </a:lnTo>
                <a:lnTo>
                  <a:pt x="489280" y="4330776"/>
                </a:lnTo>
                <a:lnTo>
                  <a:pt x="535901" y="4324883"/>
                </a:lnTo>
                <a:lnTo>
                  <a:pt x="581990" y="4317365"/>
                </a:lnTo>
                <a:lnTo>
                  <a:pt x="627532" y="4308259"/>
                </a:lnTo>
                <a:lnTo>
                  <a:pt x="672490" y="4297591"/>
                </a:lnTo>
                <a:lnTo>
                  <a:pt x="716838" y="4285399"/>
                </a:lnTo>
                <a:lnTo>
                  <a:pt x="760539" y="4271696"/>
                </a:lnTo>
                <a:lnTo>
                  <a:pt x="803579" y="4256532"/>
                </a:lnTo>
                <a:lnTo>
                  <a:pt x="845908" y="4239920"/>
                </a:lnTo>
                <a:lnTo>
                  <a:pt x="887501" y="4221899"/>
                </a:lnTo>
                <a:lnTo>
                  <a:pt x="928344" y="4202493"/>
                </a:lnTo>
                <a:lnTo>
                  <a:pt x="968387" y="4181729"/>
                </a:lnTo>
                <a:lnTo>
                  <a:pt x="1007618" y="4159656"/>
                </a:lnTo>
                <a:lnTo>
                  <a:pt x="1045997" y="4136275"/>
                </a:lnTo>
                <a:lnTo>
                  <a:pt x="1083487" y="4111637"/>
                </a:lnTo>
                <a:lnTo>
                  <a:pt x="1120076" y="4085767"/>
                </a:lnTo>
                <a:lnTo>
                  <a:pt x="1155738" y="4058691"/>
                </a:lnTo>
                <a:lnTo>
                  <a:pt x="1190421" y="4030446"/>
                </a:lnTo>
                <a:lnTo>
                  <a:pt x="1224102" y="4001046"/>
                </a:lnTo>
                <a:lnTo>
                  <a:pt x="1256766" y="3970528"/>
                </a:lnTo>
                <a:lnTo>
                  <a:pt x="1288364" y="3938930"/>
                </a:lnTo>
                <a:lnTo>
                  <a:pt x="1318882" y="3906266"/>
                </a:lnTo>
                <a:lnTo>
                  <a:pt x="1348282" y="3872585"/>
                </a:lnTo>
                <a:lnTo>
                  <a:pt x="1376527" y="3837902"/>
                </a:lnTo>
                <a:lnTo>
                  <a:pt x="1403604" y="3802253"/>
                </a:lnTo>
                <a:lnTo>
                  <a:pt x="1429486" y="3765664"/>
                </a:lnTo>
                <a:lnTo>
                  <a:pt x="1454124" y="3728161"/>
                </a:lnTo>
                <a:lnTo>
                  <a:pt x="1477505" y="3689781"/>
                </a:lnTo>
                <a:lnTo>
                  <a:pt x="1499577" y="3650564"/>
                </a:lnTo>
                <a:lnTo>
                  <a:pt x="1520342" y="3610508"/>
                </a:lnTo>
                <a:lnTo>
                  <a:pt x="1539748" y="3569678"/>
                </a:lnTo>
                <a:lnTo>
                  <a:pt x="1557769" y="3528072"/>
                </a:lnTo>
                <a:lnTo>
                  <a:pt x="1574380" y="3485743"/>
                </a:lnTo>
                <a:lnTo>
                  <a:pt x="1589557" y="3442716"/>
                </a:lnTo>
                <a:lnTo>
                  <a:pt x="1603248" y="3399002"/>
                </a:lnTo>
                <a:lnTo>
                  <a:pt x="1615452" y="3354654"/>
                </a:lnTo>
                <a:lnTo>
                  <a:pt x="1626120" y="3309696"/>
                </a:lnTo>
                <a:lnTo>
                  <a:pt x="1635226" y="3264154"/>
                </a:lnTo>
                <a:lnTo>
                  <a:pt x="1642745" y="3218053"/>
                </a:lnTo>
                <a:lnTo>
                  <a:pt x="1648637" y="3171431"/>
                </a:lnTo>
                <a:lnTo>
                  <a:pt x="1652892" y="3124314"/>
                </a:lnTo>
                <a:lnTo>
                  <a:pt x="1655457" y="3076727"/>
                </a:lnTo>
                <a:lnTo>
                  <a:pt x="1656321" y="3028708"/>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24" name="Google Shape;424;g3c2fad7efde_0_119"/>
          <p:cNvSpPr/>
          <p:nvPr/>
        </p:nvSpPr>
        <p:spPr>
          <a:xfrm>
            <a:off x="7648131" y="0"/>
            <a:ext cx="1309688" cy="1059815"/>
          </a:xfrm>
          <a:custGeom>
            <a:avLst/>
            <a:gdLst/>
            <a:ahLst/>
            <a:cxnLst/>
            <a:rect l="l" t="t" r="r" b="b"/>
            <a:pathLst>
              <a:path w="2619375" h="2119630" extrusionOk="0">
                <a:moveTo>
                  <a:pt x="2339172" y="0"/>
                </a:moveTo>
                <a:lnTo>
                  <a:pt x="280251" y="0"/>
                </a:lnTo>
                <a:lnTo>
                  <a:pt x="252732" y="36186"/>
                </a:lnTo>
                <a:lnTo>
                  <a:pt x="226856" y="72772"/>
                </a:lnTo>
                <a:lnTo>
                  <a:pt x="202216" y="110267"/>
                </a:lnTo>
                <a:lnTo>
                  <a:pt x="178839" y="148641"/>
                </a:lnTo>
                <a:lnTo>
                  <a:pt x="156756" y="187865"/>
                </a:lnTo>
                <a:lnTo>
                  <a:pt x="135996" y="227908"/>
                </a:lnTo>
                <a:lnTo>
                  <a:pt x="116589" y="268742"/>
                </a:lnTo>
                <a:lnTo>
                  <a:pt x="98564" y="310337"/>
                </a:lnTo>
                <a:lnTo>
                  <a:pt x="81951" y="352662"/>
                </a:lnTo>
                <a:lnTo>
                  <a:pt x="66780" y="395690"/>
                </a:lnTo>
                <a:lnTo>
                  <a:pt x="53080" y="439389"/>
                </a:lnTo>
                <a:lnTo>
                  <a:pt x="40881" y="483731"/>
                </a:lnTo>
                <a:lnTo>
                  <a:pt x="30213" y="528686"/>
                </a:lnTo>
                <a:lnTo>
                  <a:pt x="21104" y="574223"/>
                </a:lnTo>
                <a:lnTo>
                  <a:pt x="13586" y="620315"/>
                </a:lnTo>
                <a:lnTo>
                  <a:pt x="7686" y="666930"/>
                </a:lnTo>
                <a:lnTo>
                  <a:pt x="3435" y="714040"/>
                </a:lnTo>
                <a:lnTo>
                  <a:pt x="863" y="761615"/>
                </a:lnTo>
                <a:lnTo>
                  <a:pt x="0" y="809625"/>
                </a:lnTo>
                <a:lnTo>
                  <a:pt x="863" y="857643"/>
                </a:lnTo>
                <a:lnTo>
                  <a:pt x="3435" y="905225"/>
                </a:lnTo>
                <a:lnTo>
                  <a:pt x="7686" y="952343"/>
                </a:lnTo>
                <a:lnTo>
                  <a:pt x="13586" y="998965"/>
                </a:lnTo>
                <a:lnTo>
                  <a:pt x="21104" y="1045064"/>
                </a:lnTo>
                <a:lnTo>
                  <a:pt x="30213" y="1090608"/>
                </a:lnTo>
                <a:lnTo>
                  <a:pt x="40881" y="1135569"/>
                </a:lnTo>
                <a:lnTo>
                  <a:pt x="53080" y="1179916"/>
                </a:lnTo>
                <a:lnTo>
                  <a:pt x="66780" y="1223621"/>
                </a:lnTo>
                <a:lnTo>
                  <a:pt x="81951" y="1266654"/>
                </a:lnTo>
                <a:lnTo>
                  <a:pt x="98564" y="1308985"/>
                </a:lnTo>
                <a:lnTo>
                  <a:pt x="116589" y="1350584"/>
                </a:lnTo>
                <a:lnTo>
                  <a:pt x="135996" y="1391422"/>
                </a:lnTo>
                <a:lnTo>
                  <a:pt x="156756" y="1431470"/>
                </a:lnTo>
                <a:lnTo>
                  <a:pt x="178839" y="1470697"/>
                </a:lnTo>
                <a:lnTo>
                  <a:pt x="202216" y="1509075"/>
                </a:lnTo>
                <a:lnTo>
                  <a:pt x="226856" y="1546573"/>
                </a:lnTo>
                <a:lnTo>
                  <a:pt x="252732" y="1583162"/>
                </a:lnTo>
                <a:lnTo>
                  <a:pt x="279811" y="1618813"/>
                </a:lnTo>
                <a:lnTo>
                  <a:pt x="308066" y="1653495"/>
                </a:lnTo>
                <a:lnTo>
                  <a:pt x="337467" y="1687180"/>
                </a:lnTo>
                <a:lnTo>
                  <a:pt x="367983" y="1719838"/>
                </a:lnTo>
                <a:lnTo>
                  <a:pt x="399586" y="1751438"/>
                </a:lnTo>
                <a:lnTo>
                  <a:pt x="432245" y="1781952"/>
                </a:lnTo>
                <a:lnTo>
                  <a:pt x="465932" y="1811351"/>
                </a:lnTo>
                <a:lnTo>
                  <a:pt x="500616" y="1839603"/>
                </a:lnTo>
                <a:lnTo>
                  <a:pt x="536268" y="1866680"/>
                </a:lnTo>
                <a:lnTo>
                  <a:pt x="572858" y="1892552"/>
                </a:lnTo>
                <a:lnTo>
                  <a:pt x="610357" y="1917190"/>
                </a:lnTo>
                <a:lnTo>
                  <a:pt x="648734" y="1940564"/>
                </a:lnTo>
                <a:lnTo>
                  <a:pt x="687962" y="1962645"/>
                </a:lnTo>
                <a:lnTo>
                  <a:pt x="728009" y="1983402"/>
                </a:lnTo>
                <a:lnTo>
                  <a:pt x="768846" y="2002806"/>
                </a:lnTo>
                <a:lnTo>
                  <a:pt x="810444" y="2020828"/>
                </a:lnTo>
                <a:lnTo>
                  <a:pt x="852772" y="2037438"/>
                </a:lnTo>
                <a:lnTo>
                  <a:pt x="895803" y="2052607"/>
                </a:lnTo>
                <a:lnTo>
                  <a:pt x="939505" y="2066305"/>
                </a:lnTo>
                <a:lnTo>
                  <a:pt x="983849" y="2078501"/>
                </a:lnTo>
                <a:lnTo>
                  <a:pt x="1028805" y="2089168"/>
                </a:lnTo>
                <a:lnTo>
                  <a:pt x="1074345" y="2098275"/>
                </a:lnTo>
                <a:lnTo>
                  <a:pt x="1120438" y="2105792"/>
                </a:lnTo>
                <a:lnTo>
                  <a:pt x="1167054" y="2111691"/>
                </a:lnTo>
                <a:lnTo>
                  <a:pt x="1214165" y="2115940"/>
                </a:lnTo>
                <a:lnTo>
                  <a:pt x="1261740" y="2118512"/>
                </a:lnTo>
                <a:lnTo>
                  <a:pt x="1309750" y="2119376"/>
                </a:lnTo>
                <a:lnTo>
                  <a:pt x="1357760" y="2118512"/>
                </a:lnTo>
                <a:lnTo>
                  <a:pt x="1405335" y="2115940"/>
                </a:lnTo>
                <a:lnTo>
                  <a:pt x="1452445" y="2111691"/>
                </a:lnTo>
                <a:lnTo>
                  <a:pt x="1499060" y="2105792"/>
                </a:lnTo>
                <a:lnTo>
                  <a:pt x="1545152" y="2098275"/>
                </a:lnTo>
                <a:lnTo>
                  <a:pt x="1590689" y="2089168"/>
                </a:lnTo>
                <a:lnTo>
                  <a:pt x="1635644" y="2078501"/>
                </a:lnTo>
                <a:lnTo>
                  <a:pt x="1679986" y="2066305"/>
                </a:lnTo>
                <a:lnTo>
                  <a:pt x="1723685" y="2052607"/>
                </a:lnTo>
                <a:lnTo>
                  <a:pt x="1766713" y="2037438"/>
                </a:lnTo>
                <a:lnTo>
                  <a:pt x="1809038" y="2020828"/>
                </a:lnTo>
                <a:lnTo>
                  <a:pt x="1850633" y="2002806"/>
                </a:lnTo>
                <a:lnTo>
                  <a:pt x="1891467" y="1983402"/>
                </a:lnTo>
                <a:lnTo>
                  <a:pt x="1931510" y="1962645"/>
                </a:lnTo>
                <a:lnTo>
                  <a:pt x="1970734" y="1940564"/>
                </a:lnTo>
                <a:lnTo>
                  <a:pt x="2009108" y="1917190"/>
                </a:lnTo>
                <a:lnTo>
                  <a:pt x="2046603" y="1892552"/>
                </a:lnTo>
                <a:lnTo>
                  <a:pt x="2083189" y="1866680"/>
                </a:lnTo>
                <a:lnTo>
                  <a:pt x="2118836" y="1839603"/>
                </a:lnTo>
                <a:lnTo>
                  <a:pt x="2153516" y="1811351"/>
                </a:lnTo>
                <a:lnTo>
                  <a:pt x="2187199" y="1781952"/>
                </a:lnTo>
                <a:lnTo>
                  <a:pt x="2219854" y="1751438"/>
                </a:lnTo>
                <a:lnTo>
                  <a:pt x="2251452" y="1719838"/>
                </a:lnTo>
                <a:lnTo>
                  <a:pt x="2281964" y="1687180"/>
                </a:lnTo>
                <a:lnTo>
                  <a:pt x="2311361" y="1653495"/>
                </a:lnTo>
                <a:lnTo>
                  <a:pt x="2339611" y="1618813"/>
                </a:lnTo>
                <a:lnTo>
                  <a:pt x="2366687" y="1583162"/>
                </a:lnTo>
                <a:lnTo>
                  <a:pt x="2392558" y="1546573"/>
                </a:lnTo>
                <a:lnTo>
                  <a:pt x="2417195" y="1509075"/>
                </a:lnTo>
                <a:lnTo>
                  <a:pt x="2440568" y="1470697"/>
                </a:lnTo>
                <a:lnTo>
                  <a:pt x="2462647" y="1431470"/>
                </a:lnTo>
                <a:lnTo>
                  <a:pt x="2483404" y="1391422"/>
                </a:lnTo>
                <a:lnTo>
                  <a:pt x="2502808" y="1350584"/>
                </a:lnTo>
                <a:lnTo>
                  <a:pt x="2520829" y="1308985"/>
                </a:lnTo>
                <a:lnTo>
                  <a:pt x="2537439" y="1266654"/>
                </a:lnTo>
                <a:lnTo>
                  <a:pt x="2552607" y="1223621"/>
                </a:lnTo>
                <a:lnTo>
                  <a:pt x="2566304" y="1179916"/>
                </a:lnTo>
                <a:lnTo>
                  <a:pt x="2578501" y="1135569"/>
                </a:lnTo>
                <a:lnTo>
                  <a:pt x="2589167" y="1090608"/>
                </a:lnTo>
                <a:lnTo>
                  <a:pt x="2598274" y="1045064"/>
                </a:lnTo>
                <a:lnTo>
                  <a:pt x="2605791" y="998965"/>
                </a:lnTo>
                <a:lnTo>
                  <a:pt x="2611690" y="952343"/>
                </a:lnTo>
                <a:lnTo>
                  <a:pt x="2615939" y="905225"/>
                </a:lnTo>
                <a:lnTo>
                  <a:pt x="2618511" y="857643"/>
                </a:lnTo>
                <a:lnTo>
                  <a:pt x="2619375" y="809625"/>
                </a:lnTo>
                <a:lnTo>
                  <a:pt x="2618511" y="761615"/>
                </a:lnTo>
                <a:lnTo>
                  <a:pt x="2615939" y="714040"/>
                </a:lnTo>
                <a:lnTo>
                  <a:pt x="2611690" y="666930"/>
                </a:lnTo>
                <a:lnTo>
                  <a:pt x="2605791" y="620315"/>
                </a:lnTo>
                <a:lnTo>
                  <a:pt x="2598274" y="574223"/>
                </a:lnTo>
                <a:lnTo>
                  <a:pt x="2589167" y="528686"/>
                </a:lnTo>
                <a:lnTo>
                  <a:pt x="2578501" y="483731"/>
                </a:lnTo>
                <a:lnTo>
                  <a:pt x="2566304" y="439389"/>
                </a:lnTo>
                <a:lnTo>
                  <a:pt x="2552607" y="395690"/>
                </a:lnTo>
                <a:lnTo>
                  <a:pt x="2537439" y="352662"/>
                </a:lnTo>
                <a:lnTo>
                  <a:pt x="2520829" y="310337"/>
                </a:lnTo>
                <a:lnTo>
                  <a:pt x="2502808" y="268742"/>
                </a:lnTo>
                <a:lnTo>
                  <a:pt x="2483404" y="227908"/>
                </a:lnTo>
                <a:lnTo>
                  <a:pt x="2462647" y="187865"/>
                </a:lnTo>
                <a:lnTo>
                  <a:pt x="2440568" y="148641"/>
                </a:lnTo>
                <a:lnTo>
                  <a:pt x="2417195" y="110267"/>
                </a:lnTo>
                <a:lnTo>
                  <a:pt x="2392558" y="72772"/>
                </a:lnTo>
                <a:lnTo>
                  <a:pt x="2366687" y="36186"/>
                </a:lnTo>
                <a:lnTo>
                  <a:pt x="2339172"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25" name="Google Shape;425;g3c2fad7efde_0_119"/>
          <p:cNvSpPr/>
          <p:nvPr/>
        </p:nvSpPr>
        <p:spPr>
          <a:xfrm>
            <a:off x="7055235" y="4453033"/>
            <a:ext cx="2088833" cy="935990"/>
          </a:xfrm>
          <a:custGeom>
            <a:avLst/>
            <a:gdLst/>
            <a:ahLst/>
            <a:cxnLst/>
            <a:rect l="l" t="t" r="r" b="b"/>
            <a:pathLst>
              <a:path w="4177665" h="1871979" extrusionOk="0">
                <a:moveTo>
                  <a:pt x="4177157" y="811771"/>
                </a:moveTo>
                <a:lnTo>
                  <a:pt x="4108259" y="768350"/>
                </a:lnTo>
                <a:lnTo>
                  <a:pt x="4069042" y="746264"/>
                </a:lnTo>
                <a:lnTo>
                  <a:pt x="4028998" y="725512"/>
                </a:lnTo>
                <a:lnTo>
                  <a:pt x="3988168" y="706107"/>
                </a:lnTo>
                <a:lnTo>
                  <a:pt x="3946575" y="688086"/>
                </a:lnTo>
                <a:lnTo>
                  <a:pt x="3904246" y="671474"/>
                </a:lnTo>
                <a:lnTo>
                  <a:pt x="3861219" y="656310"/>
                </a:lnTo>
                <a:lnTo>
                  <a:pt x="3817518" y="642607"/>
                </a:lnTo>
                <a:lnTo>
                  <a:pt x="3773170" y="630415"/>
                </a:lnTo>
                <a:lnTo>
                  <a:pt x="3728224" y="619747"/>
                </a:lnTo>
                <a:lnTo>
                  <a:pt x="3682682" y="610641"/>
                </a:lnTo>
                <a:lnTo>
                  <a:pt x="3636594" y="603123"/>
                </a:lnTo>
                <a:lnTo>
                  <a:pt x="3589972" y="597230"/>
                </a:lnTo>
                <a:lnTo>
                  <a:pt x="3542868" y="592975"/>
                </a:lnTo>
                <a:lnTo>
                  <a:pt x="3495294" y="590410"/>
                </a:lnTo>
                <a:lnTo>
                  <a:pt x="3447288" y="589534"/>
                </a:lnTo>
                <a:lnTo>
                  <a:pt x="3399269" y="590410"/>
                </a:lnTo>
                <a:lnTo>
                  <a:pt x="3351682" y="592975"/>
                </a:lnTo>
                <a:lnTo>
                  <a:pt x="3304565" y="597230"/>
                </a:lnTo>
                <a:lnTo>
                  <a:pt x="3257943" y="603123"/>
                </a:lnTo>
                <a:lnTo>
                  <a:pt x="3211842" y="610641"/>
                </a:lnTo>
                <a:lnTo>
                  <a:pt x="3166300" y="619747"/>
                </a:lnTo>
                <a:lnTo>
                  <a:pt x="3121342" y="630415"/>
                </a:lnTo>
                <a:lnTo>
                  <a:pt x="3076994" y="642607"/>
                </a:lnTo>
                <a:lnTo>
                  <a:pt x="3033280" y="656310"/>
                </a:lnTo>
                <a:lnTo>
                  <a:pt x="2990253" y="671474"/>
                </a:lnTo>
                <a:lnTo>
                  <a:pt x="2947924" y="688086"/>
                </a:lnTo>
                <a:lnTo>
                  <a:pt x="2906318" y="706107"/>
                </a:lnTo>
                <a:lnTo>
                  <a:pt x="2865488" y="725512"/>
                </a:lnTo>
                <a:lnTo>
                  <a:pt x="2825432" y="746264"/>
                </a:lnTo>
                <a:lnTo>
                  <a:pt x="2786215" y="768350"/>
                </a:lnTo>
                <a:lnTo>
                  <a:pt x="2747835" y="791718"/>
                </a:lnTo>
                <a:lnTo>
                  <a:pt x="2710332" y="816356"/>
                </a:lnTo>
                <a:lnTo>
                  <a:pt x="2673743" y="842225"/>
                </a:lnTo>
                <a:lnTo>
                  <a:pt x="2638094" y="869302"/>
                </a:lnTo>
                <a:lnTo>
                  <a:pt x="2603411" y="897559"/>
                </a:lnTo>
                <a:lnTo>
                  <a:pt x="2569730" y="926960"/>
                </a:lnTo>
                <a:lnTo>
                  <a:pt x="2564053" y="932268"/>
                </a:lnTo>
                <a:lnTo>
                  <a:pt x="2552598" y="895705"/>
                </a:lnTo>
                <a:lnTo>
                  <a:pt x="2537434" y="852678"/>
                </a:lnTo>
                <a:lnTo>
                  <a:pt x="2520823" y="810348"/>
                </a:lnTo>
                <a:lnTo>
                  <a:pt x="2502801" y="768756"/>
                </a:lnTo>
                <a:lnTo>
                  <a:pt x="2483396" y="727913"/>
                </a:lnTo>
                <a:lnTo>
                  <a:pt x="2462631" y="687870"/>
                </a:lnTo>
                <a:lnTo>
                  <a:pt x="2440559" y="648652"/>
                </a:lnTo>
                <a:lnTo>
                  <a:pt x="2417178" y="610273"/>
                </a:lnTo>
                <a:lnTo>
                  <a:pt x="2392540" y="572782"/>
                </a:lnTo>
                <a:lnTo>
                  <a:pt x="2366670" y="536194"/>
                </a:lnTo>
                <a:lnTo>
                  <a:pt x="2339594" y="500545"/>
                </a:lnTo>
                <a:lnTo>
                  <a:pt x="2311349" y="465861"/>
                </a:lnTo>
                <a:lnTo>
                  <a:pt x="2281948" y="432181"/>
                </a:lnTo>
                <a:lnTo>
                  <a:pt x="2251430" y="399529"/>
                </a:lnTo>
                <a:lnTo>
                  <a:pt x="2219833" y="367931"/>
                </a:lnTo>
                <a:lnTo>
                  <a:pt x="2187168" y="337413"/>
                </a:lnTo>
                <a:lnTo>
                  <a:pt x="2153488" y="308025"/>
                </a:lnTo>
                <a:lnTo>
                  <a:pt x="2118804" y="279768"/>
                </a:lnTo>
                <a:lnTo>
                  <a:pt x="2083155" y="252691"/>
                </a:lnTo>
                <a:lnTo>
                  <a:pt x="2046566" y="226822"/>
                </a:lnTo>
                <a:lnTo>
                  <a:pt x="2009063" y="202184"/>
                </a:lnTo>
                <a:lnTo>
                  <a:pt x="1970684" y="178816"/>
                </a:lnTo>
                <a:lnTo>
                  <a:pt x="1931466" y="156730"/>
                </a:lnTo>
                <a:lnTo>
                  <a:pt x="1891411" y="135978"/>
                </a:lnTo>
                <a:lnTo>
                  <a:pt x="1850580" y="116573"/>
                </a:lnTo>
                <a:lnTo>
                  <a:pt x="1808975" y="98552"/>
                </a:lnTo>
                <a:lnTo>
                  <a:pt x="1766646" y="81940"/>
                </a:lnTo>
                <a:lnTo>
                  <a:pt x="1723618" y="66776"/>
                </a:lnTo>
                <a:lnTo>
                  <a:pt x="1679905" y="53073"/>
                </a:lnTo>
                <a:lnTo>
                  <a:pt x="1635556" y="40881"/>
                </a:lnTo>
                <a:lnTo>
                  <a:pt x="1590598" y="30213"/>
                </a:lnTo>
                <a:lnTo>
                  <a:pt x="1545056" y="21107"/>
                </a:lnTo>
                <a:lnTo>
                  <a:pt x="1498955" y="13589"/>
                </a:lnTo>
                <a:lnTo>
                  <a:pt x="1452333" y="7696"/>
                </a:lnTo>
                <a:lnTo>
                  <a:pt x="1405216" y="3441"/>
                </a:lnTo>
                <a:lnTo>
                  <a:pt x="1357630" y="876"/>
                </a:lnTo>
                <a:lnTo>
                  <a:pt x="1309624" y="0"/>
                </a:lnTo>
                <a:lnTo>
                  <a:pt x="1261605" y="876"/>
                </a:lnTo>
                <a:lnTo>
                  <a:pt x="1214031" y="3441"/>
                </a:lnTo>
                <a:lnTo>
                  <a:pt x="1166926" y="7696"/>
                </a:lnTo>
                <a:lnTo>
                  <a:pt x="1120305" y="13589"/>
                </a:lnTo>
                <a:lnTo>
                  <a:pt x="1074216" y="21107"/>
                </a:lnTo>
                <a:lnTo>
                  <a:pt x="1028674" y="30213"/>
                </a:lnTo>
                <a:lnTo>
                  <a:pt x="983729" y="40881"/>
                </a:lnTo>
                <a:lnTo>
                  <a:pt x="939380" y="53073"/>
                </a:lnTo>
                <a:lnTo>
                  <a:pt x="895680" y="66776"/>
                </a:lnTo>
                <a:lnTo>
                  <a:pt x="852652" y="81940"/>
                </a:lnTo>
                <a:lnTo>
                  <a:pt x="810323" y="98552"/>
                </a:lnTo>
                <a:lnTo>
                  <a:pt x="768731" y="116573"/>
                </a:lnTo>
                <a:lnTo>
                  <a:pt x="727900" y="135978"/>
                </a:lnTo>
                <a:lnTo>
                  <a:pt x="687857" y="156730"/>
                </a:lnTo>
                <a:lnTo>
                  <a:pt x="648639" y="178816"/>
                </a:lnTo>
                <a:lnTo>
                  <a:pt x="610260" y="202184"/>
                </a:lnTo>
                <a:lnTo>
                  <a:pt x="572770" y="226822"/>
                </a:lnTo>
                <a:lnTo>
                  <a:pt x="536181" y="252691"/>
                </a:lnTo>
                <a:lnTo>
                  <a:pt x="500532" y="279768"/>
                </a:lnTo>
                <a:lnTo>
                  <a:pt x="465848" y="308025"/>
                </a:lnTo>
                <a:lnTo>
                  <a:pt x="432168" y="337413"/>
                </a:lnTo>
                <a:lnTo>
                  <a:pt x="399516" y="367931"/>
                </a:lnTo>
                <a:lnTo>
                  <a:pt x="367919" y="399529"/>
                </a:lnTo>
                <a:lnTo>
                  <a:pt x="337400" y="432181"/>
                </a:lnTo>
                <a:lnTo>
                  <a:pt x="308013" y="465861"/>
                </a:lnTo>
                <a:lnTo>
                  <a:pt x="279755" y="500545"/>
                </a:lnTo>
                <a:lnTo>
                  <a:pt x="252679" y="536194"/>
                </a:lnTo>
                <a:lnTo>
                  <a:pt x="226809" y="572782"/>
                </a:lnTo>
                <a:lnTo>
                  <a:pt x="202171" y="610273"/>
                </a:lnTo>
                <a:lnTo>
                  <a:pt x="178803" y="648652"/>
                </a:lnTo>
                <a:lnTo>
                  <a:pt x="156718" y="687870"/>
                </a:lnTo>
                <a:lnTo>
                  <a:pt x="135966" y="727913"/>
                </a:lnTo>
                <a:lnTo>
                  <a:pt x="116560" y="768756"/>
                </a:lnTo>
                <a:lnTo>
                  <a:pt x="98539" y="810348"/>
                </a:lnTo>
                <a:lnTo>
                  <a:pt x="81927" y="852678"/>
                </a:lnTo>
                <a:lnTo>
                  <a:pt x="66763" y="895705"/>
                </a:lnTo>
                <a:lnTo>
                  <a:pt x="53060" y="939406"/>
                </a:lnTo>
                <a:lnTo>
                  <a:pt x="40868" y="983742"/>
                </a:lnTo>
                <a:lnTo>
                  <a:pt x="30200" y="1028700"/>
                </a:lnTo>
                <a:lnTo>
                  <a:pt x="21094" y="1074242"/>
                </a:lnTo>
                <a:lnTo>
                  <a:pt x="13576" y="1120330"/>
                </a:lnTo>
                <a:lnTo>
                  <a:pt x="7683" y="1166952"/>
                </a:lnTo>
                <a:lnTo>
                  <a:pt x="3429" y="1214056"/>
                </a:lnTo>
                <a:lnTo>
                  <a:pt x="863" y="1261630"/>
                </a:lnTo>
                <a:lnTo>
                  <a:pt x="0" y="1309636"/>
                </a:lnTo>
                <a:lnTo>
                  <a:pt x="863" y="1357655"/>
                </a:lnTo>
                <a:lnTo>
                  <a:pt x="3429" y="1405229"/>
                </a:lnTo>
                <a:lnTo>
                  <a:pt x="7683" y="1452346"/>
                </a:lnTo>
                <a:lnTo>
                  <a:pt x="13576" y="1498968"/>
                </a:lnTo>
                <a:lnTo>
                  <a:pt x="21094" y="1545056"/>
                </a:lnTo>
                <a:lnTo>
                  <a:pt x="30200" y="1590598"/>
                </a:lnTo>
                <a:lnTo>
                  <a:pt x="40868" y="1635556"/>
                </a:lnTo>
                <a:lnTo>
                  <a:pt x="53060" y="1679905"/>
                </a:lnTo>
                <a:lnTo>
                  <a:pt x="66763" y="1723605"/>
                </a:lnTo>
                <a:lnTo>
                  <a:pt x="81927" y="1766633"/>
                </a:lnTo>
                <a:lnTo>
                  <a:pt x="98539" y="1808962"/>
                </a:lnTo>
                <a:lnTo>
                  <a:pt x="116560" y="1850555"/>
                </a:lnTo>
                <a:lnTo>
                  <a:pt x="126504" y="1871472"/>
                </a:lnTo>
                <a:lnTo>
                  <a:pt x="2138032" y="1871472"/>
                </a:lnTo>
                <a:lnTo>
                  <a:pt x="2492857" y="1871472"/>
                </a:lnTo>
                <a:lnTo>
                  <a:pt x="4177157" y="1871472"/>
                </a:lnTo>
                <a:lnTo>
                  <a:pt x="4177157" y="811771"/>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26" name="Google Shape;426;g3c2fad7efde_0_119"/>
          <p:cNvSpPr/>
          <p:nvPr/>
        </p:nvSpPr>
        <p:spPr>
          <a:xfrm>
            <a:off x="8549386" y="2344658"/>
            <a:ext cx="594678" cy="1304290"/>
          </a:xfrm>
          <a:custGeom>
            <a:avLst/>
            <a:gdLst/>
            <a:ahLst/>
            <a:cxnLst/>
            <a:rect l="l" t="t" r="r" b="b"/>
            <a:pathLst>
              <a:path w="1189355" h="2608579" extrusionOk="0">
                <a:moveTo>
                  <a:pt x="1189228" y="0"/>
                </a:moveTo>
                <a:lnTo>
                  <a:pt x="1120410" y="7900"/>
                </a:lnTo>
                <a:lnTo>
                  <a:pt x="1074311" y="15417"/>
                </a:lnTo>
                <a:lnTo>
                  <a:pt x="1028767" y="24524"/>
                </a:lnTo>
                <a:lnTo>
                  <a:pt x="983806" y="35190"/>
                </a:lnTo>
                <a:lnTo>
                  <a:pt x="939459" y="47387"/>
                </a:lnTo>
                <a:lnTo>
                  <a:pt x="895754" y="61084"/>
                </a:lnTo>
                <a:lnTo>
                  <a:pt x="852721" y="76252"/>
                </a:lnTo>
                <a:lnTo>
                  <a:pt x="810390" y="92862"/>
                </a:lnTo>
                <a:lnTo>
                  <a:pt x="768791" y="110883"/>
                </a:lnTo>
                <a:lnTo>
                  <a:pt x="727953" y="130287"/>
                </a:lnTo>
                <a:lnTo>
                  <a:pt x="687905" y="151044"/>
                </a:lnTo>
                <a:lnTo>
                  <a:pt x="648678" y="173123"/>
                </a:lnTo>
                <a:lnTo>
                  <a:pt x="610300" y="196496"/>
                </a:lnTo>
                <a:lnTo>
                  <a:pt x="572802" y="221133"/>
                </a:lnTo>
                <a:lnTo>
                  <a:pt x="536213" y="247004"/>
                </a:lnTo>
                <a:lnTo>
                  <a:pt x="500562" y="274079"/>
                </a:lnTo>
                <a:lnTo>
                  <a:pt x="465880" y="302330"/>
                </a:lnTo>
                <a:lnTo>
                  <a:pt x="432195" y="331727"/>
                </a:lnTo>
                <a:lnTo>
                  <a:pt x="399537" y="362239"/>
                </a:lnTo>
                <a:lnTo>
                  <a:pt x="367937" y="393837"/>
                </a:lnTo>
                <a:lnTo>
                  <a:pt x="337423" y="426492"/>
                </a:lnTo>
                <a:lnTo>
                  <a:pt x="308024" y="460175"/>
                </a:lnTo>
                <a:lnTo>
                  <a:pt x="279772" y="494855"/>
                </a:lnTo>
                <a:lnTo>
                  <a:pt x="252695" y="530502"/>
                </a:lnTo>
                <a:lnTo>
                  <a:pt x="226823" y="567088"/>
                </a:lnTo>
                <a:lnTo>
                  <a:pt x="202185" y="604583"/>
                </a:lnTo>
                <a:lnTo>
                  <a:pt x="178811" y="642957"/>
                </a:lnTo>
                <a:lnTo>
                  <a:pt x="156730" y="682181"/>
                </a:lnTo>
                <a:lnTo>
                  <a:pt x="135973" y="722224"/>
                </a:lnTo>
                <a:lnTo>
                  <a:pt x="116569" y="763058"/>
                </a:lnTo>
                <a:lnTo>
                  <a:pt x="98547" y="804653"/>
                </a:lnTo>
                <a:lnTo>
                  <a:pt x="81937" y="846978"/>
                </a:lnTo>
                <a:lnTo>
                  <a:pt x="66768" y="890006"/>
                </a:lnTo>
                <a:lnTo>
                  <a:pt x="53070" y="933705"/>
                </a:lnTo>
                <a:lnTo>
                  <a:pt x="40874" y="978047"/>
                </a:lnTo>
                <a:lnTo>
                  <a:pt x="30207" y="1023001"/>
                </a:lnTo>
                <a:lnTo>
                  <a:pt x="21100" y="1068539"/>
                </a:lnTo>
                <a:lnTo>
                  <a:pt x="13583" y="1114631"/>
                </a:lnTo>
                <a:lnTo>
                  <a:pt x="7684" y="1161246"/>
                </a:lnTo>
                <a:lnTo>
                  <a:pt x="3435" y="1208356"/>
                </a:lnTo>
                <a:lnTo>
                  <a:pt x="863" y="1255931"/>
                </a:lnTo>
                <a:lnTo>
                  <a:pt x="0" y="1303940"/>
                </a:lnTo>
                <a:lnTo>
                  <a:pt x="863" y="1351959"/>
                </a:lnTo>
                <a:lnTo>
                  <a:pt x="3435" y="1399541"/>
                </a:lnTo>
                <a:lnTo>
                  <a:pt x="7684" y="1446659"/>
                </a:lnTo>
                <a:lnTo>
                  <a:pt x="13583" y="1493281"/>
                </a:lnTo>
                <a:lnTo>
                  <a:pt x="21100" y="1539379"/>
                </a:lnTo>
                <a:lnTo>
                  <a:pt x="30207" y="1584924"/>
                </a:lnTo>
                <a:lnTo>
                  <a:pt x="40874" y="1629884"/>
                </a:lnTo>
                <a:lnTo>
                  <a:pt x="53070" y="1674232"/>
                </a:lnTo>
                <a:lnTo>
                  <a:pt x="66768" y="1717937"/>
                </a:lnTo>
                <a:lnTo>
                  <a:pt x="81937" y="1760970"/>
                </a:lnTo>
                <a:lnTo>
                  <a:pt x="98547" y="1803300"/>
                </a:lnTo>
                <a:lnTo>
                  <a:pt x="116569" y="1844900"/>
                </a:lnTo>
                <a:lnTo>
                  <a:pt x="135973" y="1885738"/>
                </a:lnTo>
                <a:lnTo>
                  <a:pt x="156730" y="1925786"/>
                </a:lnTo>
                <a:lnTo>
                  <a:pt x="178811" y="1965013"/>
                </a:lnTo>
                <a:lnTo>
                  <a:pt x="202185" y="2003391"/>
                </a:lnTo>
                <a:lnTo>
                  <a:pt x="226823" y="2040889"/>
                </a:lnTo>
                <a:lnTo>
                  <a:pt x="252695" y="2077478"/>
                </a:lnTo>
                <a:lnTo>
                  <a:pt x="279772" y="2113129"/>
                </a:lnTo>
                <a:lnTo>
                  <a:pt x="308024" y="2147811"/>
                </a:lnTo>
                <a:lnTo>
                  <a:pt x="337423" y="2181496"/>
                </a:lnTo>
                <a:lnTo>
                  <a:pt x="367937" y="2214154"/>
                </a:lnTo>
                <a:lnTo>
                  <a:pt x="399537" y="2245754"/>
                </a:lnTo>
                <a:lnTo>
                  <a:pt x="432195" y="2276268"/>
                </a:lnTo>
                <a:lnTo>
                  <a:pt x="465880" y="2305666"/>
                </a:lnTo>
                <a:lnTo>
                  <a:pt x="500562" y="2333919"/>
                </a:lnTo>
                <a:lnTo>
                  <a:pt x="536213" y="2360996"/>
                </a:lnTo>
                <a:lnTo>
                  <a:pt x="572802" y="2386868"/>
                </a:lnTo>
                <a:lnTo>
                  <a:pt x="610300" y="2411506"/>
                </a:lnTo>
                <a:lnTo>
                  <a:pt x="648678" y="2434880"/>
                </a:lnTo>
                <a:lnTo>
                  <a:pt x="687905" y="2456960"/>
                </a:lnTo>
                <a:lnTo>
                  <a:pt x="727953" y="2477718"/>
                </a:lnTo>
                <a:lnTo>
                  <a:pt x="768791" y="2497122"/>
                </a:lnTo>
                <a:lnTo>
                  <a:pt x="810390" y="2515144"/>
                </a:lnTo>
                <a:lnTo>
                  <a:pt x="852721" y="2531754"/>
                </a:lnTo>
                <a:lnTo>
                  <a:pt x="895754" y="2546923"/>
                </a:lnTo>
                <a:lnTo>
                  <a:pt x="939459" y="2560621"/>
                </a:lnTo>
                <a:lnTo>
                  <a:pt x="983806" y="2572817"/>
                </a:lnTo>
                <a:lnTo>
                  <a:pt x="1028767" y="2583484"/>
                </a:lnTo>
                <a:lnTo>
                  <a:pt x="1074311" y="2592591"/>
                </a:lnTo>
                <a:lnTo>
                  <a:pt x="1120410" y="2600108"/>
                </a:lnTo>
                <a:lnTo>
                  <a:pt x="1167032" y="2606006"/>
                </a:lnTo>
                <a:lnTo>
                  <a:pt x="1189228" y="2608008"/>
                </a:lnTo>
                <a:lnTo>
                  <a:pt x="1189228"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pic>
        <p:nvPicPr>
          <p:cNvPr id="427" name="Google Shape;427;g3c2fad7efde_0_119"/>
          <p:cNvPicPr preferRelativeResize="0"/>
          <p:nvPr/>
        </p:nvPicPr>
        <p:blipFill rotWithShape="1">
          <a:blip r:embed="rId3">
            <a:alphaModFix/>
          </a:blip>
          <a:srcRect/>
          <a:stretch/>
        </p:blipFill>
        <p:spPr>
          <a:xfrm>
            <a:off x="6574313" y="1808638"/>
            <a:ext cx="2461925" cy="1375938"/>
          </a:xfrm>
          <a:prstGeom prst="rect">
            <a:avLst/>
          </a:prstGeom>
          <a:noFill/>
          <a:ln>
            <a:noFill/>
          </a:ln>
        </p:spPr>
      </p:pic>
      <p:pic>
        <p:nvPicPr>
          <p:cNvPr id="428" name="Google Shape;428;g3c2fad7efde_0_119"/>
          <p:cNvPicPr preferRelativeResize="0"/>
          <p:nvPr/>
        </p:nvPicPr>
        <p:blipFill rotWithShape="1">
          <a:blip r:embed="rId4">
            <a:alphaModFix/>
          </a:blip>
          <a:srcRect/>
          <a:stretch/>
        </p:blipFill>
        <p:spPr>
          <a:xfrm>
            <a:off x="6574311" y="3252212"/>
            <a:ext cx="2461928" cy="1426525"/>
          </a:xfrm>
          <a:prstGeom prst="rect">
            <a:avLst/>
          </a:prstGeom>
          <a:noFill/>
          <a:ln>
            <a:noFill/>
          </a:ln>
        </p:spPr>
      </p:pic>
      <p:pic>
        <p:nvPicPr>
          <p:cNvPr id="429" name="Google Shape;429;g3c2fad7efde_0_119"/>
          <p:cNvPicPr preferRelativeResize="0"/>
          <p:nvPr/>
        </p:nvPicPr>
        <p:blipFill rotWithShape="1">
          <a:blip r:embed="rId5">
            <a:alphaModFix/>
          </a:blip>
          <a:srcRect/>
          <a:stretch/>
        </p:blipFill>
        <p:spPr>
          <a:xfrm>
            <a:off x="6562774" y="604588"/>
            <a:ext cx="2511764" cy="93598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9310cb4df0_0_20"/>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435" name="Google Shape;435;g39310cb4df0_0_20"/>
          <p:cNvSpPr/>
          <p:nvPr/>
        </p:nvSpPr>
        <p:spPr>
          <a:xfrm>
            <a:off x="-242050" y="4592641"/>
            <a:ext cx="1417320" cy="1011238"/>
          </a:xfrm>
          <a:custGeom>
            <a:avLst/>
            <a:gdLst/>
            <a:ahLst/>
            <a:cxnLst/>
            <a:rect l="l" t="t" r="r" b="b"/>
            <a:pathLst>
              <a:path w="2834640" h="2022475" extrusionOk="0">
                <a:moveTo>
                  <a:pt x="1666748" y="0"/>
                </a:moveTo>
                <a:lnTo>
                  <a:pt x="548932" y="0"/>
                </a:lnTo>
                <a:lnTo>
                  <a:pt x="0" y="950849"/>
                </a:lnTo>
                <a:lnTo>
                  <a:pt x="0" y="2022094"/>
                </a:lnTo>
                <a:lnTo>
                  <a:pt x="2834068" y="2022094"/>
                </a:lnTo>
                <a:lnTo>
                  <a:pt x="1666748"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sp>
        <p:nvSpPr>
          <p:cNvPr id="436" name="Google Shape;436;g39310cb4df0_0_20"/>
          <p:cNvSpPr txBox="1"/>
          <p:nvPr/>
        </p:nvSpPr>
        <p:spPr>
          <a:xfrm>
            <a:off x="628125" y="1069013"/>
            <a:ext cx="7887900" cy="3191899"/>
          </a:xfrm>
          <a:prstGeom prst="rect">
            <a:avLst/>
          </a:prstGeom>
          <a:noFill/>
          <a:ln>
            <a:noFill/>
          </a:ln>
        </p:spPr>
        <p:txBody>
          <a:bodyPr spcFirstLastPara="1" wrap="square" lIns="0" tIns="6350" rIns="0" bIns="0" anchor="t" anchorCtr="0">
            <a:spAutoFit/>
          </a:bodyPr>
          <a:lstStyle/>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Quel niveau de coordination l’Agence des douanes du Gabon entretient-elle actuellement avec d’autres agences (par ex. Santé, Environnement, autorités de normalisation) concernant les produits dangereux ou non conformes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Comment les informations sont-elles partagées et les actions conjointes coordonnées entre les douanes et ces agences (par ex. accords formels, opérations conjointes, communications informelles)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Quelles procédures sont suivies lorsque des produits dangereux ou non conformes sont confisqués, et quelles agences sont impliquées par la suite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Les douanes participent-elles à des activités de surveillance du marché en dehors des points d’entrée et, si oui, quel est leur rôle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La présence opérationnelle des douanes se limite-t-elle principalement aux aéroports, ports et postes frontières, ou s’étend-elle également à l’intérieur du pays en coordination avec d’autres autorités ?</a:t>
            </a:r>
            <a:endParaRPr sz="1200">
              <a:solidFill>
                <a:srgbClr val="1F487C"/>
              </a:solidFill>
              <a:latin typeface="Poppins"/>
              <a:ea typeface="Poppins"/>
              <a:cs typeface="Poppins"/>
              <a:sym typeface="Poppins"/>
            </a:endParaRPr>
          </a:p>
          <a:p>
            <a:pPr marL="228600" indent="-190500">
              <a:lnSpc>
                <a:spcPct val="115000"/>
              </a:lnSpc>
              <a:buClr>
                <a:srgbClr val="1F487C"/>
              </a:buClr>
              <a:buSzPts val="2400"/>
              <a:buFont typeface="Poppins"/>
              <a:buChar char="●"/>
            </a:pPr>
            <a:r>
              <a:rPr lang="en-US" sz="1200">
                <a:solidFill>
                  <a:srgbClr val="1F487C"/>
                </a:solidFill>
                <a:latin typeface="Poppins"/>
                <a:ea typeface="Poppins"/>
                <a:cs typeface="Poppins"/>
                <a:sym typeface="Poppins"/>
              </a:rPr>
              <a:t>Quels sont les principaux défis ou lacunes dans la collaboration inter-agences, et quel type de soutien ou d’améliorations permettrait de renforcer cette coordination ?</a:t>
            </a:r>
            <a:endParaRPr sz="1200">
              <a:solidFill>
                <a:srgbClr val="1F487C"/>
              </a:solidFill>
              <a:latin typeface="Poppins"/>
              <a:ea typeface="Poppins"/>
              <a:cs typeface="Poppins"/>
              <a:sym typeface="Poppins"/>
            </a:endParaRPr>
          </a:p>
        </p:txBody>
      </p:sp>
      <p:sp>
        <p:nvSpPr>
          <p:cNvPr id="437" name="Google Shape;437;g39310cb4df0_0_20" descr="$PPTXTitle"/>
          <p:cNvSpPr txBox="1">
            <a:spLocks noGrp="1"/>
          </p:cNvSpPr>
          <p:nvPr>
            <p:ph type="title"/>
          </p:nvPr>
        </p:nvSpPr>
        <p:spPr>
          <a:xfrm>
            <a:off x="628052" y="353771"/>
            <a:ext cx="7887900" cy="394210"/>
          </a:xfrm>
          <a:prstGeom prst="rect">
            <a:avLst/>
          </a:prstGeom>
          <a:noFill/>
          <a:ln>
            <a:noFill/>
          </a:ln>
        </p:spPr>
        <p:txBody>
          <a:bodyPr spcFirstLastPara="1" wrap="square" lIns="0" tIns="6350" rIns="0" bIns="0" anchor="t" anchorCtr="0">
            <a:spAutoFit/>
          </a:bodyPr>
          <a:lstStyle/>
          <a:p>
            <a:pPr marL="6350">
              <a:buSzPts val="1100"/>
            </a:pPr>
            <a:r>
              <a:rPr lang="en-US" b="1">
                <a:solidFill>
                  <a:srgbClr val="1F487C"/>
                </a:solidFill>
                <a:latin typeface="Poppins"/>
                <a:ea typeface="Poppins"/>
                <a:cs typeface="Poppins"/>
                <a:sym typeface="Poppins"/>
              </a:rPr>
              <a:t>Questions de réflexion</a:t>
            </a:r>
            <a:endParaRPr b="1">
              <a:solidFill>
                <a:srgbClr val="1F487C"/>
              </a:solidFill>
              <a:latin typeface="Poppins"/>
              <a:ea typeface="Poppins"/>
              <a:cs typeface="Poppins"/>
              <a:sym typeface="Poppins"/>
            </a:endParaRPr>
          </a:p>
        </p:txBody>
      </p:sp>
      <p:sp>
        <p:nvSpPr>
          <p:cNvPr id="438" name="Google Shape;438;g39310cb4df0_0_20"/>
          <p:cNvSpPr/>
          <p:nvPr/>
        </p:nvSpPr>
        <p:spPr>
          <a:xfrm>
            <a:off x="7905624" y="0"/>
            <a:ext cx="1238567" cy="1524953"/>
          </a:xfrm>
          <a:custGeom>
            <a:avLst/>
            <a:gdLst/>
            <a:ahLst/>
            <a:cxnLst/>
            <a:rect l="l" t="t" r="r" b="b"/>
            <a:pathLst>
              <a:path w="2477134" h="3049905" extrusionOk="0">
                <a:moveTo>
                  <a:pt x="1651000" y="2152777"/>
                </a:moveTo>
                <a:lnTo>
                  <a:pt x="1649691" y="2101888"/>
                </a:lnTo>
                <a:lnTo>
                  <a:pt x="1645818" y="2051748"/>
                </a:lnTo>
                <a:lnTo>
                  <a:pt x="1639443" y="2002421"/>
                </a:lnTo>
                <a:lnTo>
                  <a:pt x="1630641" y="1953983"/>
                </a:lnTo>
                <a:lnTo>
                  <a:pt x="1619491" y="1906524"/>
                </a:lnTo>
                <a:lnTo>
                  <a:pt x="1606042" y="1860118"/>
                </a:lnTo>
                <a:lnTo>
                  <a:pt x="1590382" y="1814830"/>
                </a:lnTo>
                <a:lnTo>
                  <a:pt x="1572564" y="1770735"/>
                </a:lnTo>
                <a:lnTo>
                  <a:pt x="1552676" y="1727923"/>
                </a:lnTo>
                <a:lnTo>
                  <a:pt x="1530769" y="1686458"/>
                </a:lnTo>
                <a:lnTo>
                  <a:pt x="1506931" y="1646415"/>
                </a:lnTo>
                <a:lnTo>
                  <a:pt x="1481226" y="1607883"/>
                </a:lnTo>
                <a:lnTo>
                  <a:pt x="1453705" y="1570926"/>
                </a:lnTo>
                <a:lnTo>
                  <a:pt x="1424470" y="1535620"/>
                </a:lnTo>
                <a:lnTo>
                  <a:pt x="1393558" y="1502041"/>
                </a:lnTo>
                <a:lnTo>
                  <a:pt x="1361071" y="1470266"/>
                </a:lnTo>
                <a:lnTo>
                  <a:pt x="1327048" y="1440370"/>
                </a:lnTo>
                <a:lnTo>
                  <a:pt x="1291577" y="1412443"/>
                </a:lnTo>
                <a:lnTo>
                  <a:pt x="1254721" y="1386535"/>
                </a:lnTo>
                <a:lnTo>
                  <a:pt x="1216558" y="1362735"/>
                </a:lnTo>
                <a:lnTo>
                  <a:pt x="1177150" y="1341120"/>
                </a:lnTo>
                <a:lnTo>
                  <a:pt x="1136573" y="1321777"/>
                </a:lnTo>
                <a:lnTo>
                  <a:pt x="1094892" y="1304747"/>
                </a:lnTo>
                <a:lnTo>
                  <a:pt x="1052169" y="1290142"/>
                </a:lnTo>
                <a:lnTo>
                  <a:pt x="1008481" y="1278026"/>
                </a:lnTo>
                <a:lnTo>
                  <a:pt x="963904" y="1268463"/>
                </a:lnTo>
                <a:lnTo>
                  <a:pt x="918502" y="1261541"/>
                </a:lnTo>
                <a:lnTo>
                  <a:pt x="872337" y="1257325"/>
                </a:lnTo>
                <a:lnTo>
                  <a:pt x="825500" y="1255903"/>
                </a:lnTo>
                <a:lnTo>
                  <a:pt x="778662" y="1257325"/>
                </a:lnTo>
                <a:lnTo>
                  <a:pt x="732510" y="1261541"/>
                </a:lnTo>
                <a:lnTo>
                  <a:pt x="687120" y="1268463"/>
                </a:lnTo>
                <a:lnTo>
                  <a:pt x="642543" y="1278026"/>
                </a:lnTo>
                <a:lnTo>
                  <a:pt x="598868" y="1290142"/>
                </a:lnTo>
                <a:lnTo>
                  <a:pt x="556145" y="1304747"/>
                </a:lnTo>
                <a:lnTo>
                  <a:pt x="514464" y="1321777"/>
                </a:lnTo>
                <a:lnTo>
                  <a:pt x="473887" y="1341120"/>
                </a:lnTo>
                <a:lnTo>
                  <a:pt x="434479" y="1362735"/>
                </a:lnTo>
                <a:lnTo>
                  <a:pt x="396316" y="1386535"/>
                </a:lnTo>
                <a:lnTo>
                  <a:pt x="359460" y="1412443"/>
                </a:lnTo>
                <a:lnTo>
                  <a:pt x="323989" y="1440370"/>
                </a:lnTo>
                <a:lnTo>
                  <a:pt x="289979" y="1470266"/>
                </a:lnTo>
                <a:lnTo>
                  <a:pt x="257479" y="1502041"/>
                </a:lnTo>
                <a:lnTo>
                  <a:pt x="226568" y="1535620"/>
                </a:lnTo>
                <a:lnTo>
                  <a:pt x="197319" y="1570926"/>
                </a:lnTo>
                <a:lnTo>
                  <a:pt x="169799" y="1607883"/>
                </a:lnTo>
                <a:lnTo>
                  <a:pt x="144094" y="1646415"/>
                </a:lnTo>
                <a:lnTo>
                  <a:pt x="120243" y="1686458"/>
                </a:lnTo>
                <a:lnTo>
                  <a:pt x="98336" y="1727923"/>
                </a:lnTo>
                <a:lnTo>
                  <a:pt x="78447" y="1770735"/>
                </a:lnTo>
                <a:lnTo>
                  <a:pt x="60629" y="1814830"/>
                </a:lnTo>
                <a:lnTo>
                  <a:pt x="44958" y="1860118"/>
                </a:lnTo>
                <a:lnTo>
                  <a:pt x="31508" y="1906524"/>
                </a:lnTo>
                <a:lnTo>
                  <a:pt x="20345" y="1953983"/>
                </a:lnTo>
                <a:lnTo>
                  <a:pt x="11544" y="2002421"/>
                </a:lnTo>
                <a:lnTo>
                  <a:pt x="5181" y="2051748"/>
                </a:lnTo>
                <a:lnTo>
                  <a:pt x="1295" y="2101888"/>
                </a:lnTo>
                <a:lnTo>
                  <a:pt x="0" y="2152777"/>
                </a:lnTo>
                <a:lnTo>
                  <a:pt x="1295" y="2203691"/>
                </a:lnTo>
                <a:lnTo>
                  <a:pt x="5181" y="2253843"/>
                </a:lnTo>
                <a:lnTo>
                  <a:pt x="11544" y="2303183"/>
                </a:lnTo>
                <a:lnTo>
                  <a:pt x="20345" y="2351621"/>
                </a:lnTo>
                <a:lnTo>
                  <a:pt x="31508" y="2399093"/>
                </a:lnTo>
                <a:lnTo>
                  <a:pt x="44958" y="2445512"/>
                </a:lnTo>
                <a:lnTo>
                  <a:pt x="60629" y="2490813"/>
                </a:lnTo>
                <a:lnTo>
                  <a:pt x="78447" y="2534907"/>
                </a:lnTo>
                <a:lnTo>
                  <a:pt x="98336" y="2577731"/>
                </a:lnTo>
                <a:lnTo>
                  <a:pt x="120243" y="2619197"/>
                </a:lnTo>
                <a:lnTo>
                  <a:pt x="144094" y="2659240"/>
                </a:lnTo>
                <a:lnTo>
                  <a:pt x="169799" y="2697784"/>
                </a:lnTo>
                <a:lnTo>
                  <a:pt x="197319" y="2734741"/>
                </a:lnTo>
                <a:lnTo>
                  <a:pt x="226568" y="2770060"/>
                </a:lnTo>
                <a:lnTo>
                  <a:pt x="257479" y="2803639"/>
                </a:lnTo>
                <a:lnTo>
                  <a:pt x="289979" y="2835414"/>
                </a:lnTo>
                <a:lnTo>
                  <a:pt x="323989" y="2865310"/>
                </a:lnTo>
                <a:lnTo>
                  <a:pt x="359460" y="2893250"/>
                </a:lnTo>
                <a:lnTo>
                  <a:pt x="396316" y="2919158"/>
                </a:lnTo>
                <a:lnTo>
                  <a:pt x="434479" y="2942945"/>
                </a:lnTo>
                <a:lnTo>
                  <a:pt x="473887" y="2964561"/>
                </a:lnTo>
                <a:lnTo>
                  <a:pt x="514464" y="2983915"/>
                </a:lnTo>
                <a:lnTo>
                  <a:pt x="556145" y="3000933"/>
                </a:lnTo>
                <a:lnTo>
                  <a:pt x="598868" y="3015551"/>
                </a:lnTo>
                <a:lnTo>
                  <a:pt x="642543" y="3027667"/>
                </a:lnTo>
                <a:lnTo>
                  <a:pt x="687120" y="3037230"/>
                </a:lnTo>
                <a:lnTo>
                  <a:pt x="732510" y="3044152"/>
                </a:lnTo>
                <a:lnTo>
                  <a:pt x="778662" y="3048368"/>
                </a:lnTo>
                <a:lnTo>
                  <a:pt x="825500" y="3049778"/>
                </a:lnTo>
                <a:lnTo>
                  <a:pt x="872337" y="3048368"/>
                </a:lnTo>
                <a:lnTo>
                  <a:pt x="918502" y="3044152"/>
                </a:lnTo>
                <a:lnTo>
                  <a:pt x="963904" y="3037230"/>
                </a:lnTo>
                <a:lnTo>
                  <a:pt x="1008481" y="3027667"/>
                </a:lnTo>
                <a:lnTo>
                  <a:pt x="1052169" y="3015551"/>
                </a:lnTo>
                <a:lnTo>
                  <a:pt x="1094892" y="3000933"/>
                </a:lnTo>
                <a:lnTo>
                  <a:pt x="1136573" y="2983915"/>
                </a:lnTo>
                <a:lnTo>
                  <a:pt x="1177150" y="2964561"/>
                </a:lnTo>
                <a:lnTo>
                  <a:pt x="1216558" y="2942945"/>
                </a:lnTo>
                <a:lnTo>
                  <a:pt x="1254721" y="2919158"/>
                </a:lnTo>
                <a:lnTo>
                  <a:pt x="1291577" y="2893250"/>
                </a:lnTo>
                <a:lnTo>
                  <a:pt x="1327048" y="2865310"/>
                </a:lnTo>
                <a:lnTo>
                  <a:pt x="1361071" y="2835414"/>
                </a:lnTo>
                <a:lnTo>
                  <a:pt x="1393558" y="2803639"/>
                </a:lnTo>
                <a:lnTo>
                  <a:pt x="1424470" y="2770060"/>
                </a:lnTo>
                <a:lnTo>
                  <a:pt x="1453705" y="2734741"/>
                </a:lnTo>
                <a:lnTo>
                  <a:pt x="1481226" y="2697784"/>
                </a:lnTo>
                <a:lnTo>
                  <a:pt x="1506931" y="2659240"/>
                </a:lnTo>
                <a:lnTo>
                  <a:pt x="1530769" y="2619197"/>
                </a:lnTo>
                <a:lnTo>
                  <a:pt x="1552676" y="2577731"/>
                </a:lnTo>
                <a:lnTo>
                  <a:pt x="1572564" y="2534907"/>
                </a:lnTo>
                <a:lnTo>
                  <a:pt x="1590382" y="2490813"/>
                </a:lnTo>
                <a:lnTo>
                  <a:pt x="1606042" y="2445512"/>
                </a:lnTo>
                <a:lnTo>
                  <a:pt x="1619491" y="2399093"/>
                </a:lnTo>
                <a:lnTo>
                  <a:pt x="1630641" y="2351621"/>
                </a:lnTo>
                <a:lnTo>
                  <a:pt x="1639443" y="2303183"/>
                </a:lnTo>
                <a:lnTo>
                  <a:pt x="1645818" y="2253843"/>
                </a:lnTo>
                <a:lnTo>
                  <a:pt x="1649691" y="2203691"/>
                </a:lnTo>
                <a:lnTo>
                  <a:pt x="1651000" y="2152777"/>
                </a:lnTo>
                <a:close/>
              </a:path>
              <a:path w="2477134" h="3049905" extrusionOk="0">
                <a:moveTo>
                  <a:pt x="2476754" y="0"/>
                </a:moveTo>
                <a:lnTo>
                  <a:pt x="658126" y="0"/>
                </a:lnTo>
                <a:lnTo>
                  <a:pt x="656348" y="8915"/>
                </a:lnTo>
                <a:lnTo>
                  <a:pt x="648830" y="55016"/>
                </a:lnTo>
                <a:lnTo>
                  <a:pt x="642937" y="101638"/>
                </a:lnTo>
                <a:lnTo>
                  <a:pt x="638683" y="148755"/>
                </a:lnTo>
                <a:lnTo>
                  <a:pt x="636117" y="196342"/>
                </a:lnTo>
                <a:lnTo>
                  <a:pt x="635254" y="244348"/>
                </a:lnTo>
                <a:lnTo>
                  <a:pt x="636117" y="292366"/>
                </a:lnTo>
                <a:lnTo>
                  <a:pt x="638683" y="339940"/>
                </a:lnTo>
                <a:lnTo>
                  <a:pt x="642937" y="387045"/>
                </a:lnTo>
                <a:lnTo>
                  <a:pt x="648830" y="433666"/>
                </a:lnTo>
                <a:lnTo>
                  <a:pt x="656348" y="479755"/>
                </a:lnTo>
                <a:lnTo>
                  <a:pt x="665454" y="525297"/>
                </a:lnTo>
                <a:lnTo>
                  <a:pt x="676122" y="570242"/>
                </a:lnTo>
                <a:lnTo>
                  <a:pt x="688314" y="614591"/>
                </a:lnTo>
                <a:lnTo>
                  <a:pt x="702017" y="658291"/>
                </a:lnTo>
                <a:lnTo>
                  <a:pt x="717181" y="701319"/>
                </a:lnTo>
                <a:lnTo>
                  <a:pt x="733793" y="743648"/>
                </a:lnTo>
                <a:lnTo>
                  <a:pt x="751814" y="785241"/>
                </a:lnTo>
                <a:lnTo>
                  <a:pt x="771220" y="826071"/>
                </a:lnTo>
                <a:lnTo>
                  <a:pt x="791984" y="866114"/>
                </a:lnTo>
                <a:lnTo>
                  <a:pt x="814057" y="905332"/>
                </a:lnTo>
                <a:lnTo>
                  <a:pt x="837438" y="943711"/>
                </a:lnTo>
                <a:lnTo>
                  <a:pt x="862076" y="981202"/>
                </a:lnTo>
                <a:lnTo>
                  <a:pt x="887945" y="1017790"/>
                </a:lnTo>
                <a:lnTo>
                  <a:pt x="915022" y="1053439"/>
                </a:lnTo>
                <a:lnTo>
                  <a:pt x="943267" y="1088123"/>
                </a:lnTo>
                <a:lnTo>
                  <a:pt x="972667" y="1121803"/>
                </a:lnTo>
                <a:lnTo>
                  <a:pt x="1003185" y="1154455"/>
                </a:lnTo>
                <a:lnTo>
                  <a:pt x="1034783" y="1186053"/>
                </a:lnTo>
                <a:lnTo>
                  <a:pt x="1067447" y="1216571"/>
                </a:lnTo>
                <a:lnTo>
                  <a:pt x="1101128" y="1245958"/>
                </a:lnTo>
                <a:lnTo>
                  <a:pt x="1135811" y="1274216"/>
                </a:lnTo>
                <a:lnTo>
                  <a:pt x="1171460" y="1301292"/>
                </a:lnTo>
                <a:lnTo>
                  <a:pt x="1208049" y="1327162"/>
                </a:lnTo>
                <a:lnTo>
                  <a:pt x="1245552" y="1351800"/>
                </a:lnTo>
                <a:lnTo>
                  <a:pt x="1283931" y="1375168"/>
                </a:lnTo>
                <a:lnTo>
                  <a:pt x="1323149" y="1397254"/>
                </a:lnTo>
                <a:lnTo>
                  <a:pt x="1363205" y="1418005"/>
                </a:lnTo>
                <a:lnTo>
                  <a:pt x="1404035" y="1437411"/>
                </a:lnTo>
                <a:lnTo>
                  <a:pt x="1445641" y="1455432"/>
                </a:lnTo>
                <a:lnTo>
                  <a:pt x="1487970" y="1472044"/>
                </a:lnTo>
                <a:lnTo>
                  <a:pt x="1530997" y="1487208"/>
                </a:lnTo>
                <a:lnTo>
                  <a:pt x="1574711" y="1500911"/>
                </a:lnTo>
                <a:lnTo>
                  <a:pt x="1619059" y="1513103"/>
                </a:lnTo>
                <a:lnTo>
                  <a:pt x="1664017" y="1523771"/>
                </a:lnTo>
                <a:lnTo>
                  <a:pt x="1709559" y="1532877"/>
                </a:lnTo>
                <a:lnTo>
                  <a:pt x="1755660" y="1540395"/>
                </a:lnTo>
                <a:lnTo>
                  <a:pt x="1802282" y="1546288"/>
                </a:lnTo>
                <a:lnTo>
                  <a:pt x="1849399" y="1550543"/>
                </a:lnTo>
                <a:lnTo>
                  <a:pt x="1896986" y="1553108"/>
                </a:lnTo>
                <a:lnTo>
                  <a:pt x="1945005" y="1553972"/>
                </a:lnTo>
                <a:lnTo>
                  <a:pt x="1993011" y="1553108"/>
                </a:lnTo>
                <a:lnTo>
                  <a:pt x="2040585" y="1550543"/>
                </a:lnTo>
                <a:lnTo>
                  <a:pt x="2087689" y="1546288"/>
                </a:lnTo>
                <a:lnTo>
                  <a:pt x="2134311" y="1540395"/>
                </a:lnTo>
                <a:lnTo>
                  <a:pt x="2180399" y="1532877"/>
                </a:lnTo>
                <a:lnTo>
                  <a:pt x="2225941" y="1523771"/>
                </a:lnTo>
                <a:lnTo>
                  <a:pt x="2270887" y="1513103"/>
                </a:lnTo>
                <a:lnTo>
                  <a:pt x="2315235" y="1500911"/>
                </a:lnTo>
                <a:lnTo>
                  <a:pt x="2358936" y="1487208"/>
                </a:lnTo>
                <a:lnTo>
                  <a:pt x="2401963" y="1472044"/>
                </a:lnTo>
                <a:lnTo>
                  <a:pt x="2444292" y="1455432"/>
                </a:lnTo>
                <a:lnTo>
                  <a:pt x="2476754" y="1441373"/>
                </a:lnTo>
                <a:lnTo>
                  <a:pt x="247675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39" name="Google Shape;439;g39310cb4df0_0_20"/>
          <p:cNvSpPr/>
          <p:nvPr/>
        </p:nvSpPr>
        <p:spPr>
          <a:xfrm>
            <a:off x="0" y="2605342"/>
            <a:ext cx="684848" cy="1309688"/>
          </a:xfrm>
          <a:custGeom>
            <a:avLst/>
            <a:gdLst/>
            <a:ahLst/>
            <a:cxnLst/>
            <a:rect l="l" t="t" r="r" b="b"/>
            <a:pathLst>
              <a:path w="1369695" h="2619375" extrusionOk="0">
                <a:moveTo>
                  <a:pt x="59834" y="0"/>
                </a:moveTo>
                <a:lnTo>
                  <a:pt x="11821" y="863"/>
                </a:lnTo>
                <a:lnTo>
                  <a:pt x="0" y="1502"/>
                </a:lnTo>
                <a:lnTo>
                  <a:pt x="0" y="2617872"/>
                </a:lnTo>
                <a:lnTo>
                  <a:pt x="11821" y="2618511"/>
                </a:lnTo>
                <a:lnTo>
                  <a:pt x="59834" y="2619374"/>
                </a:lnTo>
                <a:lnTo>
                  <a:pt x="107848" y="2618511"/>
                </a:lnTo>
                <a:lnTo>
                  <a:pt x="155427" y="2615939"/>
                </a:lnTo>
                <a:lnTo>
                  <a:pt x="202540" y="2611690"/>
                </a:lnTo>
                <a:lnTo>
                  <a:pt x="249159" y="2605791"/>
                </a:lnTo>
                <a:lnTo>
                  <a:pt x="295255" y="2598274"/>
                </a:lnTo>
                <a:lnTo>
                  <a:pt x="340796" y="2589167"/>
                </a:lnTo>
                <a:lnTo>
                  <a:pt x="385754" y="2578500"/>
                </a:lnTo>
                <a:lnTo>
                  <a:pt x="430100" y="2566304"/>
                </a:lnTo>
                <a:lnTo>
                  <a:pt x="473803" y="2552606"/>
                </a:lnTo>
                <a:lnTo>
                  <a:pt x="516834" y="2537437"/>
                </a:lnTo>
                <a:lnTo>
                  <a:pt x="559163" y="2520827"/>
                </a:lnTo>
                <a:lnTo>
                  <a:pt x="600761" y="2502805"/>
                </a:lnTo>
                <a:lnTo>
                  <a:pt x="641598" y="2483401"/>
                </a:lnTo>
                <a:lnTo>
                  <a:pt x="681645" y="2462644"/>
                </a:lnTo>
                <a:lnTo>
                  <a:pt x="720872" y="2440563"/>
                </a:lnTo>
                <a:lnTo>
                  <a:pt x="759249" y="2417189"/>
                </a:lnTo>
                <a:lnTo>
                  <a:pt x="796747" y="2392551"/>
                </a:lnTo>
                <a:lnTo>
                  <a:pt x="833336" y="2366679"/>
                </a:lnTo>
                <a:lnTo>
                  <a:pt x="868987" y="2339602"/>
                </a:lnTo>
                <a:lnTo>
                  <a:pt x="903670" y="2311350"/>
                </a:lnTo>
                <a:lnTo>
                  <a:pt x="937355" y="2281951"/>
                </a:lnTo>
                <a:lnTo>
                  <a:pt x="970013" y="2251437"/>
                </a:lnTo>
                <a:lnTo>
                  <a:pt x="1001614" y="2219837"/>
                </a:lnTo>
                <a:lnTo>
                  <a:pt x="1032129" y="2187179"/>
                </a:lnTo>
                <a:lnTo>
                  <a:pt x="1061527" y="2153494"/>
                </a:lnTo>
                <a:lnTo>
                  <a:pt x="1089781" y="2118812"/>
                </a:lnTo>
                <a:lnTo>
                  <a:pt x="1116859" y="2083161"/>
                </a:lnTo>
                <a:lnTo>
                  <a:pt x="1142732" y="2046572"/>
                </a:lnTo>
                <a:lnTo>
                  <a:pt x="1167371" y="2009074"/>
                </a:lnTo>
                <a:lnTo>
                  <a:pt x="1190746" y="1970696"/>
                </a:lnTo>
                <a:lnTo>
                  <a:pt x="1212827" y="1931469"/>
                </a:lnTo>
                <a:lnTo>
                  <a:pt x="1233585" y="1891421"/>
                </a:lnTo>
                <a:lnTo>
                  <a:pt x="1252991" y="1850583"/>
                </a:lnTo>
                <a:lnTo>
                  <a:pt x="1271014" y="1808984"/>
                </a:lnTo>
                <a:lnTo>
                  <a:pt x="1287625" y="1766653"/>
                </a:lnTo>
                <a:lnTo>
                  <a:pt x="1302794" y="1723620"/>
                </a:lnTo>
                <a:lnTo>
                  <a:pt x="1316493" y="1679915"/>
                </a:lnTo>
                <a:lnTo>
                  <a:pt x="1328690" y="1635568"/>
                </a:lnTo>
                <a:lnTo>
                  <a:pt x="1339358" y="1590607"/>
                </a:lnTo>
                <a:lnTo>
                  <a:pt x="1348465" y="1545063"/>
                </a:lnTo>
                <a:lnTo>
                  <a:pt x="1355983" y="1498964"/>
                </a:lnTo>
                <a:lnTo>
                  <a:pt x="1361882" y="1452342"/>
                </a:lnTo>
                <a:lnTo>
                  <a:pt x="1366132" y="1405224"/>
                </a:lnTo>
                <a:lnTo>
                  <a:pt x="1368704" y="1357642"/>
                </a:lnTo>
                <a:lnTo>
                  <a:pt x="1369568" y="1309624"/>
                </a:lnTo>
                <a:lnTo>
                  <a:pt x="1368704" y="1261614"/>
                </a:lnTo>
                <a:lnTo>
                  <a:pt x="1366132" y="1214039"/>
                </a:lnTo>
                <a:lnTo>
                  <a:pt x="1361882" y="1166929"/>
                </a:lnTo>
                <a:lnTo>
                  <a:pt x="1355983" y="1120314"/>
                </a:lnTo>
                <a:lnTo>
                  <a:pt x="1348465" y="1074222"/>
                </a:lnTo>
                <a:lnTo>
                  <a:pt x="1339358" y="1028685"/>
                </a:lnTo>
                <a:lnTo>
                  <a:pt x="1328690" y="983730"/>
                </a:lnTo>
                <a:lnTo>
                  <a:pt x="1316493" y="939388"/>
                </a:lnTo>
                <a:lnTo>
                  <a:pt x="1302794" y="895689"/>
                </a:lnTo>
                <a:lnTo>
                  <a:pt x="1287625" y="852661"/>
                </a:lnTo>
                <a:lnTo>
                  <a:pt x="1271014" y="810336"/>
                </a:lnTo>
                <a:lnTo>
                  <a:pt x="1252991" y="768741"/>
                </a:lnTo>
                <a:lnTo>
                  <a:pt x="1233585" y="727907"/>
                </a:lnTo>
                <a:lnTo>
                  <a:pt x="1212827" y="687864"/>
                </a:lnTo>
                <a:lnTo>
                  <a:pt x="1190746" y="648640"/>
                </a:lnTo>
                <a:lnTo>
                  <a:pt x="1167371" y="610266"/>
                </a:lnTo>
                <a:lnTo>
                  <a:pt x="1142732" y="572771"/>
                </a:lnTo>
                <a:lnTo>
                  <a:pt x="1116859" y="536185"/>
                </a:lnTo>
                <a:lnTo>
                  <a:pt x="1089781" y="500538"/>
                </a:lnTo>
                <a:lnTo>
                  <a:pt x="1061527" y="465858"/>
                </a:lnTo>
                <a:lnTo>
                  <a:pt x="1032129" y="432175"/>
                </a:lnTo>
                <a:lnTo>
                  <a:pt x="1001614" y="399520"/>
                </a:lnTo>
                <a:lnTo>
                  <a:pt x="970013" y="367922"/>
                </a:lnTo>
                <a:lnTo>
                  <a:pt x="937355" y="337410"/>
                </a:lnTo>
                <a:lnTo>
                  <a:pt x="903670" y="308013"/>
                </a:lnTo>
                <a:lnTo>
                  <a:pt x="868987" y="279763"/>
                </a:lnTo>
                <a:lnTo>
                  <a:pt x="833336" y="252687"/>
                </a:lnTo>
                <a:lnTo>
                  <a:pt x="796747" y="226816"/>
                </a:lnTo>
                <a:lnTo>
                  <a:pt x="759249" y="202179"/>
                </a:lnTo>
                <a:lnTo>
                  <a:pt x="720872" y="178806"/>
                </a:lnTo>
                <a:lnTo>
                  <a:pt x="681645" y="156727"/>
                </a:lnTo>
                <a:lnTo>
                  <a:pt x="641598" y="135970"/>
                </a:lnTo>
                <a:lnTo>
                  <a:pt x="600761" y="116566"/>
                </a:lnTo>
                <a:lnTo>
                  <a:pt x="559163" y="98545"/>
                </a:lnTo>
                <a:lnTo>
                  <a:pt x="516834" y="81935"/>
                </a:lnTo>
                <a:lnTo>
                  <a:pt x="473803" y="66767"/>
                </a:lnTo>
                <a:lnTo>
                  <a:pt x="430100" y="53070"/>
                </a:lnTo>
                <a:lnTo>
                  <a:pt x="385754" y="40873"/>
                </a:lnTo>
                <a:lnTo>
                  <a:pt x="340796" y="30207"/>
                </a:lnTo>
                <a:lnTo>
                  <a:pt x="295255" y="21100"/>
                </a:lnTo>
                <a:lnTo>
                  <a:pt x="249159" y="13583"/>
                </a:lnTo>
                <a:lnTo>
                  <a:pt x="202540" y="7684"/>
                </a:lnTo>
                <a:lnTo>
                  <a:pt x="155427" y="3435"/>
                </a:lnTo>
                <a:lnTo>
                  <a:pt x="107848" y="863"/>
                </a:lnTo>
                <a:lnTo>
                  <a:pt x="59834"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40" name="Google Shape;440;g39310cb4df0_0_20"/>
          <p:cNvSpPr/>
          <p:nvPr/>
        </p:nvSpPr>
        <p:spPr>
          <a:xfrm>
            <a:off x="5820664" y="3282633"/>
            <a:ext cx="1309688" cy="1310005"/>
          </a:xfrm>
          <a:custGeom>
            <a:avLst/>
            <a:gdLst/>
            <a:ahLst/>
            <a:cxnLst/>
            <a:rect l="l" t="t" r="r" b="b"/>
            <a:pathLst>
              <a:path w="2619375" h="2620009" extrusionOk="0">
                <a:moveTo>
                  <a:pt x="1309751" y="0"/>
                </a:moveTo>
                <a:lnTo>
                  <a:pt x="1261732" y="863"/>
                </a:lnTo>
                <a:lnTo>
                  <a:pt x="1214150" y="3435"/>
                </a:lnTo>
                <a:lnTo>
                  <a:pt x="1167032" y="7684"/>
                </a:lnTo>
                <a:lnTo>
                  <a:pt x="1120410" y="13583"/>
                </a:lnTo>
                <a:lnTo>
                  <a:pt x="1074311" y="21100"/>
                </a:lnTo>
                <a:lnTo>
                  <a:pt x="1028767" y="30207"/>
                </a:lnTo>
                <a:lnTo>
                  <a:pt x="983806" y="40874"/>
                </a:lnTo>
                <a:lnTo>
                  <a:pt x="939459" y="53070"/>
                </a:lnTo>
                <a:lnTo>
                  <a:pt x="895754" y="66768"/>
                </a:lnTo>
                <a:lnTo>
                  <a:pt x="852721" y="81937"/>
                </a:lnTo>
                <a:lnTo>
                  <a:pt x="810390" y="98547"/>
                </a:lnTo>
                <a:lnTo>
                  <a:pt x="768791" y="116569"/>
                </a:lnTo>
                <a:lnTo>
                  <a:pt x="727953" y="135973"/>
                </a:lnTo>
                <a:lnTo>
                  <a:pt x="687905" y="156730"/>
                </a:lnTo>
                <a:lnTo>
                  <a:pt x="648678" y="178811"/>
                </a:lnTo>
                <a:lnTo>
                  <a:pt x="610300" y="202185"/>
                </a:lnTo>
                <a:lnTo>
                  <a:pt x="572802" y="226823"/>
                </a:lnTo>
                <a:lnTo>
                  <a:pt x="536213" y="252695"/>
                </a:lnTo>
                <a:lnTo>
                  <a:pt x="500562" y="279772"/>
                </a:lnTo>
                <a:lnTo>
                  <a:pt x="465880" y="308024"/>
                </a:lnTo>
                <a:lnTo>
                  <a:pt x="432195" y="337423"/>
                </a:lnTo>
                <a:lnTo>
                  <a:pt x="399537" y="367937"/>
                </a:lnTo>
                <a:lnTo>
                  <a:pt x="367937" y="399537"/>
                </a:lnTo>
                <a:lnTo>
                  <a:pt x="337423" y="432195"/>
                </a:lnTo>
                <a:lnTo>
                  <a:pt x="308024" y="465880"/>
                </a:lnTo>
                <a:lnTo>
                  <a:pt x="279772" y="500562"/>
                </a:lnTo>
                <a:lnTo>
                  <a:pt x="252695" y="536213"/>
                </a:lnTo>
                <a:lnTo>
                  <a:pt x="226823" y="572802"/>
                </a:lnTo>
                <a:lnTo>
                  <a:pt x="202185" y="610300"/>
                </a:lnTo>
                <a:lnTo>
                  <a:pt x="178811" y="648678"/>
                </a:lnTo>
                <a:lnTo>
                  <a:pt x="156730" y="687905"/>
                </a:lnTo>
                <a:lnTo>
                  <a:pt x="135973" y="727953"/>
                </a:lnTo>
                <a:lnTo>
                  <a:pt x="116569" y="768791"/>
                </a:lnTo>
                <a:lnTo>
                  <a:pt x="98547" y="810390"/>
                </a:lnTo>
                <a:lnTo>
                  <a:pt x="81937" y="852721"/>
                </a:lnTo>
                <a:lnTo>
                  <a:pt x="66768" y="895754"/>
                </a:lnTo>
                <a:lnTo>
                  <a:pt x="53070" y="939459"/>
                </a:lnTo>
                <a:lnTo>
                  <a:pt x="40874" y="983806"/>
                </a:lnTo>
                <a:lnTo>
                  <a:pt x="30207" y="1028767"/>
                </a:lnTo>
                <a:lnTo>
                  <a:pt x="21100" y="1074311"/>
                </a:lnTo>
                <a:lnTo>
                  <a:pt x="13583" y="1120410"/>
                </a:lnTo>
                <a:lnTo>
                  <a:pt x="7684" y="1167032"/>
                </a:lnTo>
                <a:lnTo>
                  <a:pt x="3435" y="1214150"/>
                </a:lnTo>
                <a:lnTo>
                  <a:pt x="863" y="1261732"/>
                </a:lnTo>
                <a:lnTo>
                  <a:pt x="0" y="1309750"/>
                </a:lnTo>
                <a:lnTo>
                  <a:pt x="863" y="1357760"/>
                </a:lnTo>
                <a:lnTo>
                  <a:pt x="3435" y="1405335"/>
                </a:lnTo>
                <a:lnTo>
                  <a:pt x="7684" y="1452445"/>
                </a:lnTo>
                <a:lnTo>
                  <a:pt x="13583" y="1499061"/>
                </a:lnTo>
                <a:lnTo>
                  <a:pt x="21100" y="1545153"/>
                </a:lnTo>
                <a:lnTo>
                  <a:pt x="30207" y="1590691"/>
                </a:lnTo>
                <a:lnTo>
                  <a:pt x="40874" y="1635647"/>
                </a:lnTo>
                <a:lnTo>
                  <a:pt x="53070" y="1679989"/>
                </a:lnTo>
                <a:lnTo>
                  <a:pt x="66768" y="1723689"/>
                </a:lnTo>
                <a:lnTo>
                  <a:pt x="81937" y="1766717"/>
                </a:lnTo>
                <a:lnTo>
                  <a:pt x="98547" y="1809044"/>
                </a:lnTo>
                <a:lnTo>
                  <a:pt x="116569" y="1850640"/>
                </a:lnTo>
                <a:lnTo>
                  <a:pt x="135973" y="1891474"/>
                </a:lnTo>
                <a:lnTo>
                  <a:pt x="156730" y="1931519"/>
                </a:lnTo>
                <a:lnTo>
                  <a:pt x="178811" y="1970744"/>
                </a:lnTo>
                <a:lnTo>
                  <a:pt x="202185" y="2009119"/>
                </a:lnTo>
                <a:lnTo>
                  <a:pt x="226823" y="2046615"/>
                </a:lnTo>
                <a:lnTo>
                  <a:pt x="252695" y="2083202"/>
                </a:lnTo>
                <a:lnTo>
                  <a:pt x="279772" y="2118851"/>
                </a:lnTo>
                <a:lnTo>
                  <a:pt x="308024" y="2153532"/>
                </a:lnTo>
                <a:lnTo>
                  <a:pt x="337423" y="2187216"/>
                </a:lnTo>
                <a:lnTo>
                  <a:pt x="367937" y="2219872"/>
                </a:lnTo>
                <a:lnTo>
                  <a:pt x="399537" y="2251472"/>
                </a:lnTo>
                <a:lnTo>
                  <a:pt x="432195" y="2281985"/>
                </a:lnTo>
                <a:lnTo>
                  <a:pt x="465880" y="2311383"/>
                </a:lnTo>
                <a:lnTo>
                  <a:pt x="500562" y="2339635"/>
                </a:lnTo>
                <a:lnTo>
                  <a:pt x="536213" y="2366712"/>
                </a:lnTo>
                <a:lnTo>
                  <a:pt x="572802" y="2392584"/>
                </a:lnTo>
                <a:lnTo>
                  <a:pt x="610300" y="2417222"/>
                </a:lnTo>
                <a:lnTo>
                  <a:pt x="648678" y="2440596"/>
                </a:lnTo>
                <a:lnTo>
                  <a:pt x="687905" y="2462677"/>
                </a:lnTo>
                <a:lnTo>
                  <a:pt x="727953" y="2483434"/>
                </a:lnTo>
                <a:lnTo>
                  <a:pt x="768791" y="2502839"/>
                </a:lnTo>
                <a:lnTo>
                  <a:pt x="810390" y="2520861"/>
                </a:lnTo>
                <a:lnTo>
                  <a:pt x="852721" y="2537472"/>
                </a:lnTo>
                <a:lnTo>
                  <a:pt x="895754" y="2552641"/>
                </a:lnTo>
                <a:lnTo>
                  <a:pt x="939459" y="2566339"/>
                </a:lnTo>
                <a:lnTo>
                  <a:pt x="983806" y="2578537"/>
                </a:lnTo>
                <a:lnTo>
                  <a:pt x="1028767" y="2589204"/>
                </a:lnTo>
                <a:lnTo>
                  <a:pt x="1074311" y="2598311"/>
                </a:lnTo>
                <a:lnTo>
                  <a:pt x="1120410" y="2605829"/>
                </a:lnTo>
                <a:lnTo>
                  <a:pt x="1167032" y="2611727"/>
                </a:lnTo>
                <a:lnTo>
                  <a:pt x="1214150" y="2615977"/>
                </a:lnTo>
                <a:lnTo>
                  <a:pt x="1261732" y="2618549"/>
                </a:lnTo>
                <a:lnTo>
                  <a:pt x="1309751" y="2619413"/>
                </a:lnTo>
                <a:lnTo>
                  <a:pt x="1357760" y="2618549"/>
                </a:lnTo>
                <a:lnTo>
                  <a:pt x="1405335" y="2615977"/>
                </a:lnTo>
                <a:lnTo>
                  <a:pt x="1452445" y="2611727"/>
                </a:lnTo>
                <a:lnTo>
                  <a:pt x="1499060" y="2605829"/>
                </a:lnTo>
                <a:lnTo>
                  <a:pt x="1545152" y="2598311"/>
                </a:lnTo>
                <a:lnTo>
                  <a:pt x="1590689" y="2589204"/>
                </a:lnTo>
                <a:lnTo>
                  <a:pt x="1635644" y="2578537"/>
                </a:lnTo>
                <a:lnTo>
                  <a:pt x="1679986" y="2566339"/>
                </a:lnTo>
                <a:lnTo>
                  <a:pt x="1723685" y="2552641"/>
                </a:lnTo>
                <a:lnTo>
                  <a:pt x="1766713" y="2537472"/>
                </a:lnTo>
                <a:lnTo>
                  <a:pt x="1809038" y="2520861"/>
                </a:lnTo>
                <a:lnTo>
                  <a:pt x="1850633" y="2502839"/>
                </a:lnTo>
                <a:lnTo>
                  <a:pt x="1891467" y="2483434"/>
                </a:lnTo>
                <a:lnTo>
                  <a:pt x="1931510" y="2462677"/>
                </a:lnTo>
                <a:lnTo>
                  <a:pt x="1970734" y="2440596"/>
                </a:lnTo>
                <a:lnTo>
                  <a:pt x="2009108" y="2417222"/>
                </a:lnTo>
                <a:lnTo>
                  <a:pt x="2046603" y="2392584"/>
                </a:lnTo>
                <a:lnTo>
                  <a:pt x="2083189" y="2366712"/>
                </a:lnTo>
                <a:lnTo>
                  <a:pt x="2118836" y="2339635"/>
                </a:lnTo>
                <a:lnTo>
                  <a:pt x="2153516" y="2311383"/>
                </a:lnTo>
                <a:lnTo>
                  <a:pt x="2187199" y="2281985"/>
                </a:lnTo>
                <a:lnTo>
                  <a:pt x="2219854" y="2251472"/>
                </a:lnTo>
                <a:lnTo>
                  <a:pt x="2251452" y="2219872"/>
                </a:lnTo>
                <a:lnTo>
                  <a:pt x="2281964" y="2187216"/>
                </a:lnTo>
                <a:lnTo>
                  <a:pt x="2311361" y="2153532"/>
                </a:lnTo>
                <a:lnTo>
                  <a:pt x="2339611" y="2118851"/>
                </a:lnTo>
                <a:lnTo>
                  <a:pt x="2366687" y="2083202"/>
                </a:lnTo>
                <a:lnTo>
                  <a:pt x="2392558" y="2046615"/>
                </a:lnTo>
                <a:lnTo>
                  <a:pt x="2417195" y="2009119"/>
                </a:lnTo>
                <a:lnTo>
                  <a:pt x="2440568" y="1970744"/>
                </a:lnTo>
                <a:lnTo>
                  <a:pt x="2462647" y="1931519"/>
                </a:lnTo>
                <a:lnTo>
                  <a:pt x="2483404" y="1891474"/>
                </a:lnTo>
                <a:lnTo>
                  <a:pt x="2502808" y="1850640"/>
                </a:lnTo>
                <a:lnTo>
                  <a:pt x="2520829" y="1809044"/>
                </a:lnTo>
                <a:lnTo>
                  <a:pt x="2537439" y="1766717"/>
                </a:lnTo>
                <a:lnTo>
                  <a:pt x="2552607" y="1723689"/>
                </a:lnTo>
                <a:lnTo>
                  <a:pt x="2566304" y="1679989"/>
                </a:lnTo>
                <a:lnTo>
                  <a:pt x="2578501" y="1635647"/>
                </a:lnTo>
                <a:lnTo>
                  <a:pt x="2589167" y="1590691"/>
                </a:lnTo>
                <a:lnTo>
                  <a:pt x="2598274" y="1545153"/>
                </a:lnTo>
                <a:lnTo>
                  <a:pt x="2605791" y="1499061"/>
                </a:lnTo>
                <a:lnTo>
                  <a:pt x="2611690" y="1452445"/>
                </a:lnTo>
                <a:lnTo>
                  <a:pt x="2615939" y="1405335"/>
                </a:lnTo>
                <a:lnTo>
                  <a:pt x="2618511" y="1357760"/>
                </a:lnTo>
                <a:lnTo>
                  <a:pt x="2619375" y="1309750"/>
                </a:lnTo>
                <a:lnTo>
                  <a:pt x="2618511" y="1261732"/>
                </a:lnTo>
                <a:lnTo>
                  <a:pt x="2615939" y="1214150"/>
                </a:lnTo>
                <a:lnTo>
                  <a:pt x="2611690" y="1167032"/>
                </a:lnTo>
                <a:lnTo>
                  <a:pt x="2605791" y="1120410"/>
                </a:lnTo>
                <a:lnTo>
                  <a:pt x="2598274" y="1074311"/>
                </a:lnTo>
                <a:lnTo>
                  <a:pt x="2589167" y="1028767"/>
                </a:lnTo>
                <a:lnTo>
                  <a:pt x="2578501" y="983806"/>
                </a:lnTo>
                <a:lnTo>
                  <a:pt x="2566304" y="939459"/>
                </a:lnTo>
                <a:lnTo>
                  <a:pt x="2552607" y="895754"/>
                </a:lnTo>
                <a:lnTo>
                  <a:pt x="2537439" y="852721"/>
                </a:lnTo>
                <a:lnTo>
                  <a:pt x="2520829" y="810390"/>
                </a:lnTo>
                <a:lnTo>
                  <a:pt x="2502808" y="768791"/>
                </a:lnTo>
                <a:lnTo>
                  <a:pt x="2483404" y="727953"/>
                </a:lnTo>
                <a:lnTo>
                  <a:pt x="2462647" y="687905"/>
                </a:lnTo>
                <a:lnTo>
                  <a:pt x="2440568" y="648678"/>
                </a:lnTo>
                <a:lnTo>
                  <a:pt x="2417195" y="610300"/>
                </a:lnTo>
                <a:lnTo>
                  <a:pt x="2392558" y="572802"/>
                </a:lnTo>
                <a:lnTo>
                  <a:pt x="2366687" y="536213"/>
                </a:lnTo>
                <a:lnTo>
                  <a:pt x="2339611" y="500562"/>
                </a:lnTo>
                <a:lnTo>
                  <a:pt x="2311361" y="465880"/>
                </a:lnTo>
                <a:lnTo>
                  <a:pt x="2281964" y="432195"/>
                </a:lnTo>
                <a:lnTo>
                  <a:pt x="2251452" y="399537"/>
                </a:lnTo>
                <a:lnTo>
                  <a:pt x="2219854" y="367937"/>
                </a:lnTo>
                <a:lnTo>
                  <a:pt x="2187199" y="337423"/>
                </a:lnTo>
                <a:lnTo>
                  <a:pt x="2153516" y="308024"/>
                </a:lnTo>
                <a:lnTo>
                  <a:pt x="2118836" y="279772"/>
                </a:lnTo>
                <a:lnTo>
                  <a:pt x="2083189" y="252695"/>
                </a:lnTo>
                <a:lnTo>
                  <a:pt x="2046603" y="226823"/>
                </a:lnTo>
                <a:lnTo>
                  <a:pt x="2009108" y="202185"/>
                </a:lnTo>
                <a:lnTo>
                  <a:pt x="1970734" y="178811"/>
                </a:lnTo>
                <a:lnTo>
                  <a:pt x="1931510" y="156730"/>
                </a:lnTo>
                <a:lnTo>
                  <a:pt x="1891467" y="135973"/>
                </a:lnTo>
                <a:lnTo>
                  <a:pt x="1850633" y="116569"/>
                </a:lnTo>
                <a:lnTo>
                  <a:pt x="1809038" y="98547"/>
                </a:lnTo>
                <a:lnTo>
                  <a:pt x="1766713" y="81937"/>
                </a:lnTo>
                <a:lnTo>
                  <a:pt x="1723685" y="66768"/>
                </a:lnTo>
                <a:lnTo>
                  <a:pt x="1679986" y="53070"/>
                </a:lnTo>
                <a:lnTo>
                  <a:pt x="1635644" y="40874"/>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
        <p:nvSpPr>
          <p:cNvPr id="441" name="Google Shape;441;g39310cb4df0_0_20"/>
          <p:cNvSpPr/>
          <p:nvPr/>
        </p:nvSpPr>
        <p:spPr>
          <a:xfrm>
            <a:off x="8223250" y="4412996"/>
            <a:ext cx="920750" cy="730567"/>
          </a:xfrm>
          <a:custGeom>
            <a:avLst/>
            <a:gdLst/>
            <a:ahLst/>
            <a:cxnLst/>
            <a:rect l="l" t="t" r="r" b="b"/>
            <a:pathLst>
              <a:path w="1841500" h="1461134" extrusionOk="0">
                <a:moveTo>
                  <a:pt x="1309751" y="0"/>
                </a:moveTo>
                <a:lnTo>
                  <a:pt x="1261732" y="863"/>
                </a:lnTo>
                <a:lnTo>
                  <a:pt x="1214150" y="3435"/>
                </a:lnTo>
                <a:lnTo>
                  <a:pt x="1167032" y="7684"/>
                </a:lnTo>
                <a:lnTo>
                  <a:pt x="1120410" y="13583"/>
                </a:lnTo>
                <a:lnTo>
                  <a:pt x="1074311" y="21100"/>
                </a:lnTo>
                <a:lnTo>
                  <a:pt x="1028767" y="30207"/>
                </a:lnTo>
                <a:lnTo>
                  <a:pt x="983806" y="40873"/>
                </a:lnTo>
                <a:lnTo>
                  <a:pt x="939459" y="53070"/>
                </a:lnTo>
                <a:lnTo>
                  <a:pt x="895754" y="66767"/>
                </a:lnTo>
                <a:lnTo>
                  <a:pt x="852721" y="81936"/>
                </a:lnTo>
                <a:lnTo>
                  <a:pt x="810390" y="98546"/>
                </a:lnTo>
                <a:lnTo>
                  <a:pt x="768791" y="116567"/>
                </a:lnTo>
                <a:lnTo>
                  <a:pt x="727953" y="135971"/>
                </a:lnTo>
                <a:lnTo>
                  <a:pt x="687905" y="156728"/>
                </a:lnTo>
                <a:lnTo>
                  <a:pt x="648678" y="178808"/>
                </a:lnTo>
                <a:lnTo>
                  <a:pt x="610300" y="202181"/>
                </a:lnTo>
                <a:lnTo>
                  <a:pt x="572802" y="226819"/>
                </a:lnTo>
                <a:lnTo>
                  <a:pt x="536213" y="252690"/>
                </a:lnTo>
                <a:lnTo>
                  <a:pt x="500562" y="279766"/>
                </a:lnTo>
                <a:lnTo>
                  <a:pt x="465880" y="308018"/>
                </a:lnTo>
                <a:lnTo>
                  <a:pt x="432195" y="337415"/>
                </a:lnTo>
                <a:lnTo>
                  <a:pt x="399537" y="367928"/>
                </a:lnTo>
                <a:lnTo>
                  <a:pt x="367937" y="399527"/>
                </a:lnTo>
                <a:lnTo>
                  <a:pt x="337423" y="432183"/>
                </a:lnTo>
                <a:lnTo>
                  <a:pt x="308024" y="465867"/>
                </a:lnTo>
                <a:lnTo>
                  <a:pt x="279772" y="500547"/>
                </a:lnTo>
                <a:lnTo>
                  <a:pt x="252695" y="536196"/>
                </a:lnTo>
                <a:lnTo>
                  <a:pt x="226823" y="572784"/>
                </a:lnTo>
                <a:lnTo>
                  <a:pt x="202185" y="610280"/>
                </a:lnTo>
                <a:lnTo>
                  <a:pt x="178811" y="648655"/>
                </a:lnTo>
                <a:lnTo>
                  <a:pt x="156730" y="687880"/>
                </a:lnTo>
                <a:lnTo>
                  <a:pt x="135973" y="727926"/>
                </a:lnTo>
                <a:lnTo>
                  <a:pt x="116569" y="768761"/>
                </a:lnTo>
                <a:lnTo>
                  <a:pt x="98547" y="810358"/>
                </a:lnTo>
                <a:lnTo>
                  <a:pt x="81937" y="852685"/>
                </a:lnTo>
                <a:lnTo>
                  <a:pt x="66768" y="895715"/>
                </a:lnTo>
                <a:lnTo>
                  <a:pt x="53070" y="939416"/>
                </a:lnTo>
                <a:lnTo>
                  <a:pt x="40874" y="983761"/>
                </a:lnTo>
                <a:lnTo>
                  <a:pt x="30207" y="1028718"/>
                </a:lnTo>
                <a:lnTo>
                  <a:pt x="21100" y="1074258"/>
                </a:lnTo>
                <a:lnTo>
                  <a:pt x="13583" y="1120352"/>
                </a:lnTo>
                <a:lnTo>
                  <a:pt x="7684" y="1166970"/>
                </a:lnTo>
                <a:lnTo>
                  <a:pt x="3435" y="1214083"/>
                </a:lnTo>
                <a:lnTo>
                  <a:pt x="863" y="1261661"/>
                </a:lnTo>
                <a:lnTo>
                  <a:pt x="0" y="1309674"/>
                </a:lnTo>
                <a:lnTo>
                  <a:pt x="863" y="1357688"/>
                </a:lnTo>
                <a:lnTo>
                  <a:pt x="3435" y="1405265"/>
                </a:lnTo>
                <a:lnTo>
                  <a:pt x="7684" y="1452378"/>
                </a:lnTo>
                <a:lnTo>
                  <a:pt x="8776" y="1461007"/>
                </a:lnTo>
                <a:lnTo>
                  <a:pt x="1841500" y="1461007"/>
                </a:lnTo>
                <a:lnTo>
                  <a:pt x="1841500" y="112610"/>
                </a:lnTo>
                <a:lnTo>
                  <a:pt x="1809038" y="98546"/>
                </a:lnTo>
                <a:lnTo>
                  <a:pt x="1766713" y="81936"/>
                </a:lnTo>
                <a:lnTo>
                  <a:pt x="1723685" y="66767"/>
                </a:lnTo>
                <a:lnTo>
                  <a:pt x="1679986" y="53070"/>
                </a:lnTo>
                <a:lnTo>
                  <a:pt x="1635644" y="40873"/>
                </a:lnTo>
                <a:lnTo>
                  <a:pt x="1590689" y="30207"/>
                </a:lnTo>
                <a:lnTo>
                  <a:pt x="1545152" y="21100"/>
                </a:lnTo>
                <a:lnTo>
                  <a:pt x="1499060" y="13583"/>
                </a:lnTo>
                <a:lnTo>
                  <a:pt x="1452445" y="7684"/>
                </a:lnTo>
                <a:lnTo>
                  <a:pt x="1405335" y="3435"/>
                </a:lnTo>
                <a:lnTo>
                  <a:pt x="1357760" y="863"/>
                </a:lnTo>
                <a:lnTo>
                  <a:pt x="1309751" y="0"/>
                </a:lnTo>
                <a:close/>
              </a:path>
            </a:pathLst>
          </a:custGeom>
          <a:solidFill>
            <a:srgbClr val="38B6FF">
              <a:alpha val="5490"/>
            </a:srgbClr>
          </a:solidFill>
          <a:ln>
            <a:noFill/>
          </a:ln>
        </p:spPr>
        <p:txBody>
          <a:bodyPr spcFirstLastPara="1" wrap="square" lIns="0" tIns="0" rIns="0" bIns="0" anchor="t" anchorCtr="0">
            <a:noAutofit/>
          </a:bodyPr>
          <a:lstStyle/>
          <a:p>
            <a:pPr>
              <a:buSzPts val="1400"/>
            </a:pPr>
            <a:endParaRPr sz="7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5"/>
          <p:cNvSpPr/>
          <p:nvPr/>
        </p:nvSpPr>
        <p:spPr>
          <a:xfrm>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solidFill>
            <a:srgbClr val="C8DAF8"/>
          </a:solidFill>
          <a:ln>
            <a:noFill/>
          </a:ln>
        </p:spPr>
        <p:txBody>
          <a:bodyPr spcFirstLastPara="1" wrap="square" lIns="0" tIns="0" rIns="0" bIns="0" anchor="t" anchorCtr="0">
            <a:noAutofit/>
          </a:bodyPr>
          <a:lstStyle/>
          <a:p>
            <a:pPr>
              <a:buSzPts val="1400"/>
            </a:pPr>
            <a:endParaRPr sz="700"/>
          </a:p>
        </p:txBody>
      </p:sp>
      <p:sp>
        <p:nvSpPr>
          <p:cNvPr id="447" name="Google Shape;447;p15" descr="$PPTXTitle"/>
          <p:cNvSpPr txBox="1">
            <a:spLocks noGrp="1"/>
          </p:cNvSpPr>
          <p:nvPr>
            <p:ph type="title"/>
          </p:nvPr>
        </p:nvSpPr>
        <p:spPr>
          <a:xfrm>
            <a:off x="3860348" y="27738"/>
            <a:ext cx="3939600" cy="1360629"/>
          </a:xfrm>
          <a:prstGeom prst="rect">
            <a:avLst/>
          </a:prstGeom>
          <a:noFill/>
          <a:ln>
            <a:noFill/>
          </a:ln>
        </p:spPr>
        <p:txBody>
          <a:bodyPr spcFirstLastPara="1" wrap="square" lIns="0" tIns="6350" rIns="0" bIns="0" anchor="t" anchorCtr="0">
            <a:spAutoFit/>
          </a:bodyPr>
          <a:lstStyle/>
          <a:p>
            <a:pPr marL="16192" marR="2540" indent="-10160">
              <a:lnSpc>
                <a:spcPct val="110000"/>
              </a:lnSpc>
              <a:buSzPts val="1400"/>
            </a:pPr>
            <a:r>
              <a:rPr lang="en-US" sz="4000">
                <a:solidFill>
                  <a:srgbClr val="4985E8"/>
                </a:solidFill>
              </a:rPr>
              <a:t>MERCI! Questions?</a:t>
            </a:r>
            <a:endParaRPr sz="4000"/>
          </a:p>
        </p:txBody>
      </p:sp>
      <p:sp>
        <p:nvSpPr>
          <p:cNvPr id="448" name="Google Shape;448;p15"/>
          <p:cNvSpPr/>
          <p:nvPr/>
        </p:nvSpPr>
        <p:spPr>
          <a:xfrm>
            <a:off x="8043799" y="0"/>
            <a:ext cx="1100455" cy="1730058"/>
          </a:xfrm>
          <a:custGeom>
            <a:avLst/>
            <a:gdLst/>
            <a:ahLst/>
            <a:cxnLst/>
            <a:rect l="l" t="t" r="r" b="b"/>
            <a:pathLst>
              <a:path w="2200909" h="3460115" extrusionOk="0">
                <a:moveTo>
                  <a:pt x="2200402" y="0"/>
                </a:moveTo>
                <a:lnTo>
                  <a:pt x="729907" y="0"/>
                </a:lnTo>
                <a:lnTo>
                  <a:pt x="0" y="1264284"/>
                </a:lnTo>
                <a:lnTo>
                  <a:pt x="1267713" y="3460115"/>
                </a:lnTo>
                <a:lnTo>
                  <a:pt x="2200402" y="3460115"/>
                </a:lnTo>
                <a:lnTo>
                  <a:pt x="2200402"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sp>
        <p:nvSpPr>
          <p:cNvPr id="449" name="Google Shape;449;p15"/>
          <p:cNvSpPr/>
          <p:nvPr/>
        </p:nvSpPr>
        <p:spPr>
          <a:xfrm>
            <a:off x="0" y="0"/>
            <a:ext cx="3544570" cy="1326515"/>
          </a:xfrm>
          <a:custGeom>
            <a:avLst/>
            <a:gdLst/>
            <a:ahLst/>
            <a:cxnLst/>
            <a:rect l="l" t="t" r="r" b="b"/>
            <a:pathLst>
              <a:path w="7089140" h="2653030" extrusionOk="0">
                <a:moveTo>
                  <a:pt x="7088534" y="0"/>
                </a:moveTo>
                <a:lnTo>
                  <a:pt x="0" y="0"/>
                </a:lnTo>
                <a:lnTo>
                  <a:pt x="0" y="2652776"/>
                </a:lnTo>
                <a:lnTo>
                  <a:pt x="5557139" y="2652776"/>
                </a:lnTo>
                <a:lnTo>
                  <a:pt x="7088534" y="0"/>
                </a:lnTo>
                <a:close/>
              </a:path>
            </a:pathLst>
          </a:custGeom>
          <a:solidFill>
            <a:srgbClr val="4985E8"/>
          </a:solidFill>
          <a:ln>
            <a:noFill/>
          </a:ln>
        </p:spPr>
        <p:txBody>
          <a:bodyPr spcFirstLastPara="1" wrap="square" lIns="0" tIns="0" rIns="0" bIns="0" anchor="t" anchorCtr="0">
            <a:noAutofit/>
          </a:bodyPr>
          <a:lstStyle/>
          <a:p>
            <a:pPr>
              <a:buSzPts val="1400"/>
            </a:pPr>
            <a:endParaRPr sz="700"/>
          </a:p>
        </p:txBody>
      </p:sp>
      <p:pic>
        <p:nvPicPr>
          <p:cNvPr id="450" name="Google Shape;450;p15" descr="User with solid fill"/>
          <p:cNvPicPr preferRelativeResize="0"/>
          <p:nvPr/>
        </p:nvPicPr>
        <p:blipFill rotWithShape="1">
          <a:blip r:embed="rId3">
            <a:alphaModFix/>
          </a:blip>
          <a:srcRect/>
          <a:stretch/>
        </p:blipFill>
        <p:spPr>
          <a:xfrm>
            <a:off x="967740" y="1809731"/>
            <a:ext cx="413601" cy="413595"/>
          </a:xfrm>
          <a:prstGeom prst="rect">
            <a:avLst/>
          </a:prstGeom>
          <a:noFill/>
          <a:ln>
            <a:noFill/>
          </a:ln>
        </p:spPr>
      </p:pic>
      <p:pic>
        <p:nvPicPr>
          <p:cNvPr id="451" name="Google Shape;451;p15" descr="Envelope with solid fill"/>
          <p:cNvPicPr preferRelativeResize="0"/>
          <p:nvPr/>
        </p:nvPicPr>
        <p:blipFill rotWithShape="1">
          <a:blip r:embed="rId4">
            <a:alphaModFix/>
          </a:blip>
          <a:srcRect/>
          <a:stretch/>
        </p:blipFill>
        <p:spPr>
          <a:xfrm>
            <a:off x="1015429" y="2920124"/>
            <a:ext cx="318249" cy="318249"/>
          </a:xfrm>
          <a:prstGeom prst="rect">
            <a:avLst/>
          </a:prstGeom>
          <a:noFill/>
          <a:ln>
            <a:noFill/>
          </a:ln>
        </p:spPr>
      </p:pic>
      <p:pic>
        <p:nvPicPr>
          <p:cNvPr id="452" name="Google Shape;452;p15" descr="Web design with solid fill"/>
          <p:cNvPicPr preferRelativeResize="0"/>
          <p:nvPr/>
        </p:nvPicPr>
        <p:blipFill rotWithShape="1">
          <a:blip r:embed="rId5">
            <a:alphaModFix/>
          </a:blip>
          <a:srcRect/>
          <a:stretch/>
        </p:blipFill>
        <p:spPr>
          <a:xfrm>
            <a:off x="1062418" y="3718433"/>
            <a:ext cx="338010" cy="338010"/>
          </a:xfrm>
          <a:prstGeom prst="rect">
            <a:avLst/>
          </a:prstGeom>
          <a:noFill/>
          <a:ln>
            <a:noFill/>
          </a:ln>
        </p:spPr>
      </p:pic>
      <p:sp>
        <p:nvSpPr>
          <p:cNvPr id="453" name="Google Shape;453;p15"/>
          <p:cNvSpPr txBox="1"/>
          <p:nvPr/>
        </p:nvSpPr>
        <p:spPr>
          <a:xfrm>
            <a:off x="1632075" y="1600513"/>
            <a:ext cx="2834550" cy="1623196"/>
          </a:xfrm>
          <a:prstGeom prst="rect">
            <a:avLst/>
          </a:prstGeom>
          <a:noFill/>
          <a:ln>
            <a:noFill/>
          </a:ln>
        </p:spPr>
        <p:txBody>
          <a:bodyPr spcFirstLastPara="1" wrap="square" lIns="0" tIns="136838" rIns="0" bIns="0" anchor="t" anchorCtr="0">
            <a:spAutoFit/>
          </a:bodyPr>
          <a:lstStyle/>
          <a:p>
            <a:pPr marL="6350">
              <a:buSzPts val="3300"/>
            </a:pPr>
            <a:r>
              <a:rPr lang="en-US" sz="1650">
                <a:solidFill>
                  <a:srgbClr val="4985E8"/>
                </a:solidFill>
                <a:latin typeface="Arial Black"/>
                <a:ea typeface="Arial Black"/>
                <a:cs typeface="Arial Black"/>
                <a:sym typeface="Arial Black"/>
              </a:rPr>
              <a:t>Ashley </a:t>
            </a:r>
            <a:r>
              <a:rPr lang="en-US" sz="1600">
                <a:solidFill>
                  <a:srgbClr val="4985E8"/>
                </a:solidFill>
                <a:latin typeface="Arial Black"/>
                <a:ea typeface="Arial Black"/>
                <a:cs typeface="Arial Black"/>
                <a:sym typeface="Arial Black"/>
              </a:rPr>
              <a:t>BASTIANSZ</a:t>
            </a:r>
            <a:endParaRPr sz="1600">
              <a:solidFill>
                <a:srgbClr val="4985E8"/>
              </a:solidFill>
              <a:latin typeface="Arial Black"/>
              <a:ea typeface="Arial Black"/>
              <a:cs typeface="Arial Black"/>
              <a:sym typeface="Arial Black"/>
            </a:endParaRPr>
          </a:p>
          <a:p>
            <a:pPr marL="6350">
              <a:buSzPts val="3300"/>
            </a:pPr>
            <a:r>
              <a:rPr lang="en-US" sz="1600">
                <a:solidFill>
                  <a:srgbClr val="4985E8"/>
                </a:solidFill>
                <a:latin typeface="Arial Black"/>
                <a:ea typeface="Arial Black"/>
                <a:cs typeface="Arial Black"/>
                <a:sym typeface="Arial Black"/>
              </a:rPr>
              <a:t>SPÉCIALISTE INTERNATIONAL EN ENVIRONNEMENT</a:t>
            </a:r>
            <a:endParaRPr sz="1600">
              <a:latin typeface="Arial Black"/>
              <a:ea typeface="Arial Black"/>
              <a:cs typeface="Arial Black"/>
              <a:sym typeface="Arial Black"/>
            </a:endParaRPr>
          </a:p>
          <a:p>
            <a:pPr marL="6350">
              <a:buClr>
                <a:schemeClr val="dk1"/>
              </a:buClr>
              <a:buSzPts val="1100"/>
            </a:pPr>
            <a:endParaRPr sz="1600">
              <a:latin typeface="Arial Black"/>
              <a:ea typeface="Arial Black"/>
              <a:cs typeface="Arial Black"/>
              <a:sym typeface="Arial Black"/>
            </a:endParaRPr>
          </a:p>
          <a:p>
            <a:pPr marL="6350">
              <a:buSzPts val="3300"/>
            </a:pPr>
            <a:endParaRPr sz="1600">
              <a:latin typeface="Arial Black"/>
              <a:ea typeface="Arial Black"/>
              <a:cs typeface="Arial Black"/>
              <a:sym typeface="Arial Black"/>
            </a:endParaRPr>
          </a:p>
        </p:txBody>
      </p:sp>
      <p:sp>
        <p:nvSpPr>
          <p:cNvPr id="454" name="Google Shape;454;p15"/>
          <p:cNvSpPr txBox="1"/>
          <p:nvPr/>
        </p:nvSpPr>
        <p:spPr>
          <a:xfrm>
            <a:off x="1619764" y="2964813"/>
            <a:ext cx="3163200" cy="191078"/>
          </a:xfrm>
          <a:prstGeom prst="rect">
            <a:avLst/>
          </a:prstGeom>
          <a:noFill/>
          <a:ln>
            <a:noFill/>
          </a:ln>
        </p:spPr>
        <p:txBody>
          <a:bodyPr spcFirstLastPara="1" wrap="square" lIns="0" tIns="6350" rIns="0" bIns="0" anchor="t" anchorCtr="0">
            <a:spAutoFit/>
          </a:bodyPr>
          <a:lstStyle/>
          <a:p>
            <a:pPr marL="6350">
              <a:buSzPts val="2400"/>
            </a:pPr>
            <a:r>
              <a:rPr lang="en-US" sz="1200" u="sng">
                <a:solidFill>
                  <a:srgbClr val="4985E8"/>
                </a:solidFill>
                <a:latin typeface="Arial Black"/>
                <a:ea typeface="Arial Black"/>
                <a:cs typeface="Arial Black"/>
                <a:sym typeface="Arial Black"/>
                <a:hlinkClick r:id="rId6">
                  <a:extLst>
                    <a:ext uri="{A12FA001-AC4F-418D-AE19-62706E023703}">
                      <ahyp:hlinkClr xmlns:ahyp="http://schemas.microsoft.com/office/drawing/2018/hyperlinkcolor" val="tx"/>
                    </a:ext>
                  </a:extLst>
                </a:hlinkClick>
              </a:rPr>
              <a:t>ashley.bastiansz@briwildlife.org</a:t>
            </a:r>
            <a:endParaRPr sz="1200">
              <a:latin typeface="Arial Black"/>
              <a:ea typeface="Arial Black"/>
              <a:cs typeface="Arial Black"/>
              <a:sym typeface="Arial Black"/>
            </a:endParaRPr>
          </a:p>
        </p:txBody>
      </p:sp>
      <p:sp>
        <p:nvSpPr>
          <p:cNvPr id="455" name="Google Shape;455;p15"/>
          <p:cNvSpPr txBox="1"/>
          <p:nvPr/>
        </p:nvSpPr>
        <p:spPr>
          <a:xfrm>
            <a:off x="1677801" y="3778500"/>
            <a:ext cx="4303050" cy="1104148"/>
          </a:xfrm>
          <a:prstGeom prst="rect">
            <a:avLst/>
          </a:prstGeom>
          <a:noFill/>
          <a:ln>
            <a:noFill/>
          </a:ln>
        </p:spPr>
        <p:txBody>
          <a:bodyPr spcFirstLastPara="1" wrap="square" lIns="0" tIns="6350" rIns="0" bIns="0" anchor="t" anchorCtr="0">
            <a:spAutoFit/>
          </a:bodyPr>
          <a:lstStyle/>
          <a:p>
            <a:pPr marL="6350">
              <a:buSzPts val="2400"/>
            </a:pPr>
            <a:r>
              <a:rPr lang="en-US" sz="1200" u="sng">
                <a:solidFill>
                  <a:srgbClr val="4985E8"/>
                </a:solidFill>
                <a:latin typeface="Arial Black"/>
                <a:ea typeface="Arial Black"/>
                <a:cs typeface="Arial Black"/>
                <a:sym typeface="Arial Black"/>
                <a:hlinkClick r:id="rId7">
                  <a:extLst>
                    <a:ext uri="{A12FA001-AC4F-418D-AE19-62706E023703}">
                      <ahyp:hlinkClr xmlns:ahyp="http://schemas.microsoft.com/office/drawing/2018/hyperlinkcolor" val="tx"/>
                    </a:ext>
                  </a:extLst>
                </a:hlinkClick>
              </a:rPr>
              <a:t>www.briwildlife.org</a:t>
            </a:r>
            <a:endParaRPr sz="1200">
              <a:latin typeface="Arial Black"/>
              <a:ea typeface="Arial Black"/>
              <a:cs typeface="Arial Black"/>
              <a:sym typeface="Arial Black"/>
            </a:endParaRPr>
          </a:p>
          <a:p>
            <a:pPr marL="6350" marR="2540">
              <a:spcBef>
                <a:spcPts val="1440"/>
              </a:spcBef>
              <a:buSzPts val="2400"/>
            </a:pPr>
            <a:r>
              <a:rPr lang="en-US" sz="1200">
                <a:solidFill>
                  <a:srgbClr val="4985E8"/>
                </a:solidFill>
                <a:latin typeface="Arial Black"/>
                <a:ea typeface="Arial Black"/>
                <a:cs typeface="Arial Black"/>
                <a:sym typeface="Arial Black"/>
              </a:rPr>
              <a:t>Pour plus d'informations sur le projet, rendez-vous sur: </a:t>
            </a:r>
            <a:r>
              <a:rPr lang="en-US" sz="1200" u="sng">
                <a:solidFill>
                  <a:srgbClr val="4985E8"/>
                </a:solidFill>
                <a:latin typeface="Arial Black"/>
                <a:ea typeface="Arial Black"/>
                <a:cs typeface="Arial Black"/>
                <a:sym typeface="Arial Black"/>
                <a:hlinkClick r:id="rId8">
                  <a:extLst>
                    <a:ext uri="{A12FA001-AC4F-418D-AE19-62706E023703}">
                      <ahyp:hlinkClr xmlns:ahyp="http://schemas.microsoft.com/office/drawing/2018/hyperlinkcolor" val="tx"/>
                    </a:ext>
                  </a:extLst>
                </a:hlinkClick>
              </a:rPr>
              <a:t>https://www.unep.org/mercuryfreecosmetics</a:t>
            </a:r>
            <a:endParaRPr sz="1200">
              <a:latin typeface="Arial Black"/>
              <a:ea typeface="Arial Black"/>
              <a:cs typeface="Arial Black"/>
              <a:sym typeface="Arial Black"/>
            </a:endParaRPr>
          </a:p>
          <a:p>
            <a:pPr marL="6350">
              <a:spcBef>
                <a:spcPts val="1440"/>
              </a:spcBef>
              <a:buSzPts val="2400"/>
            </a:pPr>
            <a:r>
              <a:rPr lang="en-US" sz="1200">
                <a:solidFill>
                  <a:srgbClr val="4985E8"/>
                </a:solidFill>
                <a:latin typeface="Arial Black"/>
                <a:ea typeface="Arial Black"/>
                <a:cs typeface="Arial Black"/>
                <a:sym typeface="Arial Black"/>
              </a:rPr>
              <a:t>#mercuryfreecosmetics</a:t>
            </a:r>
            <a:endParaRPr sz="1200">
              <a:latin typeface="Arial Black"/>
              <a:ea typeface="Arial Black"/>
              <a:cs typeface="Arial Black"/>
              <a:sym typeface="Arial Black"/>
            </a:endParaRPr>
          </a:p>
        </p:txBody>
      </p:sp>
      <p:pic>
        <p:nvPicPr>
          <p:cNvPr id="456" name="Google Shape;456;p15" descr="A white letter on a black background  AI-generated content may be incorrect."/>
          <p:cNvPicPr preferRelativeResize="0"/>
          <p:nvPr/>
        </p:nvPicPr>
        <p:blipFill rotWithShape="1">
          <a:blip r:embed="rId9">
            <a:alphaModFix/>
          </a:blip>
          <a:srcRect/>
          <a:stretch/>
        </p:blipFill>
        <p:spPr>
          <a:xfrm>
            <a:off x="5980811" y="3955288"/>
            <a:ext cx="3163189" cy="11882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6750" y="151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20" b="1">
                <a:latin typeface="Poppins"/>
                <a:ea typeface="Poppins"/>
                <a:cs typeface="Poppins"/>
                <a:sym typeface="Poppins"/>
              </a:rPr>
              <a:t>Produits éclaircissants pour la peau (SLPs) contenant du mercure</a:t>
            </a:r>
            <a:endParaRPr sz="1920" b="1">
              <a:latin typeface="Poppins"/>
              <a:ea typeface="Poppins"/>
              <a:cs typeface="Poppins"/>
              <a:sym typeface="Poppins"/>
            </a:endParaRPr>
          </a:p>
        </p:txBody>
      </p:sp>
      <p:sp>
        <p:nvSpPr>
          <p:cNvPr id="70" name="Google Shape;70;p15"/>
          <p:cNvSpPr txBox="1">
            <a:spLocks noGrp="1"/>
          </p:cNvSpPr>
          <p:nvPr>
            <p:ph type="body" idx="1"/>
          </p:nvPr>
        </p:nvSpPr>
        <p:spPr>
          <a:xfrm>
            <a:off x="181075" y="723800"/>
            <a:ext cx="5426100" cy="4236900"/>
          </a:xfrm>
          <a:prstGeom prst="rect">
            <a:avLst/>
          </a:prstGeom>
        </p:spPr>
        <p:txBody>
          <a:bodyPr spcFirstLastPara="1" wrap="square" lIns="91425" tIns="91425" rIns="91425" bIns="91425" anchor="t" anchorCtr="0">
            <a:noAutofit/>
          </a:bodyPr>
          <a:lstStyle/>
          <a:p>
            <a:pPr marL="457200" lvl="0" indent="-368300" algn="l" rtl="0">
              <a:spcBef>
                <a:spcPts val="1200"/>
              </a:spcBef>
              <a:spcAft>
                <a:spcPts val="0"/>
              </a:spcAft>
              <a:buSzPts val="2200"/>
              <a:buFont typeface="Poppins"/>
              <a:buChar char="●"/>
            </a:pPr>
            <a:r>
              <a:rPr lang="en" sz="1500">
                <a:solidFill>
                  <a:schemeClr val="dk1"/>
                </a:solidFill>
                <a:latin typeface="Poppins"/>
                <a:ea typeface="Poppins"/>
                <a:cs typeface="Poppins"/>
                <a:sym typeface="Poppins"/>
              </a:rPr>
              <a:t>Certains produits cosmétiques, comme les SLPs, contiennent du mercure pour réduire la pigmentation de la peau.</a:t>
            </a:r>
            <a:endParaRPr sz="1500">
              <a:solidFill>
                <a:schemeClr val="dk1"/>
              </a:solidFill>
              <a:latin typeface="Poppins"/>
              <a:ea typeface="Poppins"/>
              <a:cs typeface="Poppins"/>
              <a:sym typeface="Poppins"/>
            </a:endParaRPr>
          </a:p>
          <a:p>
            <a:pPr marL="457200" lvl="0" indent="-368300" algn="l" rtl="0">
              <a:spcBef>
                <a:spcPts val="0"/>
              </a:spcBef>
              <a:spcAft>
                <a:spcPts val="0"/>
              </a:spcAft>
              <a:buSzPts val="2200"/>
              <a:buFont typeface="Poppins"/>
              <a:buChar char="●"/>
            </a:pPr>
            <a:r>
              <a:rPr lang="en" sz="1500">
                <a:solidFill>
                  <a:schemeClr val="dk1"/>
                </a:solidFill>
                <a:latin typeface="Poppins"/>
                <a:ea typeface="Poppins"/>
                <a:cs typeface="Poppins"/>
                <a:sym typeface="Poppins"/>
              </a:rPr>
              <a:t>Le mercure peut être absorbé par la peau, entraînant des atteintes rénales, des troubles neurologiques et des risques de développement chez les enfants.</a:t>
            </a:r>
            <a:endParaRPr sz="1500">
              <a:solidFill>
                <a:schemeClr val="dk1"/>
              </a:solidFill>
              <a:latin typeface="Poppins"/>
              <a:ea typeface="Poppins"/>
              <a:cs typeface="Poppins"/>
              <a:sym typeface="Poppins"/>
            </a:endParaRPr>
          </a:p>
          <a:p>
            <a:pPr marL="457200" lvl="0" indent="-368300" algn="l" rtl="0">
              <a:spcBef>
                <a:spcPts val="0"/>
              </a:spcBef>
              <a:spcAft>
                <a:spcPts val="0"/>
              </a:spcAft>
              <a:buSzPts val="2200"/>
              <a:buFont typeface="Poppins"/>
              <a:buChar char="●"/>
            </a:pPr>
            <a:r>
              <a:rPr lang="en" sz="1500">
                <a:solidFill>
                  <a:schemeClr val="dk1"/>
                </a:solidFill>
                <a:latin typeface="Poppins"/>
                <a:ea typeface="Poppins"/>
                <a:cs typeface="Poppins"/>
                <a:sym typeface="Poppins"/>
              </a:rPr>
              <a:t>Le mercure provenant des SLPs rincés peut entrer dans le système aquatique et augmenter l’exposition humaine.</a:t>
            </a:r>
            <a:endParaRPr sz="1500">
              <a:solidFill>
                <a:schemeClr val="dk1"/>
              </a:solidFill>
              <a:latin typeface="Poppins"/>
              <a:ea typeface="Poppins"/>
              <a:cs typeface="Poppins"/>
              <a:sym typeface="Poppins"/>
            </a:endParaRPr>
          </a:p>
          <a:p>
            <a:pPr marL="457200" lvl="0" indent="-368300" algn="l" rtl="0">
              <a:spcBef>
                <a:spcPts val="0"/>
              </a:spcBef>
              <a:spcAft>
                <a:spcPts val="0"/>
              </a:spcAft>
              <a:buSzPts val="2200"/>
              <a:buFont typeface="Poppins"/>
              <a:buChar char="●"/>
            </a:pPr>
            <a:r>
              <a:rPr lang="en" sz="1500">
                <a:solidFill>
                  <a:schemeClr val="dk1"/>
                </a:solidFill>
                <a:latin typeface="Poppins"/>
                <a:ea typeface="Poppins"/>
                <a:cs typeface="Poppins"/>
                <a:sym typeface="Poppins"/>
              </a:rPr>
              <a:t>De nombreux pays interdisent ou limitent l’utilisation du mercure dans les cosmétiques, mais des produits illégaux peuvent encore être vendus ou importés/exportés.</a:t>
            </a:r>
            <a:endParaRPr sz="2200">
              <a:latin typeface="Poppins"/>
              <a:ea typeface="Poppins"/>
              <a:cs typeface="Poppins"/>
              <a:sym typeface="Poppins"/>
            </a:endParaRPr>
          </a:p>
        </p:txBody>
      </p:sp>
      <p:pic>
        <p:nvPicPr>
          <p:cNvPr id="71" name="Google Shape;71;p15"/>
          <p:cNvPicPr preferRelativeResize="0"/>
          <p:nvPr/>
        </p:nvPicPr>
        <p:blipFill>
          <a:blip r:embed="rId3">
            <a:alphaModFix/>
          </a:blip>
          <a:stretch>
            <a:fillRect/>
          </a:stretch>
        </p:blipFill>
        <p:spPr>
          <a:xfrm>
            <a:off x="5736325" y="948137"/>
            <a:ext cx="3154601" cy="378822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13419</Words>
  <Application>Microsoft Office PowerPoint</Application>
  <PresentationFormat>On-screen Show (16:9)</PresentationFormat>
  <Paragraphs>1014</Paragraphs>
  <Slides>88</Slides>
  <Notes>88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88</vt:i4>
      </vt:variant>
    </vt:vector>
  </HeadingPairs>
  <TitlesOfParts>
    <vt:vector size="105" baseType="lpstr">
      <vt:lpstr>Century Gothic</vt:lpstr>
      <vt:lpstr>Play</vt:lpstr>
      <vt:lpstr>Poppins</vt:lpstr>
      <vt:lpstr>Calibri</vt:lpstr>
      <vt:lpstr>Arial </vt:lpstr>
      <vt:lpstr>Wingdings</vt:lpstr>
      <vt:lpstr>Times New Roman</vt:lpstr>
      <vt:lpstr>Arial Rounded MT Bold</vt:lpstr>
      <vt:lpstr>Aptos</vt:lpstr>
      <vt:lpstr>Symbol</vt:lpstr>
      <vt:lpstr>Noto Sans Symbols</vt:lpstr>
      <vt:lpstr>Fira Sans</vt:lpstr>
      <vt:lpstr>Arial</vt:lpstr>
      <vt:lpstr>Arial Black</vt:lpstr>
      <vt:lpstr>Roboto</vt:lpstr>
      <vt:lpstr>Arial Rounded</vt:lpstr>
      <vt:lpstr>Simple Light</vt:lpstr>
      <vt:lpstr>Projet FEM 10810 : Élimination des produits éclaircissants pour la peau contenant du mercure</vt:lpstr>
      <vt:lpstr>PowerPoint Presentation</vt:lpstr>
      <vt:lpstr>PowerPoint Presentation</vt:lpstr>
      <vt:lpstr>PowerPoint Presentation</vt:lpstr>
      <vt:lpstr>PowerPoint Presentation</vt:lpstr>
      <vt:lpstr>Ordre du jour</vt:lpstr>
      <vt:lpstr>Aperçu des problèmes posés par les produits éclaircissants pour la peau contenant du mercure et des mesures prises dans le cadre de la Convention de Minamata sur le mercure</vt:lpstr>
      <vt:lpstr>Mercure</vt:lpstr>
      <vt:lpstr>Produits éclaircissants pour la peau (SLPs) contenant du mercure</vt:lpstr>
      <vt:lpstr>Comprendre la Convention de Minamata sur le mercure dans le contexte du commerce  </vt:lpstr>
      <vt:lpstr>Quelles sont les principales sources de composés du mercure ? </vt:lpstr>
      <vt:lpstr>Gestion des différents types de mercure dans le cadre de la Convention de Minamata :   </vt:lpstr>
      <vt:lpstr>Article 3 : Sources d’approvisionnement en mercure et commerce</vt:lpstr>
      <vt:lpstr>Article 3 : Sources d’approvisionnement en mercure et commerce </vt:lpstr>
      <vt:lpstr>Article 3 : Sources d’approvisionnement en mercure et commerce </vt:lpstr>
      <vt:lpstr>Secrétariat de la Convention de Minamata  </vt:lpstr>
      <vt:lpstr>Article 4 : Produits contenant du mercure ajouté</vt:lpstr>
      <vt:lpstr>Article 4 : Produits contenant du mercure ajouté</vt:lpstr>
      <vt:lpstr>Article 4 : Produits éclaircissants pour la peau (SLPs) contenant du mercure ajouté</vt:lpstr>
      <vt:lpstr>Article 4 SLPs contenant du mercure</vt:lpstr>
      <vt:lpstr>Article 11 : Déchets de mercure </vt:lpstr>
      <vt:lpstr>Article 11 : Déchets de mercure</vt:lpstr>
      <vt:lpstr>La demande en mercure et la dynamique des échanges commerciaux</vt:lpstr>
      <vt:lpstr>Implications stratégiques pour l’application</vt:lpstr>
      <vt:lpstr>MERCI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Tendances observées dans les analyses des ventes en ligne de produits éclaircissants pour la peau et recommandations</vt:lpstr>
      <vt:lpstr>ZMWG et les partenaires de la campagne sur le mercure et les produits éclaircissants pour la peau</vt:lpstr>
      <vt:lpstr>PowerPoint Presentation</vt:lpstr>
      <vt:lpstr>PowerPoint Presentation</vt:lpstr>
      <vt:lpstr>PowerPoint Presentation</vt:lpstr>
      <vt:lpstr>PowerPoint Presentation</vt:lpstr>
      <vt:lpstr>PowerPoint Presentation</vt:lpstr>
      <vt:lpstr>Éléments clés des engagements volontaires en matière de sécurité des produits</vt:lpstr>
      <vt:lpstr>PowerPoint Presentation</vt:lpstr>
      <vt:lpstr>PowerPoint Presentation</vt:lpstr>
      <vt:lpstr>PowerPoint Presentation</vt:lpstr>
      <vt:lpstr>PowerPoint Presentation</vt:lpstr>
      <vt:lpstr>Résumé </vt:lpstr>
      <vt:lpstr>PowerPoint Presentation</vt:lpstr>
      <vt:lpstr>Outils pour renforcer la gestion du commerce du mercure : identification des produits contenant du mercure</vt:lpstr>
      <vt:lpstr>Contexte</vt:lpstr>
      <vt:lpstr>Importance de la gestion du commerce du mercure</vt:lpstr>
      <vt:lpstr>Principaux acteurs et leurs rôles dans le contrôle du commerce du mercure</vt:lpstr>
      <vt:lpstr>Principaux acteurs et leurs rôles dans le contrôle du commerce du mercure</vt:lpstr>
      <vt:lpstr>Applicabilité des méthodes d’évaluation des risques dans la gestion du commerce du mercure</vt:lpstr>
      <vt:lpstr>Nécessité de procédures opérationnelles standard (SOP) </vt:lpstr>
      <vt:lpstr>Éléments importants pour les procédures opérationnelles standard (SOP)</vt:lpstr>
      <vt:lpstr>Article 4 de la Convention de Minamata</vt:lpstr>
      <vt:lpstr>Produits éclaircissants pour la peau contenant du mercure (SLP) </vt:lpstr>
      <vt:lpstr>Que faut-il rechercher ? </vt:lpstr>
      <vt:lpstr>Que faut-il rechercher ?</vt:lpstr>
      <vt:lpstr>Que faut-il rechercher ?</vt:lpstr>
      <vt:lpstr>Identification du mercure dans les produits éclaircissants pour la peau (SLP) : Une étude de cas </vt:lpstr>
      <vt:lpstr>Codes SH</vt:lpstr>
      <vt:lpstr>Codes SH</vt:lpstr>
      <vt:lpstr>Codes SH</vt:lpstr>
      <vt:lpstr>Importance de Tester les Produits Éclaircissants de la Peau (SLP) et les Cosmétiques pour le Mercure</vt:lpstr>
      <vt:lpstr>Instruments couramment utilisés pour les tests :</vt:lpstr>
      <vt:lpstr>Fluorescence X (XRF)</vt:lpstr>
      <vt:lpstr>Fluorescence X (XRF)</vt:lpstr>
      <vt:lpstr>PowerPoint Presentation</vt:lpstr>
      <vt:lpstr>Base de données</vt:lpstr>
      <vt:lpstr>Base de données</vt:lpstr>
      <vt:lpstr>Sécurité et coopération dans le contrôle du commerce du mercure </vt:lpstr>
      <vt:lpstr>Élaboration de stratégies de mise en œuvre pour la collaboration transversale </vt:lpstr>
      <vt:lpstr>Ressources disponibles </vt:lpstr>
      <vt:lpstr>Ressources disponibles </vt:lpstr>
      <vt:lpstr>Ressources disponibles </vt:lpstr>
      <vt:lpstr>Ressources disponibles </vt:lpstr>
      <vt:lpstr>Questions de réflexion</vt:lpstr>
      <vt:lpstr>MERCI!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Foster</cp:lastModifiedBy>
  <cp:revision>2</cp:revision>
  <dcterms:modified xsi:type="dcterms:W3CDTF">2026-05-18T16:10:49Z</dcterms:modified>
</cp:coreProperties>
</file>